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sldIdLst>
    <p:sldId id="327" r:id="rId2"/>
    <p:sldId id="290" r:id="rId3"/>
    <p:sldId id="321" r:id="rId4"/>
    <p:sldId id="322" r:id="rId5"/>
    <p:sldId id="323" r:id="rId6"/>
    <p:sldId id="289" r:id="rId7"/>
    <p:sldId id="324" r:id="rId8"/>
    <p:sldId id="313" r:id="rId9"/>
    <p:sldId id="315" r:id="rId10"/>
    <p:sldId id="317" r:id="rId11"/>
    <p:sldId id="316" r:id="rId12"/>
    <p:sldId id="325" r:id="rId13"/>
    <p:sldId id="293" r:id="rId14"/>
    <p:sldId id="294" r:id="rId15"/>
    <p:sldId id="295" r:id="rId16"/>
    <p:sldId id="306" r:id="rId17"/>
    <p:sldId id="296" r:id="rId18"/>
    <p:sldId id="297" r:id="rId19"/>
    <p:sldId id="318" r:id="rId20"/>
    <p:sldId id="298" r:id="rId21"/>
    <p:sldId id="319" r:id="rId22"/>
    <p:sldId id="299" r:id="rId23"/>
    <p:sldId id="301" r:id="rId24"/>
    <p:sldId id="302" r:id="rId25"/>
    <p:sldId id="304" r:id="rId26"/>
    <p:sldId id="311" r:id="rId27"/>
    <p:sldId id="326" r:id="rId28"/>
  </p:sldIdLst>
  <p:sldSz cx="12192000" cy="6858000"/>
  <p:notesSz cx="6858000" cy="9144000"/>
  <p:embeddedFontLst>
    <p:embeddedFont>
      <p:font typeface="Garet Book" pitchFamily="2" charset="0"/>
      <p:regular r:id="rId30"/>
    </p:embeddedFont>
    <p:embeddedFont>
      <p:font typeface="Garet Heavy" pitchFamily="2" charset="0"/>
      <p:bold r:id="rId31"/>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624439-448F-DDBD-F9FA-5387D7952619}" name="Guest User" initials="GU" userId="S::urn:spo:tenantanon#5f9ff70a-ce0b-4ddb-aa0e-3caba5a7e726::" providerId="AD"/>
  <p188:author id="{CF49FE4A-58C2-A0B5-4E90-9060F4A3E3E3}" name="Zoë Rübbert" initials="ZR" userId="S::ruebbert@demokratiezentrum.org::9cb37f22-2b0f-494c-903d-e04d6c4a7aaa" providerId="AD"/>
  <p188:author id="{67A5084D-89B5-76EB-C1DB-9B02BCE36FF8}" name="Guest User" initials="GU" userId="S::urn:spo:anon#32da7efcc1b5d516944627a17583c08aec7c4c4e2dab6537b06024b6e4f73a43::" providerId="AD"/>
  <p188:author id="{BEACC5A0-606F-46EA-99AC-10A44654D32C}" name="Guest User" initials="GU" userId="S::urn:spo:anon#cecc21c73263bb7aa0824bdd4c7a8d5fb01cc11b7c3a96a419dca05e22ea2685::" providerId="AD"/>
  <p188:author id="{0A8DD8C6-7415-CBB2-100F-ED3853A0B386}" name="Projektteam 2" initials="P2" userId="S::projektteam2@demokratiezentrum.org::5102b972-be3c-4467-bcf1-aa6d6b1eaa03" providerId="AD"/>
  <p188:author id="{FB5CC1E9-01ED-34C0-2339-936910C2C5E2}" name="Rubbert,ZS (pgt)" initials="R(" userId="S::Z.S.Rubbert@lse.ac.uk::153876ad-047e-4921-9fdc-c090c84e746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na Frey" initials="LF" lastIdx="2" clrIdx="0">
    <p:extLst>
      <p:ext uri="{19B8F6BF-5375-455C-9EA6-DF929625EA0E}">
        <p15:presenceInfo xmlns:p15="http://schemas.microsoft.com/office/powerpoint/2012/main" userId="4ff3e4e6b989e2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EAFE"/>
    <a:srgbClr val="E4EBF7"/>
    <a:srgbClr val="E6EFFF"/>
    <a:srgbClr val="E5ECF8"/>
    <a:srgbClr val="FFE7FE"/>
    <a:srgbClr val="BDD7F6"/>
    <a:srgbClr val="EAFEFB"/>
    <a:srgbClr val="FECFFD"/>
    <a:srgbClr val="8F52F5"/>
    <a:srgbClr val="38FB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25" autoAdjust="0"/>
    <p:restoredTop sz="94662" autoAdjust="0"/>
  </p:normalViewPr>
  <p:slideViewPr>
    <p:cSldViewPr snapToGrid="0">
      <p:cViewPr varScale="1">
        <p:scale>
          <a:sx n="48" d="100"/>
          <a:sy n="48" d="100"/>
        </p:scale>
        <p:origin x="1172" y="26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4C4AA6-DBF4-4FD2-9FE0-901372F8FDDA}" type="datetimeFigureOut">
              <a:rPr lang="de-DE" smtClean="0"/>
              <a:t>12.03.2026</a:t>
            </a:fld>
            <a:endParaRPr lang="de-DE" dirty="0"/>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74E887-4D2D-4797-88BD-6049D647B71A}" type="slidenum">
              <a:rPr lang="de-DE" smtClean="0"/>
              <a:t>‹Nr.›</a:t>
            </a:fld>
            <a:endParaRPr lang="de-DE" dirty="0"/>
          </a:p>
        </p:txBody>
      </p:sp>
    </p:spTree>
    <p:extLst>
      <p:ext uri="{BB962C8B-B14F-4D97-AF65-F5344CB8AC3E}">
        <p14:creationId xmlns:p14="http://schemas.microsoft.com/office/powerpoint/2010/main" val="566487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174E887-4D2D-4797-88BD-6049D647B71A}" type="slidenum">
              <a:rPr lang="de-DE" smtClean="0"/>
              <a:t>4</a:t>
            </a:fld>
            <a:endParaRPr lang="de-DE" dirty="0"/>
          </a:p>
        </p:txBody>
      </p:sp>
    </p:spTree>
    <p:extLst>
      <p:ext uri="{BB962C8B-B14F-4D97-AF65-F5344CB8AC3E}">
        <p14:creationId xmlns:p14="http://schemas.microsoft.com/office/powerpoint/2010/main" val="354095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DE" dirty="0"/>
          </a:p>
        </p:txBody>
      </p:sp>
      <p:sp>
        <p:nvSpPr>
          <p:cNvPr id="4" name="Slide Number Placeholder 3"/>
          <p:cNvSpPr>
            <a:spLocks noGrp="1"/>
          </p:cNvSpPr>
          <p:nvPr>
            <p:ph type="sldNum" sz="quarter" idx="5"/>
          </p:nvPr>
        </p:nvSpPr>
        <p:spPr/>
        <p:txBody>
          <a:bodyPr/>
          <a:lstStyle/>
          <a:p>
            <a:fld id="{8174E887-4D2D-4797-88BD-6049D647B71A}" type="slidenum">
              <a:rPr lang="de-DE" smtClean="0"/>
              <a:t>11</a:t>
            </a:fld>
            <a:endParaRPr lang="de-DE" dirty="0"/>
          </a:p>
        </p:txBody>
      </p:sp>
    </p:spTree>
    <p:extLst>
      <p:ext uri="{BB962C8B-B14F-4D97-AF65-F5344CB8AC3E}">
        <p14:creationId xmlns:p14="http://schemas.microsoft.com/office/powerpoint/2010/main" val="2288073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DE"/>
          </a:p>
        </p:txBody>
      </p:sp>
      <p:sp>
        <p:nvSpPr>
          <p:cNvPr id="3" name="Notes Placeholder 2"/>
          <p:cNvSpPr>
            <a:spLocks noGrp="1"/>
          </p:cNvSpPr>
          <p:nvPr>
            <p:ph type="body" idx="1"/>
          </p:nvPr>
        </p:nvSpPr>
        <p:spPr/>
        <p:txBody>
          <a:bodyPr/>
          <a:lstStyle/>
          <a:p>
            <a:r>
              <a:rPr lang="en-GB" dirty="0">
                <a:solidFill>
                  <a:srgbClr val="0B163B"/>
                </a:solidFill>
              </a:rPr>
              <a:t>Relating the (excessive) use of AI to its individual and societal impacts does not mean that individuals alone bear the responsibility for the effects of AI. It is essential to emphasise the roles of software engineers and companies designing AI when understanding how and why the usage of AI leads to certain effects.</a:t>
            </a:r>
            <a:endParaRPr lang="en-US" dirty="0"/>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8174E887-4D2D-4797-88BD-6049D647B71A}" type="slidenum">
              <a:rPr lang="de-DE" smtClean="0"/>
              <a:t>17</a:t>
            </a:fld>
            <a:endParaRPr lang="de-DE" dirty="0"/>
          </a:p>
        </p:txBody>
      </p:sp>
    </p:spTree>
    <p:extLst>
      <p:ext uri="{BB962C8B-B14F-4D97-AF65-F5344CB8AC3E}">
        <p14:creationId xmlns:p14="http://schemas.microsoft.com/office/powerpoint/2010/main" val="4068097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DE"/>
          </a:p>
        </p:txBody>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8174E887-4D2D-4797-88BD-6049D647B71A}" type="slidenum">
              <a:rPr lang="de-DE" smtClean="0"/>
              <a:t>18</a:t>
            </a:fld>
            <a:endParaRPr lang="de-DE" dirty="0"/>
          </a:p>
        </p:txBody>
      </p:sp>
    </p:spTree>
    <p:extLst>
      <p:ext uri="{BB962C8B-B14F-4D97-AF65-F5344CB8AC3E}">
        <p14:creationId xmlns:p14="http://schemas.microsoft.com/office/powerpoint/2010/main" val="1710206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16130-8250-E836-B127-5922D4B4B6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803715-9CDC-F06E-BA9D-46FB03733CF5}"/>
              </a:ext>
            </a:extLst>
          </p:cNvPr>
          <p:cNvSpPr>
            <a:spLocks noGrp="1" noRot="1" noChangeAspect="1"/>
          </p:cNvSpPr>
          <p:nvPr>
            <p:ph type="sldImg"/>
          </p:nvPr>
        </p:nvSpPr>
        <p:spPr/>
        <p:txBody>
          <a:bodyPr/>
          <a:lstStyle/>
          <a:p>
            <a:endParaRPr lang="en-DE"/>
          </a:p>
        </p:txBody>
      </p:sp>
      <p:sp>
        <p:nvSpPr>
          <p:cNvPr id="3" name="Notes Placeholder 2">
            <a:extLst>
              <a:ext uri="{FF2B5EF4-FFF2-40B4-BE49-F238E27FC236}">
                <a16:creationId xmlns:a16="http://schemas.microsoft.com/office/drawing/2014/main" id="{5547E981-188D-D2BD-B119-C82B95E283EE}"/>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EE4A0BB5-F8A5-8995-99B0-FB3AF3D63E63}"/>
              </a:ext>
            </a:extLst>
          </p:cNvPr>
          <p:cNvSpPr>
            <a:spLocks noGrp="1"/>
          </p:cNvSpPr>
          <p:nvPr>
            <p:ph type="sldNum" sz="quarter" idx="5"/>
          </p:nvPr>
        </p:nvSpPr>
        <p:spPr/>
        <p:txBody>
          <a:bodyPr/>
          <a:lstStyle/>
          <a:p>
            <a:fld id="{8174E887-4D2D-4797-88BD-6049D647B71A}" type="slidenum">
              <a:rPr lang="de-DE" smtClean="0"/>
              <a:t>19</a:t>
            </a:fld>
            <a:endParaRPr lang="de-DE" dirty="0"/>
          </a:p>
        </p:txBody>
      </p:sp>
    </p:spTree>
    <p:extLst>
      <p:ext uri="{BB962C8B-B14F-4D97-AF65-F5344CB8AC3E}">
        <p14:creationId xmlns:p14="http://schemas.microsoft.com/office/powerpoint/2010/main" val="4113592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DE"/>
          </a:p>
        </p:txBody>
      </p:sp>
      <p:sp>
        <p:nvSpPr>
          <p:cNvPr id="3" name="Notes Placeholder 2"/>
          <p:cNvSpPr>
            <a:spLocks noGrp="1"/>
          </p:cNvSpPr>
          <p:nvPr>
            <p:ph type="body" idx="1"/>
          </p:nvPr>
        </p:nvSpPr>
        <p:spPr/>
        <p:txBody>
          <a:bodyPr/>
          <a:lstStyle/>
          <a:p>
            <a:endParaRPr lang="en-DE"/>
          </a:p>
        </p:txBody>
      </p:sp>
      <p:sp>
        <p:nvSpPr>
          <p:cNvPr id="4" name="Slide Number Placeholder 3"/>
          <p:cNvSpPr>
            <a:spLocks noGrp="1"/>
          </p:cNvSpPr>
          <p:nvPr>
            <p:ph type="sldNum" sz="quarter" idx="5"/>
          </p:nvPr>
        </p:nvSpPr>
        <p:spPr/>
        <p:txBody>
          <a:bodyPr/>
          <a:lstStyle/>
          <a:p>
            <a:fld id="{8174E887-4D2D-4797-88BD-6049D647B71A}" type="slidenum">
              <a:rPr lang="de-DE" smtClean="0"/>
              <a:t>20</a:t>
            </a:fld>
            <a:endParaRPr lang="de-DE" dirty="0"/>
          </a:p>
        </p:txBody>
      </p:sp>
    </p:spTree>
    <p:extLst>
      <p:ext uri="{BB962C8B-B14F-4D97-AF65-F5344CB8AC3E}">
        <p14:creationId xmlns:p14="http://schemas.microsoft.com/office/powerpoint/2010/main" val="4067505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7C3F8-092C-02BB-F809-BEAC63C069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446AFA-7985-F034-5D00-AB43685C15EA}"/>
              </a:ext>
            </a:extLst>
          </p:cNvPr>
          <p:cNvSpPr>
            <a:spLocks noGrp="1" noRot="1" noChangeAspect="1"/>
          </p:cNvSpPr>
          <p:nvPr>
            <p:ph type="sldImg"/>
          </p:nvPr>
        </p:nvSpPr>
        <p:spPr/>
        <p:txBody>
          <a:bodyPr/>
          <a:lstStyle/>
          <a:p>
            <a:endParaRPr lang="en-DE"/>
          </a:p>
        </p:txBody>
      </p:sp>
      <p:sp>
        <p:nvSpPr>
          <p:cNvPr id="3" name="Notes Placeholder 2">
            <a:extLst>
              <a:ext uri="{FF2B5EF4-FFF2-40B4-BE49-F238E27FC236}">
                <a16:creationId xmlns:a16="http://schemas.microsoft.com/office/drawing/2014/main" id="{0BAA6B2A-5FDE-058F-9AEE-9B6A923B05E0}"/>
              </a:ext>
            </a:extLst>
          </p:cNvPr>
          <p:cNvSpPr>
            <a:spLocks noGrp="1"/>
          </p:cNvSpPr>
          <p:nvPr>
            <p:ph type="body" idx="1"/>
          </p:nvPr>
        </p:nvSpPr>
        <p:spPr/>
        <p:txBody>
          <a:bodyPr/>
          <a:lstStyle/>
          <a:p>
            <a:endParaRPr lang="en-DE"/>
          </a:p>
        </p:txBody>
      </p:sp>
      <p:sp>
        <p:nvSpPr>
          <p:cNvPr id="4" name="Slide Number Placeholder 3">
            <a:extLst>
              <a:ext uri="{FF2B5EF4-FFF2-40B4-BE49-F238E27FC236}">
                <a16:creationId xmlns:a16="http://schemas.microsoft.com/office/drawing/2014/main" id="{8942EF85-42F0-5190-4A97-DD35DD7EF973}"/>
              </a:ext>
            </a:extLst>
          </p:cNvPr>
          <p:cNvSpPr>
            <a:spLocks noGrp="1"/>
          </p:cNvSpPr>
          <p:nvPr>
            <p:ph type="sldNum" sz="quarter" idx="5"/>
          </p:nvPr>
        </p:nvSpPr>
        <p:spPr/>
        <p:txBody>
          <a:bodyPr/>
          <a:lstStyle/>
          <a:p>
            <a:fld id="{8174E887-4D2D-4797-88BD-6049D647B71A}" type="slidenum">
              <a:rPr lang="de-DE" smtClean="0"/>
              <a:t>21</a:t>
            </a:fld>
            <a:endParaRPr lang="de-DE" dirty="0"/>
          </a:p>
        </p:txBody>
      </p:sp>
    </p:spTree>
    <p:extLst>
      <p:ext uri="{BB962C8B-B14F-4D97-AF65-F5344CB8AC3E}">
        <p14:creationId xmlns:p14="http://schemas.microsoft.com/office/powerpoint/2010/main" val="2625664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DE"/>
          </a:p>
        </p:txBody>
      </p:sp>
      <p:sp>
        <p:nvSpPr>
          <p:cNvPr id="3" name="Notes Placeholder 2"/>
          <p:cNvSpPr>
            <a:spLocks noGrp="1"/>
          </p:cNvSpPr>
          <p:nvPr>
            <p:ph type="body" idx="1"/>
          </p:nvPr>
        </p:nvSpPr>
        <p:spPr/>
        <p:txBody>
          <a:bodyPr/>
          <a:lstStyle/>
          <a:p>
            <a:endParaRPr lang="en-DE"/>
          </a:p>
        </p:txBody>
      </p:sp>
      <p:sp>
        <p:nvSpPr>
          <p:cNvPr id="4" name="Slide Number Placeholder 3"/>
          <p:cNvSpPr>
            <a:spLocks noGrp="1"/>
          </p:cNvSpPr>
          <p:nvPr>
            <p:ph type="sldNum" sz="quarter" idx="5"/>
          </p:nvPr>
        </p:nvSpPr>
        <p:spPr/>
        <p:txBody>
          <a:bodyPr/>
          <a:lstStyle/>
          <a:p>
            <a:fld id="{8174E887-4D2D-4797-88BD-6049D647B71A}" type="slidenum">
              <a:rPr lang="de-DE" smtClean="0"/>
              <a:t>26</a:t>
            </a:fld>
            <a:endParaRPr lang="de-DE" dirty="0"/>
          </a:p>
        </p:txBody>
      </p:sp>
    </p:spTree>
    <p:extLst>
      <p:ext uri="{BB962C8B-B14F-4D97-AF65-F5344CB8AC3E}">
        <p14:creationId xmlns:p14="http://schemas.microsoft.com/office/powerpoint/2010/main" val="550877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1187093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2143463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190743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4120497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94849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213645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8" name="Fußzeilenplatzhalter 7"/>
          <p:cNvSpPr>
            <a:spLocks noGrp="1"/>
          </p:cNvSpPr>
          <p:nvPr>
            <p:ph type="ftr" sz="quarter" idx="11"/>
          </p:nvPr>
        </p:nvSpPr>
        <p:spPr/>
        <p:txBody>
          <a:bodyPr/>
          <a:lstStyle/>
          <a:p>
            <a:endParaRPr lang="de-DE" dirty="0"/>
          </a:p>
        </p:txBody>
      </p:sp>
      <p:sp>
        <p:nvSpPr>
          <p:cNvPr id="9" name="Foliennummernplatzhalter 8"/>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3762981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4051738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3" name="Fußzeilenplatzhalter 2"/>
          <p:cNvSpPr>
            <a:spLocks noGrp="1"/>
          </p:cNvSpPr>
          <p:nvPr>
            <p:ph type="ftr" sz="quarter" idx="11"/>
          </p:nvPr>
        </p:nvSpPr>
        <p:spPr/>
        <p:txBody>
          <a:bodyPr/>
          <a:lstStyle/>
          <a:p>
            <a:endParaRPr lang="de-DE" dirty="0"/>
          </a:p>
        </p:txBody>
      </p:sp>
      <p:sp>
        <p:nvSpPr>
          <p:cNvPr id="4" name="Foliennummernplatzhalter 3"/>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21713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3081499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3C61FE7A-A535-40F2-BCB1-95C9031C80E1}" type="datetimeFigureOut">
              <a:rPr lang="de-DE" smtClean="0"/>
              <a:t>12.03.2026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05601F8F-3057-4ADD-ACED-8761FB746203}" type="slidenum">
              <a:rPr lang="de-DE" smtClean="0"/>
              <a:t>‹Nr.›</a:t>
            </a:fld>
            <a:endParaRPr lang="de-DE" dirty="0"/>
          </a:p>
        </p:txBody>
      </p:sp>
    </p:spTree>
    <p:extLst>
      <p:ext uri="{BB962C8B-B14F-4D97-AF65-F5344CB8AC3E}">
        <p14:creationId xmlns:p14="http://schemas.microsoft.com/office/powerpoint/2010/main" val="2699836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7EBF0"/>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61FE7A-A535-40F2-BCB1-95C9031C80E1}" type="datetimeFigureOut">
              <a:rPr lang="de-DE" smtClean="0"/>
              <a:t>12.03.2026</a:t>
            </a:fld>
            <a:endParaRPr lang="de-DE" dirty="0"/>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01F8F-3057-4ADD-ACED-8761FB746203}" type="slidenum">
              <a:rPr lang="de-DE" smtClean="0"/>
              <a:t>‹Nr.›</a:t>
            </a:fld>
            <a:endParaRPr lang="de-DE" dirty="0"/>
          </a:p>
        </p:txBody>
      </p:sp>
    </p:spTree>
    <p:extLst>
      <p:ext uri="{BB962C8B-B14F-4D97-AF65-F5344CB8AC3E}">
        <p14:creationId xmlns:p14="http://schemas.microsoft.com/office/powerpoint/2010/main" val="39380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4.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16.svg"/><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datascience.columbia.edu/people/clifford-stein/" TargetMode="External"/><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hyperlink" Target="https://doi.org/10.1038/s42256-020-0219-9" TargetMode="External"/><Relationship Id="rId13" Type="http://schemas.openxmlformats.org/officeDocument/2006/relationships/hyperlink" Target="https://docs.un.org/en/A/78/L.49" TargetMode="External"/><Relationship Id="rId18" Type="http://schemas.openxmlformats.org/officeDocument/2006/relationships/hyperlink" Target="https://www.researchgate.net/publication/396219396_The_Impact_of_AI_Adoption_in_the_Workplace_on_Employees_A_Systematic_Review" TargetMode="External"/><Relationship Id="rId3" Type="http://schemas.openxmlformats.org/officeDocument/2006/relationships/image" Target="../media/image9.png"/><Relationship Id="rId7" Type="http://schemas.openxmlformats.org/officeDocument/2006/relationships/hyperlink" Target="https://news.climate.columbia.edu/2023/06/09/ais-growing-carbon-footprint/" TargetMode="External"/><Relationship Id="rId12" Type="http://schemas.openxmlformats.org/officeDocument/2006/relationships/hyperlink" Target="https://doi.org/10.54675/ZJTE2084" TargetMode="External"/><Relationship Id="rId17" Type="http://schemas.openxmlformats.org/officeDocument/2006/relationships/hyperlink" Target="https://doi.org/10.55056/etq.744" TargetMode="External"/><Relationship Id="rId2" Type="http://schemas.openxmlformats.org/officeDocument/2006/relationships/notesSlide" Target="../notesSlides/notesSlide8.xml"/><Relationship Id="rId16" Type="http://schemas.openxmlformats.org/officeDocument/2006/relationships/hyperlink" Target="https://doi.org/10.1007/s44230-025-00090-w" TargetMode="External"/><Relationship Id="rId20" Type="http://schemas.openxmlformats.org/officeDocument/2006/relationships/hyperlink" Target="https://doi.org/10.1186/s41239-024-00467-0" TargetMode="External"/><Relationship Id="rId1" Type="http://schemas.openxmlformats.org/officeDocument/2006/relationships/slideLayout" Target="../slideLayouts/slideLayout7.xml"/><Relationship Id="rId6" Type="http://schemas.openxmlformats.org/officeDocument/2006/relationships/hyperlink" Target="https://algorithmwatch.org/de/sprachmodelle_landtagswahlen/" TargetMode="External"/><Relationship Id="rId11" Type="http://schemas.openxmlformats.org/officeDocument/2006/relationships/hyperlink" Target="https://www.undp.org/sites/g/files/zskgke326/files/2025-12/ai-and-the-climate-crisis.pdf" TargetMode="External"/><Relationship Id="rId5" Type="http://schemas.openxmlformats.org/officeDocument/2006/relationships/hyperlink" Target="https://doi.org/10.1057/s41599-023-01787-8" TargetMode="External"/><Relationship Id="rId15" Type="http://schemas.openxmlformats.org/officeDocument/2006/relationships/hyperlink" Target="https://www.weforum.org/stories/2018/05/truth-decay-in-public-discourse-and-how-to-fight-it/" TargetMode="External"/><Relationship Id="rId10" Type="http://schemas.openxmlformats.org/officeDocument/2006/relationships/hyperlink" Target="https://www.wilsoncenter.org/blog-post/ai-poses-risks-both-authoritarian-and-democratic-politics" TargetMode="External"/><Relationship Id="rId19" Type="http://schemas.openxmlformats.org/officeDocument/2006/relationships/hyperlink" Target="https://doi.org/10.1186/s40561-024-00316-7" TargetMode="External"/><Relationship Id="rId4" Type="http://schemas.openxmlformats.org/officeDocument/2006/relationships/hyperlink" Target="https://journalfph.com/index.php/jfph/article/view/6" TargetMode="External"/><Relationship Id="rId9" Type="http://schemas.openxmlformats.org/officeDocument/2006/relationships/hyperlink" Target="https://doi.org/10.47067/ramss.v8i1.458" TargetMode="External"/><Relationship Id="rId14" Type="http://schemas.openxmlformats.org/officeDocument/2006/relationships/hyperlink" Target="https://unglobalcompact.org/compactjournal/artificial-intelligence-and-sustainable-development-goals-operationalizing"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creativecommons.org/licenses/by-sa/4.0/?ref=chooser-v1" TargetMode="External"/><Relationship Id="rId5" Type="http://schemas.openxmlformats.org/officeDocument/2006/relationships/hyperlink" Target="https://democracy-ai.eu/" TargetMode="Externa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 name="Rechteck 12">
            <a:extLst>
              <a:ext uri="{FF2B5EF4-FFF2-40B4-BE49-F238E27FC236}">
                <a16:creationId xmlns:a16="http://schemas.microsoft.com/office/drawing/2014/main" id="{6FC357A7-6C66-CCCA-DB97-2A74B1814AEC}"/>
              </a:ext>
            </a:extLst>
          </p:cNvPr>
          <p:cNvSpPr/>
          <p:nvPr/>
        </p:nvSpPr>
        <p:spPr>
          <a:xfrm>
            <a:off x="0" y="4080174"/>
            <a:ext cx="12192000" cy="1170258"/>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srgbClr val="F4EEFE"/>
              </a:solidFill>
              <a:effectLst/>
              <a:uLnTx/>
              <a:uFillTx/>
              <a:latin typeface="Garet Book"/>
              <a:ea typeface="+mn-ea"/>
              <a:cs typeface="+mn-cs"/>
            </a:endParaRPr>
          </a:p>
        </p:txBody>
      </p:sp>
      <p:sp>
        <p:nvSpPr>
          <p:cNvPr id="2" name="Titel 1"/>
          <p:cNvSpPr>
            <a:spLocks noGrp="1"/>
          </p:cNvSpPr>
          <p:nvPr>
            <p:ph type="ctrTitle"/>
          </p:nvPr>
        </p:nvSpPr>
        <p:spPr>
          <a:xfrm>
            <a:off x="1524000" y="2279829"/>
            <a:ext cx="9144000" cy="1468984"/>
          </a:xfrm>
          <a:noFill/>
        </p:spPr>
        <p:txBody>
          <a:bodyPr anchor="ctr">
            <a:normAutofit/>
          </a:bodyPr>
          <a:lstStyle/>
          <a:p>
            <a:r>
              <a:rPr lang="de-DE" sz="4800" dirty="0">
                <a:cs typeface="Arial" panose="020B0604020202020204" pitchFamily="34" charset="0"/>
              </a:rPr>
              <a:t>AI in </a:t>
            </a:r>
            <a:r>
              <a:rPr lang="de-DE" sz="4800" dirty="0" err="1">
                <a:cs typeface="Arial" panose="020B0604020202020204" pitchFamily="34" charset="0"/>
              </a:rPr>
              <a:t>Everyday</a:t>
            </a:r>
            <a:r>
              <a:rPr lang="de-DE" sz="4800" dirty="0">
                <a:cs typeface="Arial" panose="020B0604020202020204" pitchFamily="34" charset="0"/>
              </a:rPr>
              <a:t> Life</a:t>
            </a:r>
          </a:p>
        </p:txBody>
      </p:sp>
      <p:sp>
        <p:nvSpPr>
          <p:cNvPr id="4" name="Rechteck 3">
            <a:extLst>
              <a:ext uri="{FF2B5EF4-FFF2-40B4-BE49-F238E27FC236}">
                <a16:creationId xmlns:a16="http://schemas.microsoft.com/office/drawing/2014/main" id="{6615390C-7185-570D-1D7B-B3AC17748A0E}"/>
              </a:ext>
            </a:extLst>
          </p:cNvPr>
          <p:cNvSpPr/>
          <p:nvPr/>
        </p:nvSpPr>
        <p:spPr>
          <a:xfrm>
            <a:off x="0" y="-1"/>
            <a:ext cx="12192000" cy="8683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srgbClr val="F4EEFE"/>
              </a:solidFill>
              <a:effectLst/>
              <a:uLnTx/>
              <a:uFillTx/>
              <a:latin typeface="Garet Book"/>
              <a:ea typeface="+mn-ea"/>
              <a:cs typeface="+mn-cs"/>
            </a:endParaRPr>
          </a:p>
        </p:txBody>
      </p:sp>
      <p:sp>
        <p:nvSpPr>
          <p:cNvPr id="27" name="Textfeld 26">
            <a:extLst>
              <a:ext uri="{FF2B5EF4-FFF2-40B4-BE49-F238E27FC236}">
                <a16:creationId xmlns:a16="http://schemas.microsoft.com/office/drawing/2014/main" id="{BA586EFB-D641-3CA0-9B93-BF62C658A674}"/>
              </a:ext>
            </a:extLst>
          </p:cNvPr>
          <p:cNvSpPr txBox="1"/>
          <p:nvPr/>
        </p:nvSpPr>
        <p:spPr>
          <a:xfrm>
            <a:off x="768626" y="4277400"/>
            <a:ext cx="10548731" cy="766364"/>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400" b="0" i="0" u="none" strike="noStrike" kern="1200" cap="none" spc="0" normalizeH="0" baseline="0" noProof="0" dirty="0">
                <a:ln>
                  <a:noFill/>
                </a:ln>
                <a:solidFill>
                  <a:srgbClr val="E7EBF0"/>
                </a:solidFill>
                <a:effectLst/>
                <a:uLnTx/>
                <a:uFillTx/>
                <a:latin typeface="Garet Book"/>
                <a:ea typeface="+mn-ea"/>
                <a:cs typeface="Times New Roman" panose="02020603050405020304" pitchFamily="18" charset="0"/>
              </a:rPr>
              <a:t>Module 2 – Systemic Implications of AI </a:t>
            </a:r>
            <a:br>
              <a:rPr kumimoji="0" lang="en-US" sz="2400" b="0" i="0" u="none" strike="noStrike" kern="1200" cap="none" spc="0" normalizeH="0" baseline="0" noProof="0" dirty="0">
                <a:ln>
                  <a:noFill/>
                </a:ln>
                <a:solidFill>
                  <a:srgbClr val="E7EBF0"/>
                </a:solidFill>
                <a:effectLst/>
                <a:uLnTx/>
                <a:uFillTx/>
                <a:latin typeface="Garet Book"/>
                <a:ea typeface="+mn-ea"/>
                <a:cs typeface="Times New Roman" panose="02020603050405020304" pitchFamily="18" charset="0"/>
              </a:rPr>
            </a:br>
            <a:r>
              <a:rPr kumimoji="0" lang="en-US" sz="2400" b="0" i="0" u="none" strike="noStrike" kern="1200" cap="none" spc="0" normalizeH="0" baseline="0" noProof="0" dirty="0">
                <a:ln>
                  <a:noFill/>
                </a:ln>
                <a:solidFill>
                  <a:srgbClr val="E7EBF0"/>
                </a:solidFill>
                <a:effectLst/>
                <a:uLnTx/>
                <a:uFillTx/>
                <a:latin typeface="Garet Book"/>
                <a:ea typeface="+mn-ea"/>
                <a:cs typeface="Times New Roman" panose="02020603050405020304" pitchFamily="18" charset="0"/>
              </a:rPr>
              <a:t>Teaching Unit 2 – AI in Everyday Life</a:t>
            </a:r>
            <a:endParaRPr kumimoji="0" lang="de-DE" sz="2400" b="0" i="0" u="none" strike="noStrike" kern="1200" cap="none" spc="0" normalizeH="0" baseline="0" noProof="0" dirty="0">
              <a:ln>
                <a:noFill/>
              </a:ln>
              <a:solidFill>
                <a:srgbClr val="E7EBF0"/>
              </a:solidFill>
              <a:effectLst/>
              <a:uLnTx/>
              <a:uFillTx/>
              <a:latin typeface="Garet Book"/>
              <a:ea typeface="+mn-ea"/>
              <a:cs typeface="Times New Roman" panose="02020603050405020304" pitchFamily="18" charset="0"/>
            </a:endParaRPr>
          </a:p>
        </p:txBody>
      </p:sp>
      <p:pic>
        <p:nvPicPr>
          <p:cNvPr id="6" name="Grafik 5">
            <a:extLst>
              <a:ext uri="{FF2B5EF4-FFF2-40B4-BE49-F238E27FC236}">
                <a16:creationId xmlns:a16="http://schemas.microsoft.com/office/drawing/2014/main" id="{1041833A-1000-DEA4-DD5F-97B161F84E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57947" y="4534"/>
            <a:ext cx="2076106" cy="2140770"/>
          </a:xfrm>
          <a:prstGeom prst="rect">
            <a:avLst/>
          </a:prstGeom>
        </p:spPr>
      </p:pic>
      <p:pic>
        <p:nvPicPr>
          <p:cNvPr id="14" name="Grafik 13">
            <a:extLst>
              <a:ext uri="{FF2B5EF4-FFF2-40B4-BE49-F238E27FC236}">
                <a16:creationId xmlns:a16="http://schemas.microsoft.com/office/drawing/2014/main" id="{676CC634-EB33-5C89-D68B-BB32ACF6ED8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564" y="5957670"/>
            <a:ext cx="991241" cy="601808"/>
          </a:xfrm>
          <a:prstGeom prst="rect">
            <a:avLst/>
          </a:prstGeom>
          <a:noFill/>
        </p:spPr>
      </p:pic>
      <p:pic>
        <p:nvPicPr>
          <p:cNvPr id="18" name="Grafik 17">
            <a:extLst>
              <a:ext uri="{FF2B5EF4-FFF2-40B4-BE49-F238E27FC236}">
                <a16:creationId xmlns:a16="http://schemas.microsoft.com/office/drawing/2014/main" id="{D6F8C207-4A74-422E-3D5D-CC86553AF017}"/>
              </a:ext>
            </a:extLst>
          </p:cNvPr>
          <p:cNvPicPr>
            <a:picLocks noChangeAspect="1"/>
          </p:cNvPicPr>
          <p:nvPr/>
        </p:nvPicPr>
        <p:blipFill rotWithShape="1">
          <a:blip r:embed="rId4">
            <a:extLst>
              <a:ext uri="{28A0092B-C50C-407E-A947-70E740481C1C}">
                <a14:useLocalDpi xmlns:a14="http://schemas.microsoft.com/office/drawing/2010/main" val="0"/>
              </a:ext>
            </a:extLst>
          </a:blip>
          <a:srcRect t="25331" r="21728" b="23726"/>
          <a:stretch/>
        </p:blipFill>
        <p:spPr bwMode="auto">
          <a:xfrm>
            <a:off x="9968948" y="5957999"/>
            <a:ext cx="1932690" cy="607728"/>
          </a:xfrm>
          <a:prstGeom prst="rect">
            <a:avLst/>
          </a:prstGeom>
          <a:noFill/>
          <a:ln>
            <a:noFill/>
          </a:ln>
          <a:extLst>
            <a:ext uri="{53640926-AAD7-44D8-BBD7-CCE9431645EC}">
              <a14:shadowObscured xmlns:a14="http://schemas.microsoft.com/office/drawing/2010/main"/>
            </a:ext>
          </a:extLst>
        </p:spPr>
      </p:pic>
      <p:grpSp>
        <p:nvGrpSpPr>
          <p:cNvPr id="17" name="Gruppieren 16">
            <a:extLst>
              <a:ext uri="{FF2B5EF4-FFF2-40B4-BE49-F238E27FC236}">
                <a16:creationId xmlns:a16="http://schemas.microsoft.com/office/drawing/2014/main" id="{AE3C2E16-B828-47AF-B900-1311BA08D46F}"/>
              </a:ext>
            </a:extLst>
          </p:cNvPr>
          <p:cNvGrpSpPr/>
          <p:nvPr/>
        </p:nvGrpSpPr>
        <p:grpSpPr>
          <a:xfrm>
            <a:off x="290362" y="5958421"/>
            <a:ext cx="2682257" cy="605409"/>
            <a:chOff x="16922660" y="31128688"/>
            <a:chExt cx="5533589" cy="1248978"/>
          </a:xfrm>
        </p:grpSpPr>
        <p:pic>
          <p:nvPicPr>
            <p:cNvPr id="19" name="Grafik 18">
              <a:extLst>
                <a:ext uri="{FF2B5EF4-FFF2-40B4-BE49-F238E27FC236}">
                  <a16:creationId xmlns:a16="http://schemas.microsoft.com/office/drawing/2014/main" id="{186350CD-8C02-438F-9692-41C2E9236E9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322586" y="31128688"/>
              <a:ext cx="1133663" cy="1243101"/>
            </a:xfrm>
            <a:prstGeom prst="rect">
              <a:avLst/>
            </a:prstGeom>
          </p:spPr>
        </p:pic>
        <p:pic>
          <p:nvPicPr>
            <p:cNvPr id="20" name="Grafik 19">
              <a:extLst>
                <a:ext uri="{FF2B5EF4-FFF2-40B4-BE49-F238E27FC236}">
                  <a16:creationId xmlns:a16="http://schemas.microsoft.com/office/drawing/2014/main" id="{CBFE025F-B1C7-49E4-8249-FAB0021DD5C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922660" y="31134565"/>
              <a:ext cx="4308545" cy="1243101"/>
            </a:xfrm>
            <a:prstGeom prst="rect">
              <a:avLst/>
            </a:prstGeom>
          </p:spPr>
        </p:pic>
      </p:grpSp>
      <p:pic>
        <p:nvPicPr>
          <p:cNvPr id="21" name="Grafik 20">
            <a:extLst>
              <a:ext uri="{FF2B5EF4-FFF2-40B4-BE49-F238E27FC236}">
                <a16:creationId xmlns:a16="http://schemas.microsoft.com/office/drawing/2014/main" id="{C400533A-99A2-49E6-A31C-33A7981E7B3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86905" y="5967608"/>
            <a:ext cx="3452587" cy="591870"/>
          </a:xfrm>
          <a:prstGeom prst="rect">
            <a:avLst/>
          </a:prstGeom>
        </p:spPr>
      </p:pic>
      <p:pic>
        <p:nvPicPr>
          <p:cNvPr id="22" name="Grafik 21">
            <a:extLst>
              <a:ext uri="{FF2B5EF4-FFF2-40B4-BE49-F238E27FC236}">
                <a16:creationId xmlns:a16="http://schemas.microsoft.com/office/drawing/2014/main" id="{1F0274B7-59C4-4CA4-801D-40A5D8A69E6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19106" y="5960337"/>
            <a:ext cx="763970" cy="599141"/>
          </a:xfrm>
          <a:prstGeom prst="rect">
            <a:avLst/>
          </a:prstGeom>
        </p:spPr>
      </p:pic>
      <p:pic>
        <p:nvPicPr>
          <p:cNvPr id="23" name="Grafik 22">
            <a:extLst>
              <a:ext uri="{FF2B5EF4-FFF2-40B4-BE49-F238E27FC236}">
                <a16:creationId xmlns:a16="http://schemas.microsoft.com/office/drawing/2014/main" id="{D1B78E70-0E7E-43A6-A20F-5A558622963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14427" y="5894356"/>
            <a:ext cx="721427" cy="721427"/>
          </a:xfrm>
          <a:prstGeom prst="rect">
            <a:avLst/>
          </a:prstGeom>
        </p:spPr>
      </p:pic>
    </p:spTree>
    <p:extLst>
      <p:ext uri="{BB962C8B-B14F-4D97-AF65-F5344CB8AC3E}">
        <p14:creationId xmlns:p14="http://schemas.microsoft.com/office/powerpoint/2010/main" val="2988064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CF5879F-62F1-29E0-5DA6-3D62ABE4EAE6}"/>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C5B76475-3527-EF47-3F7D-E51011196F0B}"/>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39B16496-3424-F71E-7293-C8550AB385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3" name="TextBox 2">
            <a:extLst>
              <a:ext uri="{FF2B5EF4-FFF2-40B4-BE49-F238E27FC236}">
                <a16:creationId xmlns:a16="http://schemas.microsoft.com/office/drawing/2014/main" id="{26401E99-3B35-A1C0-02C0-E2659241903D}"/>
              </a:ext>
            </a:extLst>
          </p:cNvPr>
          <p:cNvSpPr txBox="1"/>
          <p:nvPr/>
        </p:nvSpPr>
        <p:spPr>
          <a:xfrm>
            <a:off x="10255480" y="2080846"/>
            <a:ext cx="1666890"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aseline="0" dirty="0">
                <a:latin typeface="Garet Book"/>
              </a:rPr>
              <a:t>The 17 SDGs are a universal call to action by the United Nations to end poverty, protect the planet, and ensure peace and prosperity for all people by 2030.</a:t>
            </a:r>
            <a:r>
              <a:rPr lang="en-GB" sz="1400" dirty="0">
                <a:latin typeface="Garet Book"/>
                <a:ea typeface="Garet Book"/>
                <a:cs typeface="Garet Book"/>
              </a:rPr>
              <a:t>​</a:t>
            </a:r>
            <a:endParaRPr lang="en-GB" sz="1400" dirty="0"/>
          </a:p>
          <a:p>
            <a:pPr algn="ctr"/>
            <a:endParaRPr lang="en-GB" sz="1400" dirty="0"/>
          </a:p>
        </p:txBody>
      </p:sp>
      <p:pic>
        <p:nvPicPr>
          <p:cNvPr id="8" name="Content Placeholder 7" descr="A collage of colorful squares with white text&#10;&#10;AI-generated content may be incorrect.">
            <a:extLst>
              <a:ext uri="{FF2B5EF4-FFF2-40B4-BE49-F238E27FC236}">
                <a16:creationId xmlns:a16="http://schemas.microsoft.com/office/drawing/2014/main" id="{5A7403FB-AC5B-1EA0-EAB5-752214F36C34}"/>
              </a:ext>
            </a:extLst>
          </p:cNvPr>
          <p:cNvPicPr>
            <a:picLocks noGrp="1" noChangeAspect="1"/>
          </p:cNvPicPr>
          <p:nvPr>
            <p:ph idx="1"/>
          </p:nvPr>
        </p:nvPicPr>
        <p:blipFill>
          <a:blip r:embed="rId3"/>
          <a:stretch>
            <a:fillRect/>
          </a:stretch>
        </p:blipFill>
        <p:spPr>
          <a:xfrm>
            <a:off x="658456" y="1441418"/>
            <a:ext cx="9591520" cy="4773368"/>
          </a:xfrm>
          <a:prstGeom prst="rect">
            <a:avLst/>
          </a:prstGeom>
        </p:spPr>
      </p:pic>
      <p:sp>
        <p:nvSpPr>
          <p:cNvPr id="10" name="Textfeld 5">
            <a:extLst>
              <a:ext uri="{FF2B5EF4-FFF2-40B4-BE49-F238E27FC236}">
                <a16:creationId xmlns:a16="http://schemas.microsoft.com/office/drawing/2014/main" id="{648920B6-7C3D-4978-B881-9ED82A72BB2C}"/>
              </a:ext>
            </a:extLst>
          </p:cNvPr>
          <p:cNvSpPr/>
          <p:nvPr/>
        </p:nvSpPr>
        <p:spPr>
          <a:xfrm>
            <a:off x="457200" y="755280"/>
            <a:ext cx="8087710" cy="5842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Positive societal effects of AI</a:t>
            </a:r>
            <a:endParaRPr lang="nl-BE" sz="3200" b="0" u="none" strike="noStrike" dirty="0">
              <a:solidFill>
                <a:srgbClr val="000000"/>
              </a:solidFill>
              <a:effectLst/>
              <a:uFillTx/>
              <a:latin typeface="Arial"/>
            </a:endParaRPr>
          </a:p>
        </p:txBody>
      </p:sp>
    </p:spTree>
    <p:extLst>
      <p:ext uri="{BB962C8B-B14F-4D97-AF65-F5344CB8AC3E}">
        <p14:creationId xmlns:p14="http://schemas.microsoft.com/office/powerpoint/2010/main" val="3842943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B11C99D-8D87-FF10-A2C9-6D716D3A34C9}"/>
            </a:ext>
          </a:extLst>
        </p:cNvPr>
        <p:cNvGrpSpPr/>
        <p:nvPr/>
      </p:nvGrpSpPr>
      <p:grpSpPr>
        <a:xfrm>
          <a:off x="0" y="0"/>
          <a:ext cx="0" cy="0"/>
          <a:chOff x="0" y="0"/>
          <a:chExt cx="0" cy="0"/>
        </a:xfrm>
      </p:grpSpPr>
      <p:sp>
        <p:nvSpPr>
          <p:cNvPr id="21" name="Textfeld 20">
            <a:extLst>
              <a:ext uri="{FF2B5EF4-FFF2-40B4-BE49-F238E27FC236}">
                <a16:creationId xmlns:a16="http://schemas.microsoft.com/office/drawing/2014/main" id="{A7D1FE7B-4470-4A5F-AC49-989DA0EF41C0}"/>
              </a:ext>
            </a:extLst>
          </p:cNvPr>
          <p:cNvSpPr txBox="1"/>
          <p:nvPr/>
        </p:nvSpPr>
        <p:spPr>
          <a:xfrm>
            <a:off x="0" y="1595133"/>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9" name="Textfeld 9">
            <a:extLst>
              <a:ext uri="{FF2B5EF4-FFF2-40B4-BE49-F238E27FC236}">
                <a16:creationId xmlns:a16="http://schemas.microsoft.com/office/drawing/2014/main" id="{114AC439-842A-CCD9-E98D-233AAD2C045C}"/>
              </a:ext>
            </a:extLst>
          </p:cNvPr>
          <p:cNvSpPr txBox="1"/>
          <p:nvPr/>
        </p:nvSpPr>
        <p:spPr>
          <a:xfrm>
            <a:off x="0" y="6410905"/>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defPPr>
              <a:defRPr lang="de-DE"/>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nSpc>
                <a:spcPct val="150000"/>
              </a:lnSpc>
            </a:pPr>
            <a:endParaRPr lang="en-GB" sz="1200" dirty="0">
              <a:solidFill>
                <a:schemeClr val="accent6"/>
              </a:solidFill>
            </a:endParaRPr>
          </a:p>
        </p:txBody>
      </p:sp>
      <p:sp>
        <p:nvSpPr>
          <p:cNvPr id="12" name="Rechteck 11">
            <a:extLst>
              <a:ext uri="{FF2B5EF4-FFF2-40B4-BE49-F238E27FC236}">
                <a16:creationId xmlns:a16="http://schemas.microsoft.com/office/drawing/2014/main" id="{13536FFE-7E42-A7E8-CC8A-F78612C4E174}"/>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C25AF36E-182D-23DF-9535-8EF41C1AFC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10" name="TextBox 9">
            <a:extLst>
              <a:ext uri="{FF2B5EF4-FFF2-40B4-BE49-F238E27FC236}">
                <a16:creationId xmlns:a16="http://schemas.microsoft.com/office/drawing/2014/main" id="{6E6827DF-A5EB-629C-84BF-613E007C6791}"/>
              </a:ext>
            </a:extLst>
          </p:cNvPr>
          <p:cNvSpPr txBox="1"/>
          <p:nvPr/>
        </p:nvSpPr>
        <p:spPr>
          <a:xfrm>
            <a:off x="2296172" y="2232000"/>
            <a:ext cx="3531005" cy="1600438"/>
          </a:xfrm>
          <a:prstGeom prst="rect">
            <a:avLst/>
          </a:prstGeom>
          <a:noFill/>
        </p:spPr>
        <p:txBody>
          <a:bodyPr rot="0" spcFirstLastPara="0" vertOverflow="overflow" horzOverflow="overflow" vert="horz" wrap="square" lIns="180000" tIns="45720" rIns="91440" bIns="45720" numCol="1" spcCol="0" rtlCol="0" fromWordArt="0" anchor="t" anchorCtr="0" forceAA="0" compatLnSpc="1">
            <a:prstTxWarp prst="textNoShape">
              <a:avLst/>
            </a:prstTxWarp>
            <a:spAutoFit/>
          </a:bodyPr>
          <a:lstStyle/>
          <a:p>
            <a:r>
              <a:rPr lang="en-GB" sz="1400" b="1" dirty="0">
                <a:solidFill>
                  <a:srgbClr val="14161A"/>
                </a:solidFill>
                <a:latin typeface="+mj-lt"/>
                <a:ea typeface="Arial"/>
                <a:cs typeface="Arial"/>
              </a:rPr>
              <a:t>AI Leak Detection:</a:t>
            </a:r>
            <a:r>
              <a:rPr lang="en-GB" sz="1400" dirty="0">
                <a:solidFill>
                  <a:srgbClr val="14161A"/>
                </a:solidFill>
                <a:latin typeface="+mj-lt"/>
                <a:ea typeface="Arial"/>
                <a:cs typeface="Arial"/>
              </a:rPr>
              <a:t> </a:t>
            </a:r>
            <a:r>
              <a:rPr lang="en-GB" sz="1400" dirty="0">
                <a:solidFill>
                  <a:srgbClr val="14161A"/>
                </a:solidFill>
                <a:latin typeface="Garet Book"/>
                <a:ea typeface="Arial"/>
                <a:cs typeface="Arial"/>
              </a:rPr>
              <a:t>Machine learning monitors water networks, identifies waste &amp; pipe deterioration, reducing non-revenue water loss in urban systems (UN Global Compact, 2025)</a:t>
            </a:r>
          </a:p>
        </p:txBody>
      </p:sp>
      <p:sp>
        <p:nvSpPr>
          <p:cNvPr id="11" name="TextBox 10">
            <a:extLst>
              <a:ext uri="{FF2B5EF4-FFF2-40B4-BE49-F238E27FC236}">
                <a16:creationId xmlns:a16="http://schemas.microsoft.com/office/drawing/2014/main" id="{E060F1A3-1F07-2F90-37EC-FF4FA2853EAC}"/>
              </a:ext>
            </a:extLst>
          </p:cNvPr>
          <p:cNvSpPr txBox="1"/>
          <p:nvPr/>
        </p:nvSpPr>
        <p:spPr>
          <a:xfrm>
            <a:off x="2296800" y="4392000"/>
            <a:ext cx="3381721" cy="1600438"/>
          </a:xfrm>
          <a:prstGeom prst="rect">
            <a:avLst/>
          </a:prstGeom>
          <a:noFill/>
        </p:spPr>
        <p:txBody>
          <a:bodyPr rot="0" spcFirstLastPara="0" vertOverflow="overflow" horzOverflow="overflow" vert="horz" wrap="square" lIns="180000" tIns="45720" rIns="91440" bIns="45720" numCol="1" spcCol="0" rtlCol="0" fromWordArt="0" anchor="t" anchorCtr="0" forceAA="0" compatLnSpc="1">
            <a:prstTxWarp prst="textNoShape">
              <a:avLst/>
            </a:prstTxWarp>
            <a:spAutoFit/>
          </a:bodyPr>
          <a:lstStyle/>
          <a:p>
            <a:r>
              <a:rPr lang="en-GB" sz="1400" b="1" dirty="0">
                <a:solidFill>
                  <a:srgbClr val="14161A"/>
                </a:solidFill>
                <a:latin typeface="+mj-lt"/>
                <a:ea typeface="Arial"/>
                <a:cs typeface="Arial"/>
              </a:rPr>
              <a:t>AI Weather Models:</a:t>
            </a:r>
            <a:r>
              <a:rPr lang="en-GB" sz="1400" i="1" dirty="0">
                <a:solidFill>
                  <a:srgbClr val="14161A"/>
                </a:solidFill>
                <a:latin typeface="+mj-lt"/>
                <a:ea typeface="Arial"/>
                <a:cs typeface="Arial"/>
              </a:rPr>
              <a:t> </a:t>
            </a:r>
            <a:r>
              <a:rPr lang="en-GB" sz="1400" i="1" dirty="0">
                <a:solidFill>
                  <a:srgbClr val="14161A"/>
                </a:solidFill>
                <a:latin typeface="Garet Book"/>
                <a:ea typeface="Arial"/>
                <a:cs typeface="Arial"/>
              </a:rPr>
              <a:t>GraphCast, Pangu, FourCastNet </a:t>
            </a:r>
            <a:r>
              <a:rPr lang="en-GB" sz="1400" dirty="0">
                <a:solidFill>
                  <a:srgbClr val="14161A"/>
                </a:solidFill>
                <a:latin typeface="Garet Book"/>
                <a:ea typeface="Arial"/>
                <a:cs typeface="Arial"/>
              </a:rPr>
              <a:t>deliver high-accuracy climate predictions 45,000x faster, enabling early warnings for extreme weather &amp; climate crises (Zhang et al., 2025)</a:t>
            </a:r>
          </a:p>
          <a:p>
            <a:pPr algn="ctr"/>
            <a:endParaRPr lang="en-GB" sz="1400" dirty="0">
              <a:solidFill>
                <a:srgbClr val="14161A"/>
              </a:solidFill>
              <a:latin typeface="Garet Book"/>
            </a:endParaRPr>
          </a:p>
        </p:txBody>
      </p:sp>
      <p:sp>
        <p:nvSpPr>
          <p:cNvPr id="14" name="TextBox 13">
            <a:extLst>
              <a:ext uri="{FF2B5EF4-FFF2-40B4-BE49-F238E27FC236}">
                <a16:creationId xmlns:a16="http://schemas.microsoft.com/office/drawing/2014/main" id="{87A91D4D-053A-AEF6-AC9C-42F774526436}"/>
              </a:ext>
            </a:extLst>
          </p:cNvPr>
          <p:cNvSpPr txBox="1"/>
          <p:nvPr/>
        </p:nvSpPr>
        <p:spPr>
          <a:xfrm>
            <a:off x="7815600" y="4392000"/>
            <a:ext cx="3619440" cy="1600438"/>
          </a:xfrm>
          <a:prstGeom prst="rect">
            <a:avLst/>
          </a:prstGeom>
          <a:noFill/>
        </p:spPr>
        <p:txBody>
          <a:bodyPr rot="0" spcFirstLastPara="0" vertOverflow="overflow" horzOverflow="overflow" vert="horz" wrap="square" lIns="180000" tIns="45720" rIns="91440" bIns="45720" numCol="1" spcCol="0" rtlCol="0" fromWordArt="0" anchor="t" anchorCtr="0" forceAA="0" compatLnSpc="1">
            <a:prstTxWarp prst="textNoShape">
              <a:avLst/>
            </a:prstTxWarp>
            <a:spAutoFit/>
          </a:bodyPr>
          <a:lstStyle/>
          <a:p>
            <a:r>
              <a:rPr lang="en-GB" sz="1400" b="1" dirty="0">
                <a:solidFill>
                  <a:srgbClr val="14161A"/>
                </a:solidFill>
                <a:latin typeface="+mj-lt"/>
                <a:ea typeface="Arial"/>
                <a:cs typeface="Arial"/>
              </a:rPr>
              <a:t>Capacity Building:</a:t>
            </a:r>
            <a:r>
              <a:rPr lang="en-GB" sz="1400" dirty="0">
                <a:solidFill>
                  <a:srgbClr val="14161A"/>
                </a:solidFill>
                <a:latin typeface="+mj-lt"/>
                <a:ea typeface="Arial"/>
                <a:cs typeface="Arial"/>
              </a:rPr>
              <a:t> </a:t>
            </a:r>
            <a:r>
              <a:rPr lang="en-GB" sz="1400" dirty="0">
                <a:solidFill>
                  <a:srgbClr val="14161A"/>
                </a:solidFill>
                <a:latin typeface="Garet Book"/>
                <a:ea typeface="Arial"/>
                <a:cs typeface="Arial"/>
              </a:rPr>
              <a:t>Open-source AI models (</a:t>
            </a:r>
            <a:r>
              <a:rPr lang="en-GB" sz="1400" i="1" dirty="0">
                <a:solidFill>
                  <a:srgbClr val="14161A"/>
                </a:solidFill>
                <a:latin typeface="Garet Book"/>
                <a:ea typeface="Arial"/>
                <a:cs typeface="Arial"/>
              </a:rPr>
              <a:t>DeepSeek, Qwen</a:t>
            </a:r>
            <a:r>
              <a:rPr lang="en-GB" sz="1400" dirty="0">
                <a:solidFill>
                  <a:srgbClr val="14161A"/>
                </a:solidFill>
                <a:latin typeface="Garet Book"/>
                <a:ea typeface="Arial"/>
                <a:cs typeface="Arial"/>
              </a:rPr>
              <a:t>) democratize access, enabling developing nations to deploy AI locally without massive infrastructure costs (UNGA, 2024)</a:t>
            </a:r>
          </a:p>
          <a:p>
            <a:pPr algn="ctr"/>
            <a:endParaRPr lang="en-GB" sz="1400" dirty="0">
              <a:solidFill>
                <a:srgbClr val="14161A"/>
              </a:solidFill>
              <a:latin typeface="Garet Book"/>
            </a:endParaRPr>
          </a:p>
        </p:txBody>
      </p:sp>
      <p:sp>
        <p:nvSpPr>
          <p:cNvPr id="16" name="TextBox 15">
            <a:extLst>
              <a:ext uri="{FF2B5EF4-FFF2-40B4-BE49-F238E27FC236}">
                <a16:creationId xmlns:a16="http://schemas.microsoft.com/office/drawing/2014/main" id="{98840BFA-04E3-3099-2813-8F833A3189F3}"/>
              </a:ext>
            </a:extLst>
          </p:cNvPr>
          <p:cNvSpPr txBox="1"/>
          <p:nvPr/>
        </p:nvSpPr>
        <p:spPr>
          <a:xfrm>
            <a:off x="7814332" y="2232000"/>
            <a:ext cx="3996959" cy="1600438"/>
          </a:xfrm>
          <a:prstGeom prst="rect">
            <a:avLst/>
          </a:prstGeom>
          <a:noFill/>
        </p:spPr>
        <p:txBody>
          <a:bodyPr rot="0" spcFirstLastPara="0" vertOverflow="overflow" horzOverflow="overflow" vert="horz" wrap="square" lIns="180000" tIns="45720" rIns="91440" bIns="45720" numCol="1" spcCol="0" rtlCol="0" fromWordArt="0" anchor="t" anchorCtr="0" forceAA="0" compatLnSpc="1">
            <a:prstTxWarp prst="textNoShape">
              <a:avLst/>
            </a:prstTxWarp>
            <a:spAutoFit/>
          </a:bodyPr>
          <a:lstStyle/>
          <a:p>
            <a:pPr marL="0" indent="0" rtl="0"/>
            <a:r>
              <a:rPr lang="en-GB" sz="1400" b="1" dirty="0">
                <a:solidFill>
                  <a:srgbClr val="1A1A1A"/>
                </a:solidFill>
                <a:latin typeface="+mj-lt"/>
                <a:ea typeface="Arial"/>
                <a:cs typeface="Arial"/>
              </a:rPr>
              <a:t>AI Energy Forecasting:</a:t>
            </a:r>
            <a:r>
              <a:rPr lang="en-GB" sz="1400" dirty="0">
                <a:solidFill>
                  <a:srgbClr val="1A1A1A"/>
                </a:solidFill>
                <a:latin typeface="+mj-lt"/>
                <a:ea typeface="Arial"/>
                <a:cs typeface="Arial"/>
              </a:rPr>
              <a:t> </a:t>
            </a:r>
            <a:r>
              <a:rPr lang="en-GB" sz="1400" dirty="0">
                <a:solidFill>
                  <a:srgbClr val="1A1A1A"/>
                </a:solidFill>
                <a:ea typeface="Arial"/>
                <a:cs typeface="Arial"/>
              </a:rPr>
              <a:t>Predicts solar &amp; wind generation, optimizes renewable integration into smart grids, improves reliability &amp; reduces fossil fuel dependence (UN Global Compact, 2025)</a:t>
            </a:r>
          </a:p>
          <a:p>
            <a:pPr algn="ctr"/>
            <a:endParaRPr lang="en-GB" sz="1400" dirty="0"/>
          </a:p>
        </p:txBody>
      </p:sp>
      <p:sp>
        <p:nvSpPr>
          <p:cNvPr id="22" name="Content Placeholder 21">
            <a:extLst>
              <a:ext uri="{FF2B5EF4-FFF2-40B4-BE49-F238E27FC236}">
                <a16:creationId xmlns:a16="http://schemas.microsoft.com/office/drawing/2014/main" id="{C805EA7D-71E9-2ED0-523F-2DBBE90C7EFD}"/>
              </a:ext>
            </a:extLst>
          </p:cNvPr>
          <p:cNvSpPr>
            <a:spLocks noGrp="1"/>
          </p:cNvSpPr>
          <p:nvPr>
            <p:ph idx="1"/>
          </p:nvPr>
        </p:nvSpPr>
        <p:spPr>
          <a:xfrm>
            <a:off x="838200" y="1600438"/>
            <a:ext cx="10515600" cy="338709"/>
          </a:xfrm>
        </p:spPr>
        <p:txBody>
          <a:bodyPr vert="horz" lIns="91440" tIns="45720" rIns="91440" bIns="45720" rtlCol="0" anchor="ctr">
            <a:normAutofit/>
          </a:bodyPr>
          <a:lstStyle/>
          <a:p>
            <a:pPr marL="0" indent="0">
              <a:buNone/>
            </a:pPr>
            <a:r>
              <a:rPr lang="en-GB" sz="1700" dirty="0"/>
              <a:t>Examples of the use of AI to reach the UN SDGs:</a:t>
            </a:r>
          </a:p>
        </p:txBody>
      </p:sp>
      <p:pic>
        <p:nvPicPr>
          <p:cNvPr id="23" name="Picture 22" descr="SDG 9: Industrie, Innovation und Infrastruktur">
            <a:extLst>
              <a:ext uri="{FF2B5EF4-FFF2-40B4-BE49-F238E27FC236}">
                <a16:creationId xmlns:a16="http://schemas.microsoft.com/office/drawing/2014/main" id="{70BF5906-4A82-489F-8167-10C6D5CC680A}"/>
              </a:ext>
            </a:extLst>
          </p:cNvPr>
          <p:cNvPicPr>
            <a:picLocks noChangeAspect="1"/>
          </p:cNvPicPr>
          <p:nvPr/>
        </p:nvPicPr>
        <p:blipFill>
          <a:blip r:embed="rId4"/>
          <a:stretch>
            <a:fillRect/>
          </a:stretch>
        </p:blipFill>
        <p:spPr>
          <a:xfrm>
            <a:off x="5929848" y="4320000"/>
            <a:ext cx="1884484" cy="1924050"/>
          </a:xfrm>
          <a:prstGeom prst="rect">
            <a:avLst/>
          </a:prstGeom>
        </p:spPr>
      </p:pic>
      <p:pic>
        <p:nvPicPr>
          <p:cNvPr id="3" name="Picture 2" descr="SDG 6">
            <a:extLst>
              <a:ext uri="{FF2B5EF4-FFF2-40B4-BE49-F238E27FC236}">
                <a16:creationId xmlns:a16="http://schemas.microsoft.com/office/drawing/2014/main" id="{E6FD6BA0-61AE-5769-AA8F-8B2B1BF526B6}"/>
              </a:ext>
            </a:extLst>
          </p:cNvPr>
          <p:cNvPicPr>
            <a:picLocks noChangeAspect="1"/>
          </p:cNvPicPr>
          <p:nvPr/>
        </p:nvPicPr>
        <p:blipFill>
          <a:blip r:embed="rId5"/>
          <a:stretch>
            <a:fillRect/>
          </a:stretch>
        </p:blipFill>
        <p:spPr>
          <a:xfrm>
            <a:off x="414536" y="2160000"/>
            <a:ext cx="1881637" cy="1939147"/>
          </a:xfrm>
          <a:prstGeom prst="rect">
            <a:avLst/>
          </a:prstGeom>
        </p:spPr>
      </p:pic>
      <p:pic>
        <p:nvPicPr>
          <p:cNvPr id="5" name="Picture 4" descr="SDG 7">
            <a:extLst>
              <a:ext uri="{FF2B5EF4-FFF2-40B4-BE49-F238E27FC236}">
                <a16:creationId xmlns:a16="http://schemas.microsoft.com/office/drawing/2014/main" id="{547EDEA3-BAAD-0440-6094-AE6783A87B6C}"/>
              </a:ext>
            </a:extLst>
          </p:cNvPr>
          <p:cNvPicPr>
            <a:picLocks noChangeAspect="1"/>
          </p:cNvPicPr>
          <p:nvPr/>
        </p:nvPicPr>
        <p:blipFill>
          <a:blip r:embed="rId6"/>
          <a:stretch>
            <a:fillRect/>
          </a:stretch>
        </p:blipFill>
        <p:spPr>
          <a:xfrm>
            <a:off x="5932694" y="2160000"/>
            <a:ext cx="1881638" cy="1939147"/>
          </a:xfrm>
          <a:prstGeom prst="rect">
            <a:avLst/>
          </a:prstGeom>
        </p:spPr>
      </p:pic>
      <p:pic>
        <p:nvPicPr>
          <p:cNvPr id="6" name="Picture 5" descr="SDG 13">
            <a:extLst>
              <a:ext uri="{FF2B5EF4-FFF2-40B4-BE49-F238E27FC236}">
                <a16:creationId xmlns:a16="http://schemas.microsoft.com/office/drawing/2014/main" id="{DECB00C8-D5CF-C2A4-B7E4-760EBBC7D02D}"/>
              </a:ext>
            </a:extLst>
          </p:cNvPr>
          <p:cNvPicPr>
            <a:picLocks noChangeAspect="1"/>
          </p:cNvPicPr>
          <p:nvPr/>
        </p:nvPicPr>
        <p:blipFill>
          <a:blip r:embed="rId7"/>
          <a:stretch>
            <a:fillRect/>
          </a:stretch>
        </p:blipFill>
        <p:spPr>
          <a:xfrm>
            <a:off x="414535" y="4320000"/>
            <a:ext cx="1881637" cy="1939147"/>
          </a:xfrm>
          <a:prstGeom prst="rect">
            <a:avLst/>
          </a:prstGeom>
        </p:spPr>
      </p:pic>
      <p:sp>
        <p:nvSpPr>
          <p:cNvPr id="20" name="Textfeld 5">
            <a:extLst>
              <a:ext uri="{FF2B5EF4-FFF2-40B4-BE49-F238E27FC236}">
                <a16:creationId xmlns:a16="http://schemas.microsoft.com/office/drawing/2014/main" id="{0F7A75E7-A8F9-4720-BE85-458EF570C9EA}"/>
              </a:ext>
            </a:extLst>
          </p:cNvPr>
          <p:cNvSpPr/>
          <p:nvPr/>
        </p:nvSpPr>
        <p:spPr>
          <a:xfrm>
            <a:off x="457199" y="755280"/>
            <a:ext cx="8119241" cy="5842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Positive societal effects of AI</a:t>
            </a:r>
            <a:endParaRPr lang="nl-BE" sz="3200" b="0" u="none" strike="noStrike" dirty="0">
              <a:solidFill>
                <a:srgbClr val="000000"/>
              </a:solidFill>
              <a:effectLst/>
              <a:uFillTx/>
              <a:latin typeface="Arial"/>
            </a:endParaRPr>
          </a:p>
        </p:txBody>
      </p:sp>
    </p:spTree>
    <p:extLst>
      <p:ext uri="{BB962C8B-B14F-4D97-AF65-F5344CB8AC3E}">
        <p14:creationId xmlns:p14="http://schemas.microsoft.com/office/powerpoint/2010/main" val="1931592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B4D0933-48B3-86BD-A605-E486FDD2C917}"/>
            </a:ext>
          </a:extLst>
        </p:cNvPr>
        <p:cNvGrpSpPr/>
        <p:nvPr/>
      </p:nvGrpSpPr>
      <p:grpSpPr>
        <a:xfrm>
          <a:off x="0" y="0"/>
          <a:ext cx="0" cy="0"/>
          <a:chOff x="0" y="0"/>
          <a:chExt cx="0" cy="0"/>
        </a:xfrm>
      </p:grpSpPr>
      <p:pic>
        <p:nvPicPr>
          <p:cNvPr id="11" name="Grafik 4">
            <a:extLst>
              <a:ext uri="{FF2B5EF4-FFF2-40B4-BE49-F238E27FC236}">
                <a16:creationId xmlns:a16="http://schemas.microsoft.com/office/drawing/2014/main" id="{77E7F5DB-DAC8-457F-828B-5147EB3B3156}"/>
              </a:ext>
            </a:extLst>
          </p:cNvPr>
          <p:cNvPicPr/>
          <p:nvPr/>
        </p:nvPicPr>
        <p:blipFill>
          <a:blip r:embed="rId2"/>
          <a:stretch/>
        </p:blipFill>
        <p:spPr>
          <a:xfrm>
            <a:off x="5058000" y="-2880"/>
            <a:ext cx="2075760" cy="2140560"/>
          </a:xfrm>
          <a:prstGeom prst="rect">
            <a:avLst/>
          </a:prstGeom>
          <a:noFill/>
          <a:ln w="0">
            <a:noFill/>
          </a:ln>
        </p:spPr>
      </p:pic>
      <p:sp>
        <p:nvSpPr>
          <p:cNvPr id="13" name="Rechteck 12">
            <a:extLst>
              <a:ext uri="{FF2B5EF4-FFF2-40B4-BE49-F238E27FC236}">
                <a16:creationId xmlns:a16="http://schemas.microsoft.com/office/drawing/2014/main" id="{9F9A00A9-D6A3-460C-8F4F-B5CAC16090D6}"/>
              </a:ext>
            </a:extLst>
          </p:cNvPr>
          <p:cNvSpPr/>
          <p:nvPr/>
        </p:nvSpPr>
        <p:spPr>
          <a:xfrm>
            <a:off x="0" y="2879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4" name="PlaceHolder 1">
            <a:extLst>
              <a:ext uri="{FF2B5EF4-FFF2-40B4-BE49-F238E27FC236}">
                <a16:creationId xmlns:a16="http://schemas.microsoft.com/office/drawing/2014/main" id="{A6CDB0E3-65DD-423F-87FF-906D341784C3}"/>
              </a:ext>
            </a:extLst>
          </p:cNvPr>
          <p:cNvSpPr txBox="1">
            <a:spLocks/>
          </p:cNvSpPr>
          <p:nvPr/>
        </p:nvSpPr>
        <p:spPr>
          <a:xfrm>
            <a:off x="1523880" y="2880720"/>
            <a:ext cx="9143640" cy="1530720"/>
          </a:xfrm>
          <a:prstGeom prst="rect">
            <a:avLst/>
          </a:prstGeom>
          <a:noFill/>
          <a:ln w="0">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spcBef>
                <a:spcPts val="1001"/>
              </a:spcBef>
              <a:tabLst>
                <a:tab pos="0" algn="l"/>
              </a:tabLst>
            </a:pPr>
            <a:r>
              <a:rPr lang="en-US" sz="3600" b="1" dirty="0">
                <a:solidFill>
                  <a:schemeClr val="accent4"/>
                </a:solidFill>
                <a:latin typeface="Garet Heavy"/>
              </a:rPr>
              <a:t>Negative effects of heavy AI usage</a:t>
            </a:r>
          </a:p>
        </p:txBody>
      </p:sp>
    </p:spTree>
    <p:extLst>
      <p:ext uri="{BB962C8B-B14F-4D97-AF65-F5344CB8AC3E}">
        <p14:creationId xmlns:p14="http://schemas.microsoft.com/office/powerpoint/2010/main" val="103336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3C954C0-5A15-880E-EC13-5E8FAD294064}"/>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0B4CA981-1F17-8286-2F36-1679E01BEAB6}"/>
              </a:ext>
            </a:extLst>
          </p:cNvPr>
          <p:cNvSpPr/>
          <p:nvPr/>
        </p:nvSpPr>
        <p:spPr>
          <a:xfrm>
            <a:off x="0" y="-21600"/>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84CEF981-4B96-B44B-F9CC-BD26F4EF3BB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6" name="Content Placeholder 2">
            <a:extLst>
              <a:ext uri="{FF2B5EF4-FFF2-40B4-BE49-F238E27FC236}">
                <a16:creationId xmlns:a16="http://schemas.microsoft.com/office/drawing/2014/main" id="{88B5BC55-1852-D30A-3C6F-E55DE3872BD7}"/>
              </a:ext>
            </a:extLst>
          </p:cNvPr>
          <p:cNvSpPr>
            <a:spLocks noGrp="1"/>
          </p:cNvSpPr>
          <p:nvPr/>
        </p:nvSpPr>
        <p:spPr>
          <a:xfrm>
            <a:off x="842400" y="1836000"/>
            <a:ext cx="10515600"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30000"/>
              </a:lnSpc>
              <a:buNone/>
            </a:pPr>
            <a:r>
              <a:rPr lang="en-GB" sz="2400" dirty="0">
                <a:ea typeface="+mn-lt"/>
                <a:cs typeface="+mn-lt"/>
              </a:rPr>
              <a:t>"AI dependency as an excessive reliance on AI technologies and applications across various aspects of life, including academic studies, daily routines, and social interactions. </a:t>
            </a:r>
            <a:r>
              <a:rPr lang="en-GB" sz="2400" dirty="0">
                <a:highlight>
                  <a:srgbClr val="F1EAFE"/>
                </a:highlight>
                <a:ea typeface="+mn-lt"/>
                <a:cs typeface="+mn-lt"/>
              </a:rPr>
              <a:t>This form of dependency is marked not only by the overutilization of AI-assisted tools but also by a significant psychological dependence on these technologies</a:t>
            </a:r>
            <a:r>
              <a:rPr lang="en-GB" sz="2400" dirty="0">
                <a:ea typeface="+mn-lt"/>
                <a:cs typeface="+mn-lt"/>
              </a:rPr>
              <a:t>" </a:t>
            </a:r>
          </a:p>
          <a:p>
            <a:pPr marL="0" indent="0">
              <a:lnSpc>
                <a:spcPct val="130000"/>
              </a:lnSpc>
              <a:buNone/>
            </a:pPr>
            <a:r>
              <a:rPr lang="en-GB" sz="2400" dirty="0">
                <a:ea typeface="+mn-lt"/>
                <a:cs typeface="+mn-lt"/>
              </a:rPr>
              <a:t>(Zhang et al., 2024, p.3)</a:t>
            </a:r>
            <a:endParaRPr lang="en-GB" sz="2400" dirty="0"/>
          </a:p>
        </p:txBody>
      </p:sp>
      <p:sp>
        <p:nvSpPr>
          <p:cNvPr id="9" name="Textfeld 5">
            <a:extLst>
              <a:ext uri="{FF2B5EF4-FFF2-40B4-BE49-F238E27FC236}">
                <a16:creationId xmlns:a16="http://schemas.microsoft.com/office/drawing/2014/main" id="{13304A37-4CBB-422C-BB54-359826A2D284}"/>
              </a:ext>
            </a:extLst>
          </p:cNvPr>
          <p:cNvSpPr/>
          <p:nvPr/>
        </p:nvSpPr>
        <p:spPr>
          <a:xfrm>
            <a:off x="457200" y="755280"/>
            <a:ext cx="6223518" cy="5842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Risk: AI Dependency</a:t>
            </a:r>
          </a:p>
        </p:txBody>
      </p:sp>
    </p:spTree>
    <p:extLst>
      <p:ext uri="{BB962C8B-B14F-4D97-AF65-F5344CB8AC3E}">
        <p14:creationId xmlns:p14="http://schemas.microsoft.com/office/powerpoint/2010/main" val="3829230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0B8AE24-34EF-1C33-C964-457939B03A12}"/>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D7B37AE0-4A51-11CC-BE5B-2A48AEA3D142}"/>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414E44DF-1F8A-6ADA-656A-52F673263A3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8" name="Textfeld 5">
            <a:extLst>
              <a:ext uri="{FF2B5EF4-FFF2-40B4-BE49-F238E27FC236}">
                <a16:creationId xmlns:a16="http://schemas.microsoft.com/office/drawing/2014/main" id="{A3040C53-67C5-4055-BC96-6F5C371002B4}"/>
              </a:ext>
            </a:extLst>
          </p:cNvPr>
          <p:cNvSpPr/>
          <p:nvPr/>
        </p:nvSpPr>
        <p:spPr>
          <a:xfrm>
            <a:off x="457200" y="755280"/>
            <a:ext cx="10706986"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it-IT" sz="3200" b="1" u="none" strike="noStrike" dirty="0">
                <a:solidFill>
                  <a:schemeClr val="dk1"/>
                </a:solidFill>
                <a:effectLst/>
                <a:uFillTx/>
                <a:latin typeface="Garet Heavy"/>
              </a:rPr>
              <a:t>AI </a:t>
            </a:r>
            <a:r>
              <a:rPr lang="it-IT" sz="3200" b="1" u="none" strike="noStrike" dirty="0" err="1">
                <a:solidFill>
                  <a:schemeClr val="dk1"/>
                </a:solidFill>
                <a:effectLst/>
                <a:uFillTx/>
                <a:latin typeface="Garet Heavy"/>
              </a:rPr>
              <a:t>Dependency</a:t>
            </a:r>
            <a:r>
              <a:rPr lang="it-IT" sz="3200" b="1" u="none" strike="noStrike" dirty="0">
                <a:solidFill>
                  <a:schemeClr val="dk1"/>
                </a:solidFill>
                <a:effectLst/>
                <a:uFillTx/>
                <a:latin typeface="Garet Heavy"/>
              </a:rPr>
              <a:t> </a:t>
            </a:r>
            <a:br>
              <a:rPr lang="it-IT" sz="3200" b="1" u="none" strike="noStrike" dirty="0">
                <a:solidFill>
                  <a:schemeClr val="dk1"/>
                </a:solidFill>
                <a:effectLst/>
                <a:uFillTx/>
                <a:latin typeface="Garet Heavy"/>
              </a:rPr>
            </a:br>
            <a:r>
              <a:rPr lang="it-IT" sz="2000" u="none" strike="noStrike" dirty="0">
                <a:solidFill>
                  <a:schemeClr val="dk1"/>
                </a:solidFill>
                <a:effectLst/>
                <a:uFillTx/>
                <a:latin typeface="Garet Book"/>
              </a:rPr>
              <a:t>(</a:t>
            </a:r>
            <a:r>
              <a:rPr lang="it-IT" sz="2000" u="none" strike="noStrike" dirty="0" err="1">
                <a:solidFill>
                  <a:schemeClr val="dk1"/>
                </a:solidFill>
                <a:effectLst/>
                <a:uFillTx/>
                <a:latin typeface="Garet Book"/>
              </a:rPr>
              <a:t>Yankouskaya</a:t>
            </a:r>
            <a:r>
              <a:rPr lang="it-IT" sz="2000" u="none" strike="noStrike" dirty="0">
                <a:solidFill>
                  <a:schemeClr val="dk1"/>
                </a:solidFill>
                <a:effectLst/>
                <a:uFillTx/>
                <a:latin typeface="Garet Book"/>
              </a:rPr>
              <a:t> et al., 2025; </a:t>
            </a:r>
            <a:r>
              <a:rPr lang="it-IT" sz="2000" u="none" strike="noStrike" dirty="0" err="1">
                <a:solidFill>
                  <a:schemeClr val="dk1"/>
                </a:solidFill>
                <a:effectLst/>
                <a:uFillTx/>
                <a:latin typeface="Garet Book"/>
              </a:rPr>
              <a:t>Aghaziarati</a:t>
            </a:r>
            <a:r>
              <a:rPr lang="it-IT" sz="2000" u="none" strike="noStrike" dirty="0">
                <a:solidFill>
                  <a:schemeClr val="dk1"/>
                </a:solidFill>
                <a:effectLst/>
                <a:uFillTx/>
                <a:latin typeface="Garet Book"/>
              </a:rPr>
              <a:t> &amp; Rahimi, 2025)</a:t>
            </a:r>
            <a:endParaRPr lang="it-IT" sz="3200" u="none" strike="noStrike" dirty="0">
              <a:solidFill>
                <a:schemeClr val="dk1"/>
              </a:solidFill>
              <a:effectLst/>
              <a:uFillTx/>
              <a:latin typeface="Garet Book"/>
            </a:endParaRPr>
          </a:p>
        </p:txBody>
      </p:sp>
      <p:sp>
        <p:nvSpPr>
          <p:cNvPr id="9" name="Textfeld 8">
            <a:extLst>
              <a:ext uri="{FF2B5EF4-FFF2-40B4-BE49-F238E27FC236}">
                <a16:creationId xmlns:a16="http://schemas.microsoft.com/office/drawing/2014/main" id="{17FC6618-E114-4E8C-8900-DA176748D2E2}"/>
              </a:ext>
            </a:extLst>
          </p:cNvPr>
          <p:cNvSpPr txBox="1"/>
          <p:nvPr/>
        </p:nvSpPr>
        <p:spPr>
          <a:xfrm>
            <a:off x="0" y="2053002"/>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11" name="Inhaltsplatzhalter 2">
            <a:extLst>
              <a:ext uri="{FF2B5EF4-FFF2-40B4-BE49-F238E27FC236}">
                <a16:creationId xmlns:a16="http://schemas.microsoft.com/office/drawing/2014/main" id="{DCB29330-1B3C-48C1-A945-3F759CF582DA}"/>
              </a:ext>
            </a:extLst>
          </p:cNvPr>
          <p:cNvSpPr/>
          <p:nvPr/>
        </p:nvSpPr>
        <p:spPr>
          <a:xfrm>
            <a:off x="457200" y="2412916"/>
            <a:ext cx="11518560" cy="1078546"/>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Text drafts</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Translation</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E-mails</a:t>
            </a:r>
          </a:p>
        </p:txBody>
      </p:sp>
      <p:sp>
        <p:nvSpPr>
          <p:cNvPr id="13" name="Inhaltsplatzhalter 2">
            <a:extLst>
              <a:ext uri="{FF2B5EF4-FFF2-40B4-BE49-F238E27FC236}">
                <a16:creationId xmlns:a16="http://schemas.microsoft.com/office/drawing/2014/main" id="{EA45D12F-6FB1-47C9-B4BB-79CADA9FAE9A}"/>
              </a:ext>
            </a:extLst>
          </p:cNvPr>
          <p:cNvSpPr/>
          <p:nvPr/>
        </p:nvSpPr>
        <p:spPr>
          <a:xfrm>
            <a:off x="457200" y="2023620"/>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dirty="0">
                <a:solidFill>
                  <a:schemeClr val="accent4"/>
                </a:solidFill>
                <a:latin typeface="+mj-lt"/>
              </a:rPr>
              <a:t>Functional dependency</a:t>
            </a:r>
            <a:r>
              <a:rPr lang="en-US" b="0" u="none" strike="noStrike" dirty="0">
                <a:solidFill>
                  <a:schemeClr val="accent4"/>
                </a:solidFill>
                <a:effectLst/>
                <a:uFillTx/>
                <a:latin typeface="+mj-lt"/>
              </a:rPr>
              <a:t>:</a:t>
            </a:r>
            <a:endParaRPr lang="nl-BE" b="0" u="none" strike="noStrike" dirty="0">
              <a:solidFill>
                <a:srgbClr val="000000"/>
              </a:solidFill>
              <a:effectLst/>
              <a:uFillTx/>
              <a:latin typeface="+mj-lt"/>
            </a:endParaRPr>
          </a:p>
        </p:txBody>
      </p:sp>
      <p:sp>
        <p:nvSpPr>
          <p:cNvPr id="17" name="Textfeld 16">
            <a:extLst>
              <a:ext uri="{FF2B5EF4-FFF2-40B4-BE49-F238E27FC236}">
                <a16:creationId xmlns:a16="http://schemas.microsoft.com/office/drawing/2014/main" id="{04A5CF0B-38B9-401F-B4D1-993A433CE8A3}"/>
              </a:ext>
            </a:extLst>
          </p:cNvPr>
          <p:cNvSpPr txBox="1"/>
          <p:nvPr/>
        </p:nvSpPr>
        <p:spPr>
          <a:xfrm>
            <a:off x="0" y="3839025"/>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18" name="Inhaltsplatzhalter 2">
            <a:extLst>
              <a:ext uri="{FF2B5EF4-FFF2-40B4-BE49-F238E27FC236}">
                <a16:creationId xmlns:a16="http://schemas.microsoft.com/office/drawing/2014/main" id="{DD27848C-56B7-4488-9A68-51BFF03D937C}"/>
              </a:ext>
            </a:extLst>
          </p:cNvPr>
          <p:cNvSpPr/>
          <p:nvPr/>
        </p:nvSpPr>
        <p:spPr>
          <a:xfrm>
            <a:off x="457200" y="4198939"/>
            <a:ext cx="11518560" cy="1078546"/>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Reliable conversation partner</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Validation </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Emotional support</a:t>
            </a:r>
          </a:p>
        </p:txBody>
      </p:sp>
      <p:sp>
        <p:nvSpPr>
          <p:cNvPr id="19" name="Inhaltsplatzhalter 2">
            <a:extLst>
              <a:ext uri="{FF2B5EF4-FFF2-40B4-BE49-F238E27FC236}">
                <a16:creationId xmlns:a16="http://schemas.microsoft.com/office/drawing/2014/main" id="{1530A327-3C84-446B-AFC3-39A50057F11B}"/>
              </a:ext>
            </a:extLst>
          </p:cNvPr>
          <p:cNvSpPr/>
          <p:nvPr/>
        </p:nvSpPr>
        <p:spPr>
          <a:xfrm>
            <a:off x="457200" y="3809643"/>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dirty="0">
                <a:solidFill>
                  <a:schemeClr val="accent4"/>
                </a:solidFill>
                <a:latin typeface="+mj-lt"/>
              </a:rPr>
              <a:t>Socio-emotional dependency</a:t>
            </a:r>
            <a:endParaRPr lang="nl-BE" b="0" u="none" strike="noStrike" dirty="0">
              <a:solidFill>
                <a:srgbClr val="000000"/>
              </a:solidFill>
              <a:effectLst/>
              <a:uFillTx/>
              <a:latin typeface="+mj-lt"/>
            </a:endParaRPr>
          </a:p>
        </p:txBody>
      </p:sp>
    </p:spTree>
    <p:extLst>
      <p:ext uri="{BB962C8B-B14F-4D97-AF65-F5344CB8AC3E}">
        <p14:creationId xmlns:p14="http://schemas.microsoft.com/office/powerpoint/2010/main" val="3036275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17BA1D1-8CCE-5566-A58A-62EC47C5BDF9}"/>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8A3CC97B-2E48-342F-D650-0A6FCACA9B4C}"/>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66BEB768-83E6-075B-065B-15BFA5A2BE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7" name="Textfeld 5">
            <a:extLst>
              <a:ext uri="{FF2B5EF4-FFF2-40B4-BE49-F238E27FC236}">
                <a16:creationId xmlns:a16="http://schemas.microsoft.com/office/drawing/2014/main" id="{EA531F1D-502C-4A57-ABDE-087EB4628618}"/>
              </a:ext>
            </a:extLst>
          </p:cNvPr>
          <p:cNvSpPr/>
          <p:nvPr/>
        </p:nvSpPr>
        <p:spPr>
          <a:xfrm>
            <a:off x="457200" y="755280"/>
            <a:ext cx="9054662" cy="5842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Negative effects on the individual</a:t>
            </a:r>
          </a:p>
        </p:txBody>
      </p:sp>
      <p:sp>
        <p:nvSpPr>
          <p:cNvPr id="8" name="Textfeld 7">
            <a:extLst>
              <a:ext uri="{FF2B5EF4-FFF2-40B4-BE49-F238E27FC236}">
                <a16:creationId xmlns:a16="http://schemas.microsoft.com/office/drawing/2014/main" id="{80245795-026E-42F8-9DEB-841C47FDD8C8}"/>
              </a:ext>
            </a:extLst>
          </p:cNvPr>
          <p:cNvSpPr txBox="1"/>
          <p:nvPr/>
        </p:nvSpPr>
        <p:spPr>
          <a:xfrm>
            <a:off x="0" y="1836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9" name="Inhaltsplatzhalter 2">
            <a:extLst>
              <a:ext uri="{FF2B5EF4-FFF2-40B4-BE49-F238E27FC236}">
                <a16:creationId xmlns:a16="http://schemas.microsoft.com/office/drawing/2014/main" id="{5D392388-5D5B-4CC3-B784-47559C86207B}"/>
              </a:ext>
            </a:extLst>
          </p:cNvPr>
          <p:cNvSpPr/>
          <p:nvPr/>
        </p:nvSpPr>
        <p:spPr>
          <a:xfrm>
            <a:off x="457200" y="2236726"/>
            <a:ext cx="11518560" cy="453307"/>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accepting information uncritically without verifying the sources or content</a:t>
            </a:r>
          </a:p>
        </p:txBody>
      </p:sp>
      <p:sp>
        <p:nvSpPr>
          <p:cNvPr id="10" name="Inhaltsplatzhalter 2">
            <a:extLst>
              <a:ext uri="{FF2B5EF4-FFF2-40B4-BE49-F238E27FC236}">
                <a16:creationId xmlns:a16="http://schemas.microsoft.com/office/drawing/2014/main" id="{29FC0AF4-AFFE-457D-A921-CDA139FF3FAC}"/>
              </a:ext>
            </a:extLst>
          </p:cNvPr>
          <p:cNvSpPr/>
          <p:nvPr/>
        </p:nvSpPr>
        <p:spPr>
          <a:xfrm>
            <a:off x="457200" y="1785736"/>
            <a:ext cx="11518560" cy="453307"/>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fr-FR" dirty="0">
                <a:solidFill>
                  <a:schemeClr val="accent4"/>
                </a:solidFill>
                <a:latin typeface="+mj-lt"/>
              </a:rPr>
              <a:t>Automation </a:t>
            </a:r>
            <a:r>
              <a:rPr lang="fr-FR" dirty="0" err="1">
                <a:solidFill>
                  <a:schemeClr val="accent4"/>
                </a:solidFill>
                <a:latin typeface="+mj-lt"/>
              </a:rPr>
              <a:t>bias</a:t>
            </a:r>
            <a:r>
              <a:rPr lang="fr-FR" dirty="0">
                <a:solidFill>
                  <a:schemeClr val="accent4"/>
                </a:solidFill>
                <a:latin typeface="+mj-lt"/>
              </a:rPr>
              <a:t> (</a:t>
            </a:r>
            <a:r>
              <a:rPr lang="fr-FR" dirty="0" err="1">
                <a:solidFill>
                  <a:schemeClr val="accent4"/>
                </a:solidFill>
                <a:latin typeface="+mj-lt"/>
              </a:rPr>
              <a:t>Zhai</a:t>
            </a:r>
            <a:r>
              <a:rPr lang="fr-FR" dirty="0">
                <a:solidFill>
                  <a:schemeClr val="accent4"/>
                </a:solidFill>
                <a:latin typeface="+mj-lt"/>
              </a:rPr>
              <a:t> et al., 2024): </a:t>
            </a:r>
          </a:p>
        </p:txBody>
      </p:sp>
      <p:sp>
        <p:nvSpPr>
          <p:cNvPr id="11" name="Textfeld 10">
            <a:extLst>
              <a:ext uri="{FF2B5EF4-FFF2-40B4-BE49-F238E27FC236}">
                <a16:creationId xmlns:a16="http://schemas.microsoft.com/office/drawing/2014/main" id="{1B512D28-B492-4568-9CF3-5ED10A4E8206}"/>
              </a:ext>
            </a:extLst>
          </p:cNvPr>
          <p:cNvSpPr txBox="1"/>
          <p:nvPr/>
        </p:nvSpPr>
        <p:spPr>
          <a:xfrm>
            <a:off x="0" y="2916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13" name="Inhaltsplatzhalter 2">
            <a:extLst>
              <a:ext uri="{FF2B5EF4-FFF2-40B4-BE49-F238E27FC236}">
                <a16:creationId xmlns:a16="http://schemas.microsoft.com/office/drawing/2014/main" id="{8E720B04-87DF-425E-937C-7989F8178004}"/>
              </a:ext>
            </a:extLst>
          </p:cNvPr>
          <p:cNvSpPr/>
          <p:nvPr/>
        </p:nvSpPr>
        <p:spPr>
          <a:xfrm>
            <a:off x="457200" y="3317152"/>
            <a:ext cx="11518560" cy="453307"/>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lots of information provided by AI can be too overwhelming</a:t>
            </a:r>
          </a:p>
        </p:txBody>
      </p:sp>
      <p:sp>
        <p:nvSpPr>
          <p:cNvPr id="14" name="Inhaltsplatzhalter 2">
            <a:extLst>
              <a:ext uri="{FF2B5EF4-FFF2-40B4-BE49-F238E27FC236}">
                <a16:creationId xmlns:a16="http://schemas.microsoft.com/office/drawing/2014/main" id="{8D624E3C-6064-4A25-9E20-376AD0997B01}"/>
              </a:ext>
            </a:extLst>
          </p:cNvPr>
          <p:cNvSpPr/>
          <p:nvPr/>
        </p:nvSpPr>
        <p:spPr>
          <a:xfrm>
            <a:off x="457200" y="2902128"/>
            <a:ext cx="11518560" cy="407174"/>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da-DK" dirty="0">
                <a:solidFill>
                  <a:schemeClr val="accent4"/>
                </a:solidFill>
                <a:latin typeface="+mj-lt"/>
              </a:rPr>
              <a:t>Cognitive overload (Naseer et al., 2025):</a:t>
            </a:r>
          </a:p>
        </p:txBody>
      </p:sp>
      <p:sp>
        <p:nvSpPr>
          <p:cNvPr id="15" name="Textfeld 14">
            <a:extLst>
              <a:ext uri="{FF2B5EF4-FFF2-40B4-BE49-F238E27FC236}">
                <a16:creationId xmlns:a16="http://schemas.microsoft.com/office/drawing/2014/main" id="{F9C1F666-7754-436F-80BC-60CCFF6EA635}"/>
              </a:ext>
            </a:extLst>
          </p:cNvPr>
          <p:cNvSpPr txBox="1"/>
          <p:nvPr/>
        </p:nvSpPr>
        <p:spPr>
          <a:xfrm>
            <a:off x="0" y="3996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16" name="Inhaltsplatzhalter 2">
            <a:extLst>
              <a:ext uri="{FF2B5EF4-FFF2-40B4-BE49-F238E27FC236}">
                <a16:creationId xmlns:a16="http://schemas.microsoft.com/office/drawing/2014/main" id="{41C8ED10-6C03-4725-B064-1FAF29870FDE}"/>
              </a:ext>
            </a:extLst>
          </p:cNvPr>
          <p:cNvSpPr/>
          <p:nvPr/>
        </p:nvSpPr>
        <p:spPr>
          <a:xfrm>
            <a:off x="457200" y="4386404"/>
            <a:ext cx="11518560" cy="453307"/>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like decision making, critical thinking, analytical thinking</a:t>
            </a:r>
          </a:p>
        </p:txBody>
      </p:sp>
      <p:sp>
        <p:nvSpPr>
          <p:cNvPr id="17" name="Inhaltsplatzhalter 2">
            <a:extLst>
              <a:ext uri="{FF2B5EF4-FFF2-40B4-BE49-F238E27FC236}">
                <a16:creationId xmlns:a16="http://schemas.microsoft.com/office/drawing/2014/main" id="{51012089-A00E-4D1C-9EAA-7F38EEE3CFF9}"/>
              </a:ext>
            </a:extLst>
          </p:cNvPr>
          <p:cNvSpPr/>
          <p:nvPr/>
        </p:nvSpPr>
        <p:spPr>
          <a:xfrm>
            <a:off x="457200" y="3971124"/>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Autofit/>
          </a:bodyPr>
          <a:lstStyle/>
          <a:p>
            <a:pPr defTabSz="914400">
              <a:lnSpc>
                <a:spcPct val="100000"/>
              </a:lnSpc>
              <a:spcBef>
                <a:spcPts val="1001"/>
              </a:spcBef>
              <a:tabLst>
                <a:tab pos="0" algn="l"/>
              </a:tabLst>
            </a:pPr>
            <a:r>
              <a:rPr lang="en-GB" sz="1700" dirty="0">
                <a:latin typeface="+mj-lt"/>
              </a:rPr>
              <a:t>Decline in cognitive abilities (</a:t>
            </a:r>
            <a:r>
              <a:rPr lang="en-GB" sz="1700" dirty="0" err="1">
                <a:latin typeface="+mj-lt"/>
              </a:rPr>
              <a:t>Zhai</a:t>
            </a:r>
            <a:r>
              <a:rPr lang="en-GB" sz="1700" dirty="0">
                <a:latin typeface="+mj-lt"/>
              </a:rPr>
              <a:t> et al., 2024):</a:t>
            </a:r>
            <a:endParaRPr lang="da-DK" sz="1700" dirty="0">
              <a:solidFill>
                <a:schemeClr val="accent4"/>
              </a:solidFill>
              <a:latin typeface="+mj-lt"/>
            </a:endParaRPr>
          </a:p>
        </p:txBody>
      </p:sp>
    </p:spTree>
    <p:extLst>
      <p:ext uri="{BB962C8B-B14F-4D97-AF65-F5344CB8AC3E}">
        <p14:creationId xmlns:p14="http://schemas.microsoft.com/office/powerpoint/2010/main" val="392252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438E308-D8A1-6978-ECDA-A04D18648351}"/>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8D06D075-C534-7BCC-2D86-F4B296BEE2D5}"/>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3C6ACD22-DD4D-C8D1-FA0C-61AE1E361F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4" name="Content Placeholder 2">
            <a:extLst>
              <a:ext uri="{FF2B5EF4-FFF2-40B4-BE49-F238E27FC236}">
                <a16:creationId xmlns:a16="http://schemas.microsoft.com/office/drawing/2014/main" id="{EF6E8FC0-D9E4-B4BF-DEDD-F565FC27B131}"/>
              </a:ext>
            </a:extLst>
          </p:cNvPr>
          <p:cNvSpPr>
            <a:spLocks noGrp="1"/>
          </p:cNvSpPr>
          <p:nvPr/>
        </p:nvSpPr>
        <p:spPr>
          <a:xfrm>
            <a:off x="457200" y="5029276"/>
            <a:ext cx="10518033" cy="768896"/>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dirty="0"/>
              <a:t>Mechanisms behind AI can make it easy for individuals to become </a:t>
            </a:r>
            <a:r>
              <a:rPr lang="en-GB" sz="2000" dirty="0">
                <a:highlight>
                  <a:srgbClr val="F1EAFE"/>
                </a:highlight>
              </a:rPr>
              <a:t>dependent on AI</a:t>
            </a:r>
            <a:r>
              <a:rPr lang="en-GB" sz="2000" dirty="0"/>
              <a:t>.</a:t>
            </a:r>
          </a:p>
        </p:txBody>
      </p:sp>
      <p:sp>
        <p:nvSpPr>
          <p:cNvPr id="7" name="Textfeld 5">
            <a:extLst>
              <a:ext uri="{FF2B5EF4-FFF2-40B4-BE49-F238E27FC236}">
                <a16:creationId xmlns:a16="http://schemas.microsoft.com/office/drawing/2014/main" id="{37D41BCA-E139-4478-ACC2-EEB034825F9B}"/>
              </a:ext>
            </a:extLst>
          </p:cNvPr>
          <p:cNvSpPr/>
          <p:nvPr/>
        </p:nvSpPr>
        <p:spPr>
          <a:xfrm>
            <a:off x="457199" y="755280"/>
            <a:ext cx="8119241" cy="5842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Negative effects on the individual</a:t>
            </a:r>
          </a:p>
        </p:txBody>
      </p:sp>
      <p:sp>
        <p:nvSpPr>
          <p:cNvPr id="8" name="Textfeld 7">
            <a:extLst>
              <a:ext uri="{FF2B5EF4-FFF2-40B4-BE49-F238E27FC236}">
                <a16:creationId xmlns:a16="http://schemas.microsoft.com/office/drawing/2014/main" id="{36D82572-5AE9-49A7-946C-D411012EC928}"/>
              </a:ext>
            </a:extLst>
          </p:cNvPr>
          <p:cNvSpPr txBox="1"/>
          <p:nvPr/>
        </p:nvSpPr>
        <p:spPr>
          <a:xfrm>
            <a:off x="0" y="1836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9" name="Inhaltsplatzhalter 2">
            <a:extLst>
              <a:ext uri="{FF2B5EF4-FFF2-40B4-BE49-F238E27FC236}">
                <a16:creationId xmlns:a16="http://schemas.microsoft.com/office/drawing/2014/main" id="{FDAFC109-60CD-4C8C-BB7F-002228101C4B}"/>
              </a:ext>
            </a:extLst>
          </p:cNvPr>
          <p:cNvSpPr/>
          <p:nvPr/>
        </p:nvSpPr>
        <p:spPr>
          <a:xfrm>
            <a:off x="457200" y="2248156"/>
            <a:ext cx="11518560" cy="1511996"/>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choosing AI conversation and information over human-interaction</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comfort and validation</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stability of having an always available "conversation partner"</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conversational AI (chatbots) trained to keep the conversation going</a:t>
            </a:r>
          </a:p>
        </p:txBody>
      </p:sp>
      <p:sp>
        <p:nvSpPr>
          <p:cNvPr id="10" name="Inhaltsplatzhalter 2">
            <a:extLst>
              <a:ext uri="{FF2B5EF4-FFF2-40B4-BE49-F238E27FC236}">
                <a16:creationId xmlns:a16="http://schemas.microsoft.com/office/drawing/2014/main" id="{280E70C3-D487-4DEE-96CE-7FAF04378402}"/>
              </a:ext>
            </a:extLst>
          </p:cNvPr>
          <p:cNvSpPr/>
          <p:nvPr/>
        </p:nvSpPr>
        <p:spPr>
          <a:xfrm>
            <a:off x="457200" y="1836000"/>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fr-FR" dirty="0">
                <a:solidFill>
                  <a:schemeClr val="accent4"/>
                </a:solidFill>
                <a:latin typeface="+mj-lt"/>
              </a:rPr>
              <a:t>Pseudo-social bonding (</a:t>
            </a:r>
            <a:r>
              <a:rPr lang="fr-FR" dirty="0" err="1">
                <a:solidFill>
                  <a:schemeClr val="accent4"/>
                </a:solidFill>
                <a:latin typeface="+mj-lt"/>
              </a:rPr>
              <a:t>Yankouskaya</a:t>
            </a:r>
            <a:r>
              <a:rPr lang="fr-FR" dirty="0">
                <a:solidFill>
                  <a:schemeClr val="accent4"/>
                </a:solidFill>
                <a:latin typeface="+mj-lt"/>
              </a:rPr>
              <a:t> et al., 2025; </a:t>
            </a:r>
            <a:r>
              <a:rPr lang="fr-FR" dirty="0" err="1">
                <a:solidFill>
                  <a:schemeClr val="accent4"/>
                </a:solidFill>
                <a:latin typeface="+mj-lt"/>
              </a:rPr>
              <a:t>Aghaziarati</a:t>
            </a:r>
            <a:r>
              <a:rPr lang="fr-FR" dirty="0">
                <a:solidFill>
                  <a:schemeClr val="accent4"/>
                </a:solidFill>
                <a:latin typeface="+mj-lt"/>
              </a:rPr>
              <a:t> &amp; Rahimi, 2025):</a:t>
            </a:r>
          </a:p>
        </p:txBody>
      </p:sp>
      <p:sp>
        <p:nvSpPr>
          <p:cNvPr id="11" name="Textfeld 10">
            <a:extLst>
              <a:ext uri="{FF2B5EF4-FFF2-40B4-BE49-F238E27FC236}">
                <a16:creationId xmlns:a16="http://schemas.microsoft.com/office/drawing/2014/main" id="{EF9F8ED7-26F0-443C-B974-2922339F982F}"/>
              </a:ext>
            </a:extLst>
          </p:cNvPr>
          <p:cNvSpPr txBox="1"/>
          <p:nvPr/>
        </p:nvSpPr>
        <p:spPr>
          <a:xfrm>
            <a:off x="0" y="3872865"/>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13" name="Inhaltsplatzhalter 2">
            <a:extLst>
              <a:ext uri="{FF2B5EF4-FFF2-40B4-BE49-F238E27FC236}">
                <a16:creationId xmlns:a16="http://schemas.microsoft.com/office/drawing/2014/main" id="{21AF7A00-8928-4F37-A5E8-99EB1733F3A4}"/>
              </a:ext>
            </a:extLst>
          </p:cNvPr>
          <p:cNvSpPr/>
          <p:nvPr/>
        </p:nvSpPr>
        <p:spPr>
          <a:xfrm>
            <a:off x="457200" y="3872865"/>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fr-FR" dirty="0">
                <a:solidFill>
                  <a:schemeClr val="accent4"/>
                </a:solidFill>
                <a:latin typeface="+mj-lt"/>
              </a:rPr>
              <a:t>Possible </a:t>
            </a:r>
            <a:r>
              <a:rPr lang="fr-FR" dirty="0" err="1">
                <a:solidFill>
                  <a:schemeClr val="accent4"/>
                </a:solidFill>
                <a:latin typeface="+mj-lt"/>
              </a:rPr>
              <a:t>symptoms</a:t>
            </a:r>
            <a:r>
              <a:rPr lang="fr-FR" dirty="0">
                <a:solidFill>
                  <a:schemeClr val="accent4"/>
                </a:solidFill>
                <a:latin typeface="+mj-lt"/>
              </a:rPr>
              <a:t> of addictions (</a:t>
            </a:r>
            <a:r>
              <a:rPr lang="fr-FR" dirty="0" err="1">
                <a:solidFill>
                  <a:schemeClr val="accent4"/>
                </a:solidFill>
                <a:latin typeface="+mj-lt"/>
              </a:rPr>
              <a:t>Yankouskaya</a:t>
            </a:r>
            <a:r>
              <a:rPr lang="fr-FR" dirty="0">
                <a:solidFill>
                  <a:schemeClr val="accent4"/>
                </a:solidFill>
                <a:latin typeface="+mj-lt"/>
              </a:rPr>
              <a:t> et al., 2025):</a:t>
            </a:r>
          </a:p>
        </p:txBody>
      </p:sp>
      <p:sp>
        <p:nvSpPr>
          <p:cNvPr id="14" name="Inhaltsplatzhalter 2">
            <a:extLst>
              <a:ext uri="{FF2B5EF4-FFF2-40B4-BE49-F238E27FC236}">
                <a16:creationId xmlns:a16="http://schemas.microsoft.com/office/drawing/2014/main" id="{DEACE769-DDFA-4D99-89BA-E51FFA1314EC}"/>
              </a:ext>
            </a:extLst>
          </p:cNvPr>
          <p:cNvSpPr/>
          <p:nvPr/>
        </p:nvSpPr>
        <p:spPr>
          <a:xfrm>
            <a:off x="457200" y="4303155"/>
            <a:ext cx="11518560" cy="453307"/>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like internet/phone addictions </a:t>
            </a:r>
          </a:p>
        </p:txBody>
      </p:sp>
    </p:spTree>
    <p:extLst>
      <p:ext uri="{BB962C8B-B14F-4D97-AF65-F5344CB8AC3E}">
        <p14:creationId xmlns:p14="http://schemas.microsoft.com/office/powerpoint/2010/main" val="2275331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C2B5F82-64C1-F256-0E58-99787AA4718E}"/>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22772253-CD8E-97B1-E249-CAC5E43AF9AB}"/>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96FDA763-5AE2-D788-A638-2EEA87FC234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4" name="Oval 3">
            <a:extLst>
              <a:ext uri="{FF2B5EF4-FFF2-40B4-BE49-F238E27FC236}">
                <a16:creationId xmlns:a16="http://schemas.microsoft.com/office/drawing/2014/main" id="{9520B1C8-575A-37C0-C092-9A6467537DE2}"/>
              </a:ext>
            </a:extLst>
          </p:cNvPr>
          <p:cNvSpPr/>
          <p:nvPr/>
        </p:nvSpPr>
        <p:spPr>
          <a:xfrm>
            <a:off x="4247612" y="2128294"/>
            <a:ext cx="3545683" cy="3541697"/>
          </a:xfrm>
          <a:prstGeom prst="ellipse">
            <a:avLst/>
          </a:prstGeom>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2000" dirty="0">
                <a:solidFill>
                  <a:srgbClr val="0B163B"/>
                </a:solidFill>
              </a:rPr>
              <a:t>(</a:t>
            </a:r>
            <a:r>
              <a:rPr lang="en-GB" sz="2000" dirty="0">
                <a:solidFill>
                  <a:srgbClr val="0B163B"/>
                </a:solidFill>
                <a:ea typeface="+mn-lt"/>
                <a:cs typeface="+mn-lt"/>
              </a:rPr>
              <a:t>excessive</a:t>
            </a:r>
            <a:r>
              <a:rPr lang="en-GB" sz="2000" dirty="0">
                <a:solidFill>
                  <a:srgbClr val="0B163B"/>
                </a:solidFill>
              </a:rPr>
              <a:t>) </a:t>
            </a:r>
            <a:endParaRPr lang="en-GB" sz="2000" dirty="0"/>
          </a:p>
          <a:p>
            <a:pPr algn="ctr"/>
            <a:r>
              <a:rPr lang="en-GB" sz="2000" dirty="0">
                <a:solidFill>
                  <a:srgbClr val="0B163B"/>
                </a:solidFill>
              </a:rPr>
              <a:t>Use of AI</a:t>
            </a:r>
            <a:endParaRPr lang="en-GB" sz="2000" dirty="0"/>
          </a:p>
        </p:txBody>
      </p:sp>
      <p:sp>
        <p:nvSpPr>
          <p:cNvPr id="5" name="Arrow: Up-Down 4">
            <a:extLst>
              <a:ext uri="{FF2B5EF4-FFF2-40B4-BE49-F238E27FC236}">
                <a16:creationId xmlns:a16="http://schemas.microsoft.com/office/drawing/2014/main" id="{DD26A4DF-AD32-42BD-72FB-6403CEB3CEB2}"/>
              </a:ext>
            </a:extLst>
          </p:cNvPr>
          <p:cNvSpPr/>
          <p:nvPr/>
        </p:nvSpPr>
        <p:spPr>
          <a:xfrm rot="4100405">
            <a:off x="8163935" y="2028703"/>
            <a:ext cx="882471" cy="1798272"/>
          </a:xfrm>
          <a:prstGeom prst="upDownArrow">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600" dirty="0">
              <a:solidFill>
                <a:srgbClr val="0B163B"/>
              </a:solidFill>
            </a:endParaRPr>
          </a:p>
        </p:txBody>
      </p:sp>
      <p:sp>
        <p:nvSpPr>
          <p:cNvPr id="9" name="TextBox 3">
            <a:extLst>
              <a:ext uri="{FF2B5EF4-FFF2-40B4-BE49-F238E27FC236}">
                <a16:creationId xmlns:a16="http://schemas.microsoft.com/office/drawing/2014/main" id="{D0354AE0-78E5-CD4F-19F3-C935AF9DCE51}"/>
              </a:ext>
            </a:extLst>
          </p:cNvPr>
          <p:cNvSpPr txBox="1"/>
          <p:nvPr/>
        </p:nvSpPr>
        <p:spPr>
          <a:xfrm>
            <a:off x="9498493" y="2163811"/>
            <a:ext cx="2971483" cy="40011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2000" dirty="0"/>
              <a:t>Laziness</a:t>
            </a:r>
          </a:p>
        </p:txBody>
      </p:sp>
      <p:sp>
        <p:nvSpPr>
          <p:cNvPr id="11" name="TextBox 5">
            <a:extLst>
              <a:ext uri="{FF2B5EF4-FFF2-40B4-BE49-F238E27FC236}">
                <a16:creationId xmlns:a16="http://schemas.microsoft.com/office/drawing/2014/main" id="{7D8D41ED-064E-ED1C-7EBB-C8E4085E145F}"/>
              </a:ext>
            </a:extLst>
          </p:cNvPr>
          <p:cNvSpPr txBox="1"/>
          <p:nvPr/>
        </p:nvSpPr>
        <p:spPr>
          <a:xfrm>
            <a:off x="505070" y="4881362"/>
            <a:ext cx="2116507"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t>Automation bias</a:t>
            </a:r>
          </a:p>
        </p:txBody>
      </p:sp>
      <p:sp>
        <p:nvSpPr>
          <p:cNvPr id="13" name="TextBox 6">
            <a:extLst>
              <a:ext uri="{FF2B5EF4-FFF2-40B4-BE49-F238E27FC236}">
                <a16:creationId xmlns:a16="http://schemas.microsoft.com/office/drawing/2014/main" id="{1EB5593C-B157-36CA-20CD-A3387E6FF78F}"/>
              </a:ext>
            </a:extLst>
          </p:cNvPr>
          <p:cNvSpPr txBox="1"/>
          <p:nvPr/>
        </p:nvSpPr>
        <p:spPr>
          <a:xfrm>
            <a:off x="858187" y="1829923"/>
            <a:ext cx="2839950"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t>Decline in cognitive abilities</a:t>
            </a:r>
          </a:p>
        </p:txBody>
      </p:sp>
      <p:sp>
        <p:nvSpPr>
          <p:cNvPr id="15" name="TextBox 8">
            <a:extLst>
              <a:ext uri="{FF2B5EF4-FFF2-40B4-BE49-F238E27FC236}">
                <a16:creationId xmlns:a16="http://schemas.microsoft.com/office/drawing/2014/main" id="{DE94AA40-5A07-91D5-D333-3D15F29EAF19}"/>
              </a:ext>
            </a:extLst>
          </p:cNvPr>
          <p:cNvSpPr txBox="1"/>
          <p:nvPr/>
        </p:nvSpPr>
        <p:spPr>
          <a:xfrm>
            <a:off x="9570423" y="5015327"/>
            <a:ext cx="2274787" cy="70788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dirty="0"/>
              <a:t>Pseudo-social bond</a:t>
            </a:r>
          </a:p>
        </p:txBody>
      </p:sp>
      <p:sp>
        <p:nvSpPr>
          <p:cNvPr id="18" name="Arrow: Up-Down 4">
            <a:extLst>
              <a:ext uri="{FF2B5EF4-FFF2-40B4-BE49-F238E27FC236}">
                <a16:creationId xmlns:a16="http://schemas.microsoft.com/office/drawing/2014/main" id="{2B2523BE-0B01-0E71-6C8F-ED6F4EE010F0}"/>
              </a:ext>
            </a:extLst>
          </p:cNvPr>
          <p:cNvSpPr/>
          <p:nvPr/>
        </p:nvSpPr>
        <p:spPr>
          <a:xfrm rot="6947085">
            <a:off x="8127640" y="4194115"/>
            <a:ext cx="882471" cy="1798272"/>
          </a:xfrm>
          <a:prstGeom prst="upDownArrow">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600" dirty="0">
              <a:solidFill>
                <a:srgbClr val="0B163B"/>
              </a:solidFill>
            </a:endParaRPr>
          </a:p>
        </p:txBody>
      </p:sp>
      <p:sp>
        <p:nvSpPr>
          <p:cNvPr id="19" name="Arrow: Up-Down 4">
            <a:extLst>
              <a:ext uri="{FF2B5EF4-FFF2-40B4-BE49-F238E27FC236}">
                <a16:creationId xmlns:a16="http://schemas.microsoft.com/office/drawing/2014/main" id="{34FC439B-65F3-5364-FFDA-ADD9E2AEE1E5}"/>
              </a:ext>
            </a:extLst>
          </p:cNvPr>
          <p:cNvSpPr/>
          <p:nvPr/>
        </p:nvSpPr>
        <p:spPr>
          <a:xfrm rot="17754097">
            <a:off x="3030805" y="1980974"/>
            <a:ext cx="882471" cy="1798272"/>
          </a:xfrm>
          <a:prstGeom prst="upDownArrow">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600" dirty="0">
              <a:solidFill>
                <a:srgbClr val="0B163B"/>
              </a:solidFill>
            </a:endParaRPr>
          </a:p>
        </p:txBody>
      </p:sp>
      <p:sp>
        <p:nvSpPr>
          <p:cNvPr id="20" name="Arrow: Up-Down 4">
            <a:extLst>
              <a:ext uri="{FF2B5EF4-FFF2-40B4-BE49-F238E27FC236}">
                <a16:creationId xmlns:a16="http://schemas.microsoft.com/office/drawing/2014/main" id="{EF8ABE57-9409-59D2-0AE5-659B4F37DDAC}"/>
              </a:ext>
            </a:extLst>
          </p:cNvPr>
          <p:cNvSpPr/>
          <p:nvPr/>
        </p:nvSpPr>
        <p:spPr>
          <a:xfrm rot="14983614">
            <a:off x="3038250" y="4173588"/>
            <a:ext cx="882471" cy="1798272"/>
          </a:xfrm>
          <a:prstGeom prst="upDownArrow">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600" dirty="0">
              <a:solidFill>
                <a:srgbClr val="0B163B"/>
              </a:solidFill>
            </a:endParaRPr>
          </a:p>
        </p:txBody>
      </p:sp>
      <p:sp>
        <p:nvSpPr>
          <p:cNvPr id="21" name="Textfeld 5">
            <a:extLst>
              <a:ext uri="{FF2B5EF4-FFF2-40B4-BE49-F238E27FC236}">
                <a16:creationId xmlns:a16="http://schemas.microsoft.com/office/drawing/2014/main" id="{D6D0032D-4BC4-47B5-BA72-819D00B3601C}"/>
              </a:ext>
            </a:extLst>
          </p:cNvPr>
          <p:cNvSpPr/>
          <p:nvPr/>
        </p:nvSpPr>
        <p:spPr>
          <a:xfrm>
            <a:off x="457200" y="755280"/>
            <a:ext cx="8497614" cy="5842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Negative effects on the individual</a:t>
            </a:r>
          </a:p>
        </p:txBody>
      </p:sp>
    </p:spTree>
    <p:extLst>
      <p:ext uri="{BB962C8B-B14F-4D97-AF65-F5344CB8AC3E}">
        <p14:creationId xmlns:p14="http://schemas.microsoft.com/office/powerpoint/2010/main" val="930813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7DBD124-80D2-EDC7-8483-F6B5483CF282}"/>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43E42C23-B27C-4C90-0DBD-5C2824DC6753}"/>
              </a:ext>
            </a:extLst>
          </p:cNvPr>
          <p:cNvSpPr/>
          <p:nvPr/>
        </p:nvSpPr>
        <p:spPr>
          <a:xfrm>
            <a:off x="0" y="-21600"/>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B8FCF9E3-3DAE-3C0B-B6F9-EC33F941E09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4" name="Content Placeholder 2">
            <a:extLst>
              <a:ext uri="{FF2B5EF4-FFF2-40B4-BE49-F238E27FC236}">
                <a16:creationId xmlns:a16="http://schemas.microsoft.com/office/drawing/2014/main" id="{96AD0DE4-D1CD-3498-93DD-20DDE0997E57}"/>
              </a:ext>
            </a:extLst>
          </p:cNvPr>
          <p:cNvSpPr>
            <a:spLocks noGrp="1"/>
          </p:cNvSpPr>
          <p:nvPr/>
        </p:nvSpPr>
        <p:spPr>
          <a:xfrm>
            <a:off x="457199" y="1836000"/>
            <a:ext cx="10515600" cy="4854544"/>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GB" sz="2000" dirty="0">
                <a:latin typeface="+mj-lt"/>
              </a:rPr>
              <a:t>Choosing AI-interactions over human-interactions </a:t>
            </a:r>
            <a:r>
              <a:rPr lang="en-GB" sz="2000" dirty="0">
                <a:latin typeface="Garet Book"/>
              </a:rPr>
              <a:t>(Yankouskaya et al., 2025; Medez et al., 2024)</a:t>
            </a:r>
            <a:endParaRPr lang="en-GB" sz="2000" dirty="0"/>
          </a:p>
          <a:p>
            <a:pPr lvl="1">
              <a:lnSpc>
                <a:spcPct val="100000"/>
              </a:lnSpc>
              <a:spcBef>
                <a:spcPts val="1000"/>
              </a:spcBef>
              <a:buFont typeface="Courier New" panose="02070309020205020404" pitchFamily="49" charset="0"/>
              <a:buChar char="o"/>
            </a:pPr>
            <a:r>
              <a:rPr lang="en-GB" sz="1600" dirty="0">
                <a:ea typeface="+mn-lt"/>
                <a:cs typeface="+mn-lt"/>
              </a:rPr>
              <a:t>Most AI chat interactions are designed to be </a:t>
            </a:r>
            <a:r>
              <a:rPr lang="en-GB" sz="1600" dirty="0">
                <a:highlight>
                  <a:srgbClr val="F1EAFE"/>
                </a:highlight>
                <a:ea typeface="+mn-lt"/>
                <a:cs typeface="+mn-lt"/>
              </a:rPr>
              <a:t>anthropomorphic</a:t>
            </a:r>
            <a:r>
              <a:rPr lang="en-GB" sz="1600" dirty="0">
                <a:ea typeface="+mn-lt"/>
                <a:cs typeface="+mn-lt"/>
              </a:rPr>
              <a:t> and make the user feel a sense of </a:t>
            </a:r>
            <a:r>
              <a:rPr lang="en-GB" sz="1600" dirty="0">
                <a:highlight>
                  <a:srgbClr val="F1EAFE"/>
                </a:highlight>
                <a:ea typeface="+mn-lt"/>
                <a:cs typeface="+mn-lt"/>
              </a:rPr>
              <a:t>emotional closeness to the AI </a:t>
            </a:r>
          </a:p>
          <a:p>
            <a:pPr lvl="1">
              <a:lnSpc>
                <a:spcPct val="100000"/>
              </a:lnSpc>
              <a:spcBef>
                <a:spcPts val="1000"/>
              </a:spcBef>
              <a:buFont typeface="Courier New" panose="02070309020205020404" pitchFamily="49" charset="0"/>
              <a:buChar char="o"/>
            </a:pPr>
            <a:r>
              <a:rPr lang="en-GB" sz="1600" dirty="0">
                <a:ea typeface="+mn-lt"/>
                <a:cs typeface="+mn-lt"/>
              </a:rPr>
              <a:t>Heavy AI use </a:t>
            </a:r>
            <a:r>
              <a:rPr lang="en-GB" sz="1600" dirty="0">
                <a:highlight>
                  <a:srgbClr val="F1EAFE"/>
                </a:highlight>
                <a:ea typeface="+mn-lt"/>
                <a:cs typeface="+mn-lt"/>
              </a:rPr>
              <a:t>can lead people to seek emotional connection, validation, or “companionship” </a:t>
            </a:r>
            <a:r>
              <a:rPr lang="en-GB" sz="1600" dirty="0">
                <a:ea typeface="+mn-lt"/>
                <a:cs typeface="+mn-lt"/>
              </a:rPr>
              <a:t>from AI systems, gradually preferring these always-available, low-friction interactions over more effortful human relationships </a:t>
            </a:r>
            <a:endParaRPr lang="en-GB" sz="1600" dirty="0"/>
          </a:p>
          <a:p>
            <a:pPr lvl="1">
              <a:lnSpc>
                <a:spcPct val="100000"/>
              </a:lnSpc>
              <a:spcBef>
                <a:spcPts val="1000"/>
              </a:spcBef>
              <a:buFont typeface="Courier New" panose="02070309020205020404" pitchFamily="49" charset="0"/>
              <a:buChar char="o"/>
            </a:pPr>
            <a:r>
              <a:rPr lang="en-GB" sz="1600" dirty="0">
                <a:ea typeface="+mn-lt"/>
                <a:cs typeface="+mn-lt"/>
              </a:rPr>
              <a:t>This may </a:t>
            </a:r>
            <a:r>
              <a:rPr lang="en-GB" sz="1600" dirty="0">
                <a:highlight>
                  <a:srgbClr val="F1EAFE"/>
                </a:highlight>
                <a:ea typeface="+mn-lt"/>
                <a:cs typeface="+mn-lt"/>
              </a:rPr>
              <a:t>reduce real-life social contact</a:t>
            </a:r>
            <a:r>
              <a:rPr lang="en-GB" sz="1600" dirty="0">
                <a:ea typeface="+mn-lt"/>
                <a:cs typeface="+mn-lt"/>
              </a:rPr>
              <a:t>, weaken interpersonal skills and create isolation.</a:t>
            </a:r>
            <a:endParaRPr lang="en-GB" sz="1600" dirty="0"/>
          </a:p>
          <a:p>
            <a:pPr>
              <a:lnSpc>
                <a:spcPct val="100000"/>
              </a:lnSpc>
            </a:pPr>
            <a:r>
              <a:rPr lang="en-GB" sz="2000" dirty="0">
                <a:latin typeface="+mj-lt"/>
              </a:rPr>
              <a:t>Risks for democracy via polarisation</a:t>
            </a:r>
          </a:p>
          <a:p>
            <a:pPr lvl="1">
              <a:lnSpc>
                <a:spcPct val="100000"/>
              </a:lnSpc>
              <a:spcBef>
                <a:spcPts val="1000"/>
              </a:spcBef>
              <a:buFont typeface="Courier New" panose="02070309020205020404" pitchFamily="49" charset="0"/>
              <a:buChar char="o"/>
            </a:pPr>
            <a:r>
              <a:rPr lang="en-GB" sz="1600" dirty="0"/>
              <a:t>Spread of misinformation and fake news</a:t>
            </a:r>
          </a:p>
          <a:p>
            <a:pPr lvl="1">
              <a:lnSpc>
                <a:spcPct val="100000"/>
              </a:lnSpc>
              <a:spcBef>
                <a:spcPts val="1000"/>
              </a:spcBef>
              <a:buFont typeface="Courier New" panose="02070309020205020404" pitchFamily="49" charset="0"/>
              <a:buChar char="o"/>
            </a:pPr>
            <a:r>
              <a:rPr lang="en-GB" sz="1600" dirty="0"/>
              <a:t>Spread of biases due to biased AI generated content</a:t>
            </a:r>
          </a:p>
          <a:p>
            <a:pPr marL="0" indent="0">
              <a:lnSpc>
                <a:spcPct val="100000"/>
              </a:lnSpc>
              <a:buNone/>
            </a:pPr>
            <a:endParaRPr lang="en-GB" sz="2000" dirty="0"/>
          </a:p>
        </p:txBody>
      </p:sp>
      <p:sp>
        <p:nvSpPr>
          <p:cNvPr id="7" name="Textfeld 5">
            <a:extLst>
              <a:ext uri="{FF2B5EF4-FFF2-40B4-BE49-F238E27FC236}">
                <a16:creationId xmlns:a16="http://schemas.microsoft.com/office/drawing/2014/main" id="{1D71276A-DBB9-41E3-89F6-2CE6C782CA0A}"/>
              </a:ext>
            </a:extLst>
          </p:cNvPr>
          <p:cNvSpPr/>
          <p:nvPr/>
        </p:nvSpPr>
        <p:spPr>
          <a:xfrm>
            <a:off x="457199" y="755280"/>
            <a:ext cx="7688317" cy="58332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en-GB" sz="3200" b="1" dirty="0">
                <a:latin typeface="+mj-lt"/>
              </a:rPr>
              <a:t>Negative effects on society</a:t>
            </a:r>
          </a:p>
        </p:txBody>
      </p:sp>
    </p:spTree>
    <p:extLst>
      <p:ext uri="{BB962C8B-B14F-4D97-AF65-F5344CB8AC3E}">
        <p14:creationId xmlns:p14="http://schemas.microsoft.com/office/powerpoint/2010/main" val="2098894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5851AEB-BB3A-7302-6F26-E458A3E8E1CE}"/>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2A130243-8B58-7B04-89EA-D185EB5A2367}"/>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0B111980-30C3-7A0A-7E24-80B879BCA3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4" name="Content Placeholder 2">
            <a:extLst>
              <a:ext uri="{FF2B5EF4-FFF2-40B4-BE49-F238E27FC236}">
                <a16:creationId xmlns:a16="http://schemas.microsoft.com/office/drawing/2014/main" id="{E73CD61A-DFC2-BE0B-7AC8-31B04F93639D}"/>
              </a:ext>
            </a:extLst>
          </p:cNvPr>
          <p:cNvSpPr>
            <a:spLocks noGrp="1"/>
          </p:cNvSpPr>
          <p:nvPr/>
        </p:nvSpPr>
        <p:spPr>
          <a:xfrm>
            <a:off x="842400" y="1836000"/>
            <a:ext cx="10515600" cy="505543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2000" b="1" dirty="0">
                <a:latin typeface="+mj-lt"/>
              </a:rPr>
              <a:t>Risks for democracy via polarisation</a:t>
            </a:r>
          </a:p>
          <a:p>
            <a:pPr>
              <a:lnSpc>
                <a:spcPct val="100000"/>
              </a:lnSpc>
            </a:pPr>
            <a:r>
              <a:rPr lang="en-GB" sz="2000" dirty="0">
                <a:latin typeface="+mj-lt"/>
              </a:rPr>
              <a:t>Spread of misinformation and fake news: </a:t>
            </a:r>
          </a:p>
          <a:p>
            <a:pPr lvl="1">
              <a:lnSpc>
                <a:spcPct val="100000"/>
              </a:lnSpc>
              <a:spcBef>
                <a:spcPts val="1000"/>
              </a:spcBef>
              <a:buFont typeface="Courier New" panose="02070309020205020404" pitchFamily="49" charset="0"/>
              <a:buChar char="o"/>
            </a:pPr>
            <a:r>
              <a:rPr lang="en-GB" sz="1600" dirty="0"/>
              <a:t>AI usage in campaigns and journalism leading to </a:t>
            </a:r>
            <a:r>
              <a:rPr lang="en-GB" sz="1600" dirty="0">
                <a:highlight>
                  <a:srgbClr val="F1EAFE"/>
                </a:highlight>
              </a:rPr>
              <a:t>manipulation</a:t>
            </a:r>
            <a:r>
              <a:rPr lang="en-GB" sz="1600" dirty="0"/>
              <a:t> of elections/voters (Polishchuk, 2024)</a:t>
            </a:r>
          </a:p>
          <a:p>
            <a:pPr lvl="1">
              <a:lnSpc>
                <a:spcPct val="100000"/>
              </a:lnSpc>
              <a:spcBef>
                <a:spcPts val="1000"/>
              </a:spcBef>
              <a:buFont typeface="Courier New" panose="02070309020205020404" pitchFamily="49" charset="0"/>
              <a:buChar char="o"/>
            </a:pPr>
            <a:r>
              <a:rPr lang="en-GB" sz="1600" dirty="0"/>
              <a:t>AI Chatbots </a:t>
            </a:r>
            <a:r>
              <a:rPr lang="en-GB" sz="1600" dirty="0">
                <a:highlight>
                  <a:srgbClr val="F1EAFE"/>
                </a:highlight>
              </a:rPr>
              <a:t>misinforming</a:t>
            </a:r>
            <a:r>
              <a:rPr lang="en-GB" sz="1600" dirty="0"/>
              <a:t> voters </a:t>
            </a:r>
            <a:r>
              <a:rPr lang="en-GB" sz="1600" dirty="0">
                <a:ea typeface="+mn-lt"/>
                <a:cs typeface="+mn-lt"/>
              </a:rPr>
              <a:t>(Algorithmwatch, 2024)</a:t>
            </a:r>
            <a:endParaRPr lang="en-GB" sz="1600" dirty="0"/>
          </a:p>
          <a:p>
            <a:pPr lvl="1">
              <a:lnSpc>
                <a:spcPct val="100000"/>
              </a:lnSpc>
              <a:spcBef>
                <a:spcPts val="1000"/>
              </a:spcBef>
              <a:buFont typeface="Courier New" panose="02070309020205020404" pitchFamily="49" charset="0"/>
              <a:buChar char="o"/>
            </a:pPr>
            <a:r>
              <a:rPr lang="en-GB" sz="1600" dirty="0">
                <a:highlight>
                  <a:srgbClr val="F1EAFE"/>
                </a:highlight>
              </a:rPr>
              <a:t>Post-truth environments </a:t>
            </a:r>
            <a:r>
              <a:rPr lang="en-GB" sz="1600" dirty="0"/>
              <a:t>lead to an </a:t>
            </a:r>
            <a:r>
              <a:rPr lang="en-GB" sz="1600" dirty="0">
                <a:highlight>
                  <a:srgbClr val="F1EAFE"/>
                </a:highlight>
              </a:rPr>
              <a:t>erosion of public discourse </a:t>
            </a:r>
            <a:r>
              <a:rPr lang="en-GB" sz="1600" dirty="0"/>
              <a:t>and become a threat to democracies </a:t>
            </a:r>
            <a:r>
              <a:rPr lang="en-GB" sz="1600" dirty="0">
                <a:ea typeface="+mn-lt"/>
                <a:cs typeface="+mn-lt"/>
              </a:rPr>
              <a:t>(World Economic Forum &amp; RAND Corporation, 2018)</a:t>
            </a:r>
            <a:endParaRPr lang="en-GB" sz="1600" dirty="0"/>
          </a:p>
          <a:p>
            <a:pPr>
              <a:lnSpc>
                <a:spcPct val="100000"/>
              </a:lnSpc>
            </a:pPr>
            <a:r>
              <a:rPr lang="en-GB" sz="2000" dirty="0">
                <a:latin typeface="+mj-lt"/>
              </a:rPr>
              <a:t>Spread of biases due to biased AI generated content:</a:t>
            </a:r>
          </a:p>
          <a:p>
            <a:pPr lvl="1">
              <a:lnSpc>
                <a:spcPct val="100000"/>
              </a:lnSpc>
              <a:spcBef>
                <a:spcPts val="1000"/>
              </a:spcBef>
              <a:buFont typeface="Courier New" panose="02070309020205020404" pitchFamily="49" charset="0"/>
              <a:buChar char="o"/>
            </a:pPr>
            <a:r>
              <a:rPr lang="en-GB" sz="1600" dirty="0">
                <a:highlight>
                  <a:srgbClr val="F1EAFE"/>
                </a:highlight>
              </a:rPr>
              <a:t>Amplified biases </a:t>
            </a:r>
            <a:r>
              <a:rPr lang="en-GB" sz="1600" dirty="0"/>
              <a:t>can lead to (justifying) </a:t>
            </a:r>
            <a:r>
              <a:rPr lang="en-GB" sz="1600" dirty="0">
                <a:highlight>
                  <a:srgbClr val="F1EAFE"/>
                </a:highlight>
              </a:rPr>
              <a:t>discriminatory behaviours</a:t>
            </a:r>
          </a:p>
          <a:p>
            <a:pPr lvl="1">
              <a:lnSpc>
                <a:spcPct val="100000"/>
              </a:lnSpc>
              <a:spcBef>
                <a:spcPts val="1000"/>
              </a:spcBef>
              <a:buFont typeface="Courier New" panose="02070309020205020404" pitchFamily="49" charset="0"/>
              <a:buChar char="o"/>
            </a:pPr>
            <a:r>
              <a:rPr lang="en-GB" sz="1600" dirty="0">
                <a:highlight>
                  <a:srgbClr val="F1EAFE"/>
                </a:highlight>
              </a:rPr>
              <a:t>Negative effects on feelings of belonging and self-worth </a:t>
            </a:r>
            <a:r>
              <a:rPr lang="en-GB" sz="1600" dirty="0"/>
              <a:t>of groups/people wrongly displayed/described</a:t>
            </a:r>
            <a:endParaRPr lang="en-GB" sz="1200" dirty="0"/>
          </a:p>
          <a:p>
            <a:pPr marL="457200" lvl="1" indent="0">
              <a:lnSpc>
                <a:spcPct val="100000"/>
              </a:lnSpc>
              <a:spcBef>
                <a:spcPts val="1200"/>
              </a:spcBef>
              <a:buNone/>
            </a:pPr>
            <a:r>
              <a:rPr lang="en-GB" sz="1800" dirty="0"/>
              <a:t>This undermines people's ability to engage in constructive, respectful discourse about societal issues, an essential feature of a democratic public. </a:t>
            </a:r>
          </a:p>
        </p:txBody>
      </p:sp>
      <p:sp>
        <p:nvSpPr>
          <p:cNvPr id="6" name="Arrow: Right 5">
            <a:extLst>
              <a:ext uri="{FF2B5EF4-FFF2-40B4-BE49-F238E27FC236}">
                <a16:creationId xmlns:a16="http://schemas.microsoft.com/office/drawing/2014/main" id="{642FBCF9-3719-6995-39A5-6EDFC374C393}"/>
              </a:ext>
            </a:extLst>
          </p:cNvPr>
          <p:cNvSpPr/>
          <p:nvPr/>
        </p:nvSpPr>
        <p:spPr>
          <a:xfrm>
            <a:off x="499653" y="5779122"/>
            <a:ext cx="668693" cy="5234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feld 5">
            <a:extLst>
              <a:ext uri="{FF2B5EF4-FFF2-40B4-BE49-F238E27FC236}">
                <a16:creationId xmlns:a16="http://schemas.microsoft.com/office/drawing/2014/main" id="{BFC9F667-4ECF-4D55-93FF-135AC4634FAC}"/>
              </a:ext>
            </a:extLst>
          </p:cNvPr>
          <p:cNvSpPr/>
          <p:nvPr/>
        </p:nvSpPr>
        <p:spPr>
          <a:xfrm>
            <a:off x="457200" y="755280"/>
            <a:ext cx="6500648" cy="58332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en-GB" sz="3200" b="1" dirty="0">
                <a:latin typeface="+mj-lt"/>
              </a:rPr>
              <a:t>Negative effects on society</a:t>
            </a:r>
          </a:p>
        </p:txBody>
      </p:sp>
    </p:spTree>
    <p:extLst>
      <p:ext uri="{BB962C8B-B14F-4D97-AF65-F5344CB8AC3E}">
        <p14:creationId xmlns:p14="http://schemas.microsoft.com/office/powerpoint/2010/main" val="3470175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46219F2-10DC-74C9-2D2A-D1E76B87B93A}"/>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4AF0FDCF-A5E8-1F2E-BE64-062AE347E60F}"/>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FB38F7C1-7AE3-B02B-4F17-E336E81F72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9" name="Textfeld 5">
            <a:extLst>
              <a:ext uri="{FF2B5EF4-FFF2-40B4-BE49-F238E27FC236}">
                <a16:creationId xmlns:a16="http://schemas.microsoft.com/office/drawing/2014/main" id="{C34E2BC1-69CE-4285-9CCD-351567484728}"/>
              </a:ext>
            </a:extLst>
          </p:cNvPr>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Content</a:t>
            </a:r>
            <a:endParaRPr lang="nl-BE" sz="3200" b="0" u="none" strike="noStrike" dirty="0">
              <a:solidFill>
                <a:srgbClr val="000000"/>
              </a:solidFill>
              <a:effectLst/>
              <a:uFillTx/>
              <a:latin typeface="Arial"/>
            </a:endParaRPr>
          </a:p>
        </p:txBody>
      </p:sp>
      <p:sp>
        <p:nvSpPr>
          <p:cNvPr id="13" name="PlaceHolder 1">
            <a:extLst>
              <a:ext uri="{FF2B5EF4-FFF2-40B4-BE49-F238E27FC236}">
                <a16:creationId xmlns:a16="http://schemas.microsoft.com/office/drawing/2014/main" id="{C590835D-4597-44E8-AA31-DF5412FE1FDC}"/>
              </a:ext>
            </a:extLst>
          </p:cNvPr>
          <p:cNvSpPr txBox="1">
            <a:spLocks/>
          </p:cNvSpPr>
          <p:nvPr/>
        </p:nvSpPr>
        <p:spPr>
          <a:xfrm>
            <a:off x="957466" y="1299833"/>
            <a:ext cx="10206720" cy="5190613"/>
          </a:xfrm>
          <a:prstGeom prst="rect">
            <a:avLst/>
          </a:prstGeom>
          <a:noFill/>
          <a:ln w="0">
            <a:noFill/>
          </a:ln>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800" indent="-514800">
              <a:lnSpc>
                <a:spcPct val="150000"/>
              </a:lnSpc>
              <a:spcBef>
                <a:spcPts val="600"/>
              </a:spcBef>
              <a:buClr>
                <a:srgbClr val="0B163B"/>
              </a:buClr>
              <a:buFont typeface="Arial"/>
              <a:buAutoNum type="arabicPeriod"/>
            </a:pPr>
            <a:r>
              <a:rPr lang="en-US" sz="1800" dirty="0">
                <a:solidFill>
                  <a:schemeClr val="dk1"/>
                </a:solidFill>
                <a:latin typeface="Garet Book"/>
              </a:rPr>
              <a:t>Usage of AI in everyday life (exercise)</a:t>
            </a:r>
            <a:br>
              <a:rPr lang="en-US" sz="1800" dirty="0">
                <a:solidFill>
                  <a:schemeClr val="dk1"/>
                </a:solidFill>
                <a:latin typeface="Garet Book"/>
              </a:rPr>
            </a:br>
            <a:r>
              <a:rPr lang="en-US" sz="1400" dirty="0">
                <a:solidFill>
                  <a:schemeClr val="dk1"/>
                </a:solidFill>
                <a:latin typeface="Garet Book"/>
              </a:rPr>
              <a:t>- #chatGPTprompts &amp; #chatGPTtrends</a:t>
            </a:r>
            <a:endParaRPr lang="en-US" sz="1800" dirty="0">
              <a:solidFill>
                <a:schemeClr val="dk1"/>
              </a:solidFill>
              <a:latin typeface="Garet Book"/>
            </a:endParaRPr>
          </a:p>
          <a:p>
            <a:pPr marL="514800" indent="-514800">
              <a:lnSpc>
                <a:spcPct val="150000"/>
              </a:lnSpc>
              <a:spcBef>
                <a:spcPts val="600"/>
              </a:spcBef>
              <a:buClr>
                <a:srgbClr val="0B163B"/>
              </a:buClr>
              <a:buFont typeface="Arial"/>
              <a:buAutoNum type="arabicPeriod"/>
            </a:pPr>
            <a:r>
              <a:rPr lang="en-US" sz="1800" dirty="0">
                <a:solidFill>
                  <a:schemeClr val="dk1"/>
                </a:solidFill>
                <a:latin typeface="Garet Book"/>
              </a:rPr>
              <a:t>Discussing strengths and weaknesses of AI</a:t>
            </a:r>
          </a:p>
          <a:p>
            <a:pPr marL="514800" indent="-514800">
              <a:lnSpc>
                <a:spcPct val="150000"/>
              </a:lnSpc>
              <a:spcBef>
                <a:spcPts val="600"/>
              </a:spcBef>
              <a:buClr>
                <a:srgbClr val="0B163B"/>
              </a:buClr>
              <a:buFont typeface="Arial"/>
              <a:buAutoNum type="arabicPeriod"/>
            </a:pPr>
            <a:r>
              <a:rPr lang="en-US" sz="1800" dirty="0">
                <a:solidFill>
                  <a:schemeClr val="dk1"/>
                </a:solidFill>
                <a:latin typeface="Garet Book"/>
              </a:rPr>
              <a:t>Positive effects of AI usage</a:t>
            </a:r>
            <a:br>
              <a:rPr lang="en-US" sz="1800" dirty="0">
                <a:solidFill>
                  <a:schemeClr val="dk1"/>
                </a:solidFill>
                <a:latin typeface="Garet Book"/>
              </a:rPr>
            </a:br>
            <a:r>
              <a:rPr lang="en-US" sz="1400" dirty="0">
                <a:solidFill>
                  <a:schemeClr val="dk1"/>
                </a:solidFill>
                <a:latin typeface="Garet Book"/>
              </a:rPr>
              <a:t>3.1 Positive individual effects of AI</a:t>
            </a:r>
            <a:br>
              <a:rPr lang="en-US" sz="1400" dirty="0">
                <a:solidFill>
                  <a:schemeClr val="dk1"/>
                </a:solidFill>
                <a:latin typeface="Garet Book"/>
              </a:rPr>
            </a:br>
            <a:r>
              <a:rPr lang="en-US" sz="1400" dirty="0">
                <a:solidFill>
                  <a:schemeClr val="dk1"/>
                </a:solidFill>
                <a:latin typeface="Garet Book"/>
              </a:rPr>
              <a:t>3.2 Positive societal effects of AI</a:t>
            </a:r>
          </a:p>
          <a:p>
            <a:pPr marL="514800" indent="-514800">
              <a:lnSpc>
                <a:spcPct val="150000"/>
              </a:lnSpc>
              <a:spcBef>
                <a:spcPts val="600"/>
              </a:spcBef>
              <a:buClr>
                <a:srgbClr val="0B163B"/>
              </a:buClr>
              <a:buFont typeface="Arial"/>
              <a:buAutoNum type="arabicPeriod"/>
            </a:pPr>
            <a:r>
              <a:rPr lang="en-US" sz="1800" dirty="0">
                <a:solidFill>
                  <a:schemeClr val="dk1"/>
                </a:solidFill>
                <a:latin typeface="Garet Book"/>
              </a:rPr>
              <a:t>Negative effects of heavy AI usage </a:t>
            </a:r>
            <a:br>
              <a:rPr lang="en-US" sz="1800" dirty="0">
                <a:solidFill>
                  <a:schemeClr val="dk1"/>
                </a:solidFill>
                <a:latin typeface="Garet Book"/>
              </a:rPr>
            </a:br>
            <a:r>
              <a:rPr lang="en-US" sz="1400" dirty="0">
                <a:solidFill>
                  <a:schemeClr val="dk1"/>
                </a:solidFill>
                <a:latin typeface="Garet Book"/>
              </a:rPr>
              <a:t>4.1 AI dependency</a:t>
            </a:r>
            <a:br>
              <a:rPr lang="en-US" sz="1400" dirty="0">
                <a:solidFill>
                  <a:schemeClr val="dk1"/>
                </a:solidFill>
                <a:latin typeface="Garet Book"/>
              </a:rPr>
            </a:br>
            <a:r>
              <a:rPr lang="en-US" sz="1400" dirty="0">
                <a:solidFill>
                  <a:schemeClr val="dk1"/>
                </a:solidFill>
                <a:latin typeface="Garet Book"/>
              </a:rPr>
              <a:t>4.2 Negative effects on the individual</a:t>
            </a:r>
            <a:br>
              <a:rPr lang="en-US" sz="1400" dirty="0">
                <a:solidFill>
                  <a:schemeClr val="dk1"/>
                </a:solidFill>
                <a:latin typeface="Garet Book"/>
              </a:rPr>
            </a:br>
            <a:r>
              <a:rPr lang="en-US" sz="1400" dirty="0">
                <a:solidFill>
                  <a:schemeClr val="dk1"/>
                </a:solidFill>
                <a:latin typeface="Garet Book"/>
              </a:rPr>
              <a:t>4.3 Negative effects on society</a:t>
            </a:r>
            <a:br>
              <a:rPr lang="en-US" sz="1400" dirty="0">
                <a:solidFill>
                  <a:schemeClr val="dk1"/>
                </a:solidFill>
                <a:latin typeface="Garet Book"/>
              </a:rPr>
            </a:br>
            <a:r>
              <a:rPr lang="en-US" sz="1400" dirty="0">
                <a:solidFill>
                  <a:schemeClr val="dk1"/>
                </a:solidFill>
                <a:latin typeface="Garet Book"/>
              </a:rPr>
              <a:t>4.4 Environmental impact</a:t>
            </a:r>
            <a:br>
              <a:rPr lang="en-US" sz="1400" dirty="0">
                <a:solidFill>
                  <a:schemeClr val="dk1"/>
                </a:solidFill>
                <a:latin typeface="Garet Book"/>
              </a:rPr>
            </a:br>
            <a:r>
              <a:rPr lang="en-US" sz="1400" dirty="0">
                <a:solidFill>
                  <a:schemeClr val="dk1"/>
                </a:solidFill>
                <a:latin typeface="Garet Book"/>
              </a:rPr>
              <a:t>4.5 What we don't know about AI</a:t>
            </a:r>
            <a:endParaRPr lang="en-US" sz="1800" dirty="0">
              <a:solidFill>
                <a:schemeClr val="dk1"/>
              </a:solidFill>
              <a:latin typeface="Garet Book"/>
            </a:endParaRPr>
          </a:p>
        </p:txBody>
      </p:sp>
    </p:spTree>
    <p:extLst>
      <p:ext uri="{BB962C8B-B14F-4D97-AF65-F5344CB8AC3E}">
        <p14:creationId xmlns:p14="http://schemas.microsoft.com/office/powerpoint/2010/main" val="1143628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654C58F8-5254-C8DA-03E6-0E5A7B413395}"/>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23B7663E-4B4C-F9C7-4149-5A7F622E6436}"/>
              </a:ext>
            </a:extLst>
          </p:cNvPr>
          <p:cNvSpPr/>
          <p:nvPr/>
        </p:nvSpPr>
        <p:spPr>
          <a:xfrm>
            <a:off x="0" y="-21600"/>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BB6F1091-3352-4298-6AEE-A713F30CE76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31" name="Freeform 2">
            <a:extLst>
              <a:ext uri="{FF2B5EF4-FFF2-40B4-BE49-F238E27FC236}">
                <a16:creationId xmlns:a16="http://schemas.microsoft.com/office/drawing/2014/main" id="{D3F4EBBD-5791-EEF3-E335-3738E83528B8}"/>
              </a:ext>
            </a:extLst>
          </p:cNvPr>
          <p:cNvSpPr/>
          <p:nvPr/>
        </p:nvSpPr>
        <p:spPr>
          <a:xfrm rot="10800000">
            <a:off x="2965490" y="1574141"/>
            <a:ext cx="5961215" cy="4732890"/>
          </a:xfrm>
          <a:custGeom>
            <a:avLst/>
            <a:gdLst/>
            <a:ahLst/>
            <a:cxnLst/>
            <a:rect l="l" t="t" r="r" b="b"/>
            <a:pathLst>
              <a:path w="7811112" h="4958038">
                <a:moveTo>
                  <a:pt x="0" y="0"/>
                </a:moveTo>
                <a:lnTo>
                  <a:pt x="7811112" y="0"/>
                </a:lnTo>
                <a:lnTo>
                  <a:pt x="7811112" y="4958038"/>
                </a:lnTo>
                <a:lnTo>
                  <a:pt x="0" y="4958038"/>
                </a:lnTo>
                <a:lnTo>
                  <a:pt x="0" y="0"/>
                </a:lnTo>
                <a:close/>
              </a:path>
            </a:pathLst>
          </a:custGeom>
          <a:blipFill>
            <a:blip r:embed="rId4">
              <a:extLst>
                <a:ext uri="{96DAC541-7B7A-43D3-8B79-37D633B846F1}">
                  <asvg:svgBlip xmlns:asvg="http://schemas.microsoft.com/office/drawing/2016/SVG/main" r:embed="rId5"/>
                </a:ext>
              </a:extLst>
            </a:blip>
            <a:stretch>
              <a:fillRect b="-24657"/>
            </a:stretch>
          </a:blipFill>
        </p:spPr>
        <p:txBody>
          <a:bodyPr/>
          <a:lstStyle/>
          <a:p>
            <a:endParaRPr lang="en-GB" dirty="0"/>
          </a:p>
        </p:txBody>
      </p:sp>
      <p:sp>
        <p:nvSpPr>
          <p:cNvPr id="36" name="TextBox 9">
            <a:extLst>
              <a:ext uri="{FF2B5EF4-FFF2-40B4-BE49-F238E27FC236}">
                <a16:creationId xmlns:a16="http://schemas.microsoft.com/office/drawing/2014/main" id="{4EAEA34B-AAF7-8702-A9CC-1E98AA924781}"/>
              </a:ext>
            </a:extLst>
          </p:cNvPr>
          <p:cNvSpPr txBox="1"/>
          <p:nvPr/>
        </p:nvSpPr>
        <p:spPr>
          <a:xfrm>
            <a:off x="3948346" y="1607269"/>
            <a:ext cx="4122127" cy="1064394"/>
          </a:xfrm>
          <a:prstGeom prst="rect">
            <a:avLst/>
          </a:prstGeom>
          <a:solidFill>
            <a:srgbClr val="AFFDF1">
              <a:alpha val="25882"/>
            </a:srgbClr>
          </a:solidFill>
        </p:spPr>
        <p:txBody>
          <a:bodyPr wrap="square" lIns="0" tIns="0" rIns="0" bIns="0" rtlCol="0" anchor="t">
            <a:spAutoFit/>
          </a:bodyPr>
          <a:lstStyle/>
          <a:p>
            <a:pPr algn="ctr">
              <a:lnSpc>
                <a:spcPts val="2798"/>
              </a:lnSpc>
            </a:pPr>
            <a:r>
              <a:rPr lang="en-GB" sz="1600" dirty="0">
                <a:latin typeface="+mj-lt"/>
                <a:ea typeface="Readex Pro"/>
                <a:cs typeface="Readex Pro"/>
                <a:sym typeface="Readex Pro"/>
              </a:rPr>
              <a:t>Layer 1: </a:t>
            </a:r>
          </a:p>
          <a:p>
            <a:pPr algn="ctr">
              <a:lnSpc>
                <a:spcPts val="2800"/>
              </a:lnSpc>
            </a:pPr>
            <a:r>
              <a:rPr lang="en-GB" sz="1600" dirty="0">
                <a:ea typeface="Readex Pro"/>
                <a:cs typeface="Readex Pro"/>
                <a:sym typeface="Readex Pro"/>
              </a:rPr>
              <a:t>Companies and </a:t>
            </a:r>
          </a:p>
          <a:p>
            <a:pPr algn="ctr">
              <a:lnSpc>
                <a:spcPts val="2800"/>
              </a:lnSpc>
            </a:pPr>
            <a:r>
              <a:rPr lang="en-GB" sz="1600" dirty="0">
                <a:ea typeface="Readex Pro"/>
                <a:cs typeface="Readex Pro"/>
                <a:sym typeface="Readex Pro"/>
              </a:rPr>
              <a:t>engineers design AI</a:t>
            </a:r>
          </a:p>
        </p:txBody>
      </p:sp>
      <p:sp>
        <p:nvSpPr>
          <p:cNvPr id="38" name="TextBox 11">
            <a:extLst>
              <a:ext uri="{FF2B5EF4-FFF2-40B4-BE49-F238E27FC236}">
                <a16:creationId xmlns:a16="http://schemas.microsoft.com/office/drawing/2014/main" id="{36D94ED0-E247-A2CB-A5C5-A28E82806F1B}"/>
              </a:ext>
            </a:extLst>
          </p:cNvPr>
          <p:cNvSpPr txBox="1"/>
          <p:nvPr/>
        </p:nvSpPr>
        <p:spPr>
          <a:xfrm>
            <a:off x="3061150" y="4228319"/>
            <a:ext cx="5769893" cy="705321"/>
          </a:xfrm>
          <a:prstGeom prst="rect">
            <a:avLst/>
          </a:prstGeom>
          <a:solidFill>
            <a:srgbClr val="D6C0FB">
              <a:alpha val="32941"/>
            </a:srgbClr>
          </a:solidFill>
        </p:spPr>
        <p:txBody>
          <a:bodyPr wrap="square" lIns="0" tIns="0" rIns="0" bIns="0" rtlCol="0" anchor="t">
            <a:spAutoFit/>
          </a:bodyPr>
          <a:lstStyle/>
          <a:p>
            <a:pPr algn="ctr">
              <a:lnSpc>
                <a:spcPts val="2800"/>
              </a:lnSpc>
            </a:pPr>
            <a:r>
              <a:rPr lang="en-GB" sz="1600" dirty="0">
                <a:solidFill>
                  <a:srgbClr val="FFFFFF"/>
                </a:solidFill>
                <a:latin typeface="+mj-lt"/>
                <a:ea typeface="Readex Pro"/>
                <a:cs typeface="Readex Pro"/>
                <a:sym typeface="Readex Pro"/>
              </a:rPr>
              <a:t>Layer 3a: </a:t>
            </a:r>
          </a:p>
          <a:p>
            <a:pPr algn="ctr">
              <a:lnSpc>
                <a:spcPts val="2800"/>
              </a:lnSpc>
            </a:pPr>
            <a:r>
              <a:rPr lang="en-GB" sz="1600" dirty="0">
                <a:solidFill>
                  <a:srgbClr val="FFFFFF"/>
                </a:solidFill>
                <a:ea typeface="Readex Pro"/>
                <a:cs typeface="Readex Pro"/>
                <a:sym typeface="Readex Pro"/>
              </a:rPr>
              <a:t>Individual  impacts</a:t>
            </a:r>
          </a:p>
        </p:txBody>
      </p:sp>
      <p:sp>
        <p:nvSpPr>
          <p:cNvPr id="40" name="TextBox 13">
            <a:extLst>
              <a:ext uri="{FF2B5EF4-FFF2-40B4-BE49-F238E27FC236}">
                <a16:creationId xmlns:a16="http://schemas.microsoft.com/office/drawing/2014/main" id="{BDAEDB34-41D1-4B9E-6A79-8647F8719EA0}"/>
              </a:ext>
            </a:extLst>
          </p:cNvPr>
          <p:cNvSpPr txBox="1"/>
          <p:nvPr/>
        </p:nvSpPr>
        <p:spPr>
          <a:xfrm>
            <a:off x="3423138" y="3013213"/>
            <a:ext cx="5064370" cy="705321"/>
          </a:xfrm>
          <a:prstGeom prst="rect">
            <a:avLst/>
          </a:prstGeom>
          <a:solidFill>
            <a:srgbClr val="FECFFD">
              <a:alpha val="50196"/>
            </a:srgbClr>
          </a:solidFill>
        </p:spPr>
        <p:txBody>
          <a:bodyPr wrap="square" lIns="0" tIns="0" rIns="0" bIns="0" rtlCol="0" anchor="t">
            <a:spAutoFit/>
          </a:bodyPr>
          <a:lstStyle/>
          <a:p>
            <a:pPr algn="ctr">
              <a:lnSpc>
                <a:spcPts val="2798"/>
              </a:lnSpc>
            </a:pPr>
            <a:r>
              <a:rPr lang="en-GB" sz="1600" dirty="0">
                <a:latin typeface="+mj-lt"/>
                <a:ea typeface="Readex Pro"/>
                <a:cs typeface="Readex Pro"/>
                <a:sym typeface="Readex Pro"/>
              </a:rPr>
              <a:t>Layer 2: </a:t>
            </a:r>
          </a:p>
          <a:p>
            <a:pPr algn="ctr">
              <a:lnSpc>
                <a:spcPts val="2800"/>
              </a:lnSpc>
            </a:pPr>
            <a:r>
              <a:rPr lang="en-GB" sz="1600" dirty="0">
                <a:ea typeface="Readex Pro"/>
                <a:cs typeface="Readex Pro"/>
                <a:sym typeface="Readex Pro"/>
              </a:rPr>
              <a:t>AI use in daily life</a:t>
            </a:r>
          </a:p>
        </p:txBody>
      </p:sp>
      <p:sp>
        <p:nvSpPr>
          <p:cNvPr id="42" name="TextBox 15">
            <a:extLst>
              <a:ext uri="{FF2B5EF4-FFF2-40B4-BE49-F238E27FC236}">
                <a16:creationId xmlns:a16="http://schemas.microsoft.com/office/drawing/2014/main" id="{7F7457F3-026D-0682-D800-CC1FA65C5454}"/>
              </a:ext>
            </a:extLst>
          </p:cNvPr>
          <p:cNvSpPr txBox="1"/>
          <p:nvPr/>
        </p:nvSpPr>
        <p:spPr>
          <a:xfrm>
            <a:off x="2665684" y="5422967"/>
            <a:ext cx="6642908" cy="705321"/>
          </a:xfrm>
          <a:prstGeom prst="rect">
            <a:avLst/>
          </a:prstGeom>
          <a:solidFill>
            <a:srgbClr val="3785E0">
              <a:alpha val="32941"/>
            </a:srgbClr>
          </a:solidFill>
        </p:spPr>
        <p:txBody>
          <a:bodyPr wrap="square" lIns="0" tIns="0" rIns="0" bIns="0" rtlCol="0" anchor="t">
            <a:spAutoFit/>
          </a:bodyPr>
          <a:lstStyle/>
          <a:p>
            <a:pPr algn="ctr">
              <a:lnSpc>
                <a:spcPts val="2800"/>
              </a:lnSpc>
            </a:pPr>
            <a:r>
              <a:rPr lang="en-GB" sz="1600" dirty="0">
                <a:solidFill>
                  <a:srgbClr val="FFFFFF"/>
                </a:solidFill>
                <a:latin typeface="+mj-lt"/>
                <a:ea typeface="Readex Pro"/>
                <a:cs typeface="Readex Pro"/>
                <a:sym typeface="Readex Pro"/>
              </a:rPr>
              <a:t>Layer 3b: </a:t>
            </a:r>
          </a:p>
          <a:p>
            <a:pPr algn="ctr">
              <a:lnSpc>
                <a:spcPts val="2800"/>
              </a:lnSpc>
            </a:pPr>
            <a:r>
              <a:rPr lang="en-GB" sz="1600" dirty="0">
                <a:solidFill>
                  <a:srgbClr val="FFFFFF"/>
                </a:solidFill>
                <a:ea typeface="Readex Pro"/>
                <a:cs typeface="Readex Pro"/>
                <a:sym typeface="Readex Pro"/>
              </a:rPr>
              <a:t>Societal impacts</a:t>
            </a:r>
          </a:p>
        </p:txBody>
      </p:sp>
      <p:sp>
        <p:nvSpPr>
          <p:cNvPr id="37" name="TextBox 10">
            <a:extLst>
              <a:ext uri="{FF2B5EF4-FFF2-40B4-BE49-F238E27FC236}">
                <a16:creationId xmlns:a16="http://schemas.microsoft.com/office/drawing/2014/main" id="{33499FAD-903D-122E-AD91-BA48911B578A}"/>
              </a:ext>
            </a:extLst>
          </p:cNvPr>
          <p:cNvSpPr txBox="1"/>
          <p:nvPr/>
        </p:nvSpPr>
        <p:spPr>
          <a:xfrm>
            <a:off x="8702443" y="3004365"/>
            <a:ext cx="2954751" cy="1942198"/>
          </a:xfrm>
          <a:prstGeom prst="rect">
            <a:avLst/>
          </a:prstGeom>
          <a:solidFill>
            <a:srgbClr val="F1EAFE"/>
          </a:solidFill>
        </p:spPr>
        <p:txBody>
          <a:bodyPr wrap="square" lIns="0" tIns="0" rIns="0" bIns="0" rtlCol="0" anchor="t">
            <a:spAutoFit/>
          </a:bodyPr>
          <a:lstStyle/>
          <a:p>
            <a:pPr>
              <a:lnSpc>
                <a:spcPts val="3111"/>
              </a:lnSpc>
            </a:pPr>
            <a:r>
              <a:rPr lang="en-GB" sz="1400" dirty="0">
                <a:solidFill>
                  <a:srgbClr val="000000"/>
                </a:solidFill>
                <a:ea typeface="Canva Sans"/>
                <a:cs typeface="Canva Sans"/>
                <a:sym typeface="Canva Sans"/>
              </a:rPr>
              <a:t>Individual harms are foreseeable consequences of engineered design + increased vulnerability of certain populations</a:t>
            </a:r>
          </a:p>
        </p:txBody>
      </p:sp>
      <p:sp>
        <p:nvSpPr>
          <p:cNvPr id="41" name="TextBox 14">
            <a:extLst>
              <a:ext uri="{FF2B5EF4-FFF2-40B4-BE49-F238E27FC236}">
                <a16:creationId xmlns:a16="http://schemas.microsoft.com/office/drawing/2014/main" id="{ADB3F8EA-FECB-1439-8306-A209D9FFD7B2}"/>
              </a:ext>
            </a:extLst>
          </p:cNvPr>
          <p:cNvSpPr txBox="1"/>
          <p:nvPr/>
        </p:nvSpPr>
        <p:spPr>
          <a:xfrm>
            <a:off x="459264" y="4349444"/>
            <a:ext cx="2269185" cy="1544654"/>
          </a:xfrm>
          <a:prstGeom prst="rect">
            <a:avLst/>
          </a:prstGeom>
          <a:solidFill>
            <a:srgbClr val="BDD7F6"/>
          </a:solidFill>
        </p:spPr>
        <p:txBody>
          <a:bodyPr wrap="square" lIns="0" tIns="0" rIns="0" bIns="0" rtlCol="0" anchor="t">
            <a:spAutoFit/>
          </a:bodyPr>
          <a:lstStyle/>
          <a:p>
            <a:pPr algn="r">
              <a:lnSpc>
                <a:spcPts val="3111"/>
              </a:lnSpc>
            </a:pPr>
            <a:r>
              <a:rPr lang="en-GB" sz="1400" dirty="0">
                <a:solidFill>
                  <a:srgbClr val="000000"/>
                </a:solidFill>
                <a:latin typeface="Garet Book" pitchFamily="2" charset="77"/>
                <a:ea typeface="Canva Sans"/>
                <a:cs typeface="Canva Sans"/>
                <a:sym typeface="Canva Sans"/>
              </a:rPr>
              <a:t>Societal harms accumulate; require regulatory &amp; policy responses to L1</a:t>
            </a:r>
          </a:p>
        </p:txBody>
      </p:sp>
      <p:sp>
        <p:nvSpPr>
          <p:cNvPr id="35" name="TextBox 8">
            <a:extLst>
              <a:ext uri="{FF2B5EF4-FFF2-40B4-BE49-F238E27FC236}">
                <a16:creationId xmlns:a16="http://schemas.microsoft.com/office/drawing/2014/main" id="{D69FA563-E42B-3C9B-85BA-8AD8C063F0BB}"/>
              </a:ext>
            </a:extLst>
          </p:cNvPr>
          <p:cNvSpPr txBox="1"/>
          <p:nvPr/>
        </p:nvSpPr>
        <p:spPr>
          <a:xfrm>
            <a:off x="8036455" y="1288869"/>
            <a:ext cx="3396476" cy="1147109"/>
          </a:xfrm>
          <a:prstGeom prst="rect">
            <a:avLst/>
          </a:prstGeom>
          <a:solidFill>
            <a:srgbClr val="EAFEFB"/>
          </a:solidFill>
        </p:spPr>
        <p:txBody>
          <a:bodyPr wrap="square" lIns="0" tIns="0" rIns="0" bIns="0" rtlCol="0" anchor="t">
            <a:spAutoFit/>
          </a:bodyPr>
          <a:lstStyle/>
          <a:p>
            <a:pPr>
              <a:lnSpc>
                <a:spcPts val="3111"/>
              </a:lnSpc>
            </a:pPr>
            <a:r>
              <a:rPr lang="en-GB" sz="1400" dirty="0">
                <a:solidFill>
                  <a:srgbClr val="000000"/>
                </a:solidFill>
                <a:ea typeface="Canva Sans"/>
                <a:cs typeface="Canva Sans"/>
                <a:sym typeface="Canva Sans"/>
              </a:rPr>
              <a:t>The design of how AI interacts with users creates the conditions for all subsequent use &amp; impact.</a:t>
            </a:r>
          </a:p>
        </p:txBody>
      </p:sp>
      <p:sp>
        <p:nvSpPr>
          <p:cNvPr id="39" name="TextBox 12">
            <a:extLst>
              <a:ext uri="{FF2B5EF4-FFF2-40B4-BE49-F238E27FC236}">
                <a16:creationId xmlns:a16="http://schemas.microsoft.com/office/drawing/2014/main" id="{C7F2732F-721B-A2EA-31D9-C8610659EEF9}"/>
              </a:ext>
            </a:extLst>
          </p:cNvPr>
          <p:cNvSpPr txBox="1"/>
          <p:nvPr/>
        </p:nvSpPr>
        <p:spPr>
          <a:xfrm>
            <a:off x="1059534" y="2418252"/>
            <a:ext cx="2656403" cy="1544654"/>
          </a:xfrm>
          <a:prstGeom prst="rect">
            <a:avLst/>
          </a:prstGeom>
          <a:solidFill>
            <a:srgbClr val="FFE7FE"/>
          </a:solidFill>
        </p:spPr>
        <p:txBody>
          <a:bodyPr wrap="square" lIns="0" tIns="0" rIns="0" bIns="0" rtlCol="0" anchor="t">
            <a:spAutoFit/>
          </a:bodyPr>
          <a:lstStyle/>
          <a:p>
            <a:pPr algn="r">
              <a:lnSpc>
                <a:spcPts val="3111"/>
              </a:lnSpc>
            </a:pPr>
            <a:r>
              <a:rPr lang="en-GB" sz="1400" dirty="0">
                <a:solidFill>
                  <a:srgbClr val="000000"/>
                </a:solidFill>
                <a:latin typeface="Garet Book" pitchFamily="2" charset="77"/>
                <a:ea typeface="Canva Sans"/>
                <a:cs typeface="Canva Sans"/>
                <a:sym typeface="Canva Sans"/>
              </a:rPr>
              <a:t>User choice is real but bounded; framing this as purely "individual choice" is misleading</a:t>
            </a:r>
          </a:p>
        </p:txBody>
      </p:sp>
      <p:sp>
        <p:nvSpPr>
          <p:cNvPr id="49" name="Arc 48">
            <a:extLst>
              <a:ext uri="{FF2B5EF4-FFF2-40B4-BE49-F238E27FC236}">
                <a16:creationId xmlns:a16="http://schemas.microsoft.com/office/drawing/2014/main" id="{AD352BC8-3C2D-85AC-7F37-86905B10B5EA}"/>
              </a:ext>
            </a:extLst>
          </p:cNvPr>
          <p:cNvSpPr/>
          <p:nvPr/>
        </p:nvSpPr>
        <p:spPr>
          <a:xfrm rot="1116181">
            <a:off x="-1216289" y="-3788967"/>
            <a:ext cx="6439903" cy="10425531"/>
          </a:xfrm>
          <a:prstGeom prst="arc">
            <a:avLst>
              <a:gd name="adj1" fmla="val 312570"/>
              <a:gd name="adj2" fmla="val 3277403"/>
            </a:avLst>
          </a:prstGeom>
          <a:ln w="7620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GB" dirty="0"/>
          </a:p>
        </p:txBody>
      </p:sp>
      <p:sp>
        <p:nvSpPr>
          <p:cNvPr id="50" name="Arc 49">
            <a:extLst>
              <a:ext uri="{FF2B5EF4-FFF2-40B4-BE49-F238E27FC236}">
                <a16:creationId xmlns:a16="http://schemas.microsoft.com/office/drawing/2014/main" id="{B2C76348-5553-B1F5-5B36-65003E2DB42E}"/>
              </a:ext>
            </a:extLst>
          </p:cNvPr>
          <p:cNvSpPr/>
          <p:nvPr/>
        </p:nvSpPr>
        <p:spPr>
          <a:xfrm rot="233122" flipH="1">
            <a:off x="7088243" y="-1616624"/>
            <a:ext cx="8856607" cy="8069750"/>
          </a:xfrm>
          <a:prstGeom prst="arc">
            <a:avLst>
              <a:gd name="adj1" fmla="val 549296"/>
              <a:gd name="adj2" fmla="val 2874872"/>
            </a:avLst>
          </a:prstGeom>
          <a:ln w="7620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GB" dirty="0"/>
          </a:p>
        </p:txBody>
      </p:sp>
      <p:sp>
        <p:nvSpPr>
          <p:cNvPr id="17" name="Textfeld 5">
            <a:extLst>
              <a:ext uri="{FF2B5EF4-FFF2-40B4-BE49-F238E27FC236}">
                <a16:creationId xmlns:a16="http://schemas.microsoft.com/office/drawing/2014/main" id="{7E48F6D0-CB72-48AD-AAAE-684A29AE4B65}"/>
              </a:ext>
            </a:extLst>
          </p:cNvPr>
          <p:cNvSpPr/>
          <p:nvPr/>
        </p:nvSpPr>
        <p:spPr>
          <a:xfrm>
            <a:off x="457200" y="755280"/>
            <a:ext cx="7121188"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en-US" sz="3200" b="1" dirty="0">
                <a:latin typeface="+mj-lt"/>
              </a:rPr>
              <a:t>Design → Use → Impacts </a:t>
            </a:r>
          </a:p>
          <a:p>
            <a:r>
              <a:rPr lang="en-US" sz="2000" dirty="0"/>
              <a:t>(System-Level View)</a:t>
            </a:r>
          </a:p>
        </p:txBody>
      </p:sp>
    </p:spTree>
    <p:extLst>
      <p:ext uri="{BB962C8B-B14F-4D97-AF65-F5344CB8AC3E}">
        <p14:creationId xmlns:p14="http://schemas.microsoft.com/office/powerpoint/2010/main" val="3641450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E7AF0EE-3D85-CE19-AE09-D8800D490D99}"/>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C60EDFB4-9E50-685C-0D3B-F14CE1DA66C9}"/>
              </a:ext>
            </a:extLst>
          </p:cNvPr>
          <p:cNvSpPr/>
          <p:nvPr/>
        </p:nvSpPr>
        <p:spPr>
          <a:xfrm>
            <a:off x="0" y="-21600"/>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graphicFrame>
        <p:nvGraphicFramePr>
          <p:cNvPr id="4" name="Table 0">
            <a:extLst>
              <a:ext uri="{FF2B5EF4-FFF2-40B4-BE49-F238E27FC236}">
                <a16:creationId xmlns:a16="http://schemas.microsoft.com/office/drawing/2014/main" id="{749F70F8-A8E2-1F5C-07F0-47114BAA05B6}"/>
              </a:ext>
            </a:extLst>
          </p:cNvPr>
          <p:cNvGraphicFramePr>
            <a:graphicFrameLocks noGrp="1"/>
          </p:cNvGraphicFramePr>
          <p:nvPr>
            <p:extLst>
              <p:ext uri="{D42A27DB-BD31-4B8C-83A1-F6EECF244321}">
                <p14:modId xmlns:p14="http://schemas.microsoft.com/office/powerpoint/2010/main" val="2138668408"/>
              </p:ext>
            </p:extLst>
          </p:nvPr>
        </p:nvGraphicFramePr>
        <p:xfrm>
          <a:off x="0" y="1585267"/>
          <a:ext cx="12192000" cy="4824124"/>
        </p:xfrm>
        <a:graphic>
          <a:graphicData uri="http://schemas.openxmlformats.org/drawingml/2006/table">
            <a:tbl>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742173">
                <a:tc>
                  <a:txBody>
                    <a:bodyPr/>
                    <a:lstStyle/>
                    <a:p>
                      <a:pPr marL="0" indent="0" algn="l">
                        <a:buNone/>
                      </a:pPr>
                      <a:r>
                        <a:rPr lang="en-GB" sz="1200" b="1" dirty="0">
                          <a:solidFill>
                            <a:schemeClr val="accent3">
                              <a:lumMod val="50000"/>
                            </a:schemeClr>
                          </a:solidFill>
                          <a:latin typeface="+mj-lt"/>
                          <a:ea typeface="Arial" pitchFamily="34" charset="-122"/>
                          <a:cs typeface="Arial" pitchFamily="34" charset="-120"/>
                        </a:rPr>
                        <a:t>Layer 1: Companies &amp; Engineers Design AI</a:t>
                      </a:r>
                      <a:endParaRPr lang="en-GB" sz="1200" dirty="0">
                        <a:solidFill>
                          <a:schemeClr val="accent3">
                            <a:lumMod val="50000"/>
                          </a:schemeClr>
                        </a:solidFill>
                        <a:latin typeface="+mj-lt"/>
                        <a:ea typeface="Arial" charset="0"/>
                        <a:cs typeface="Arial" charset="0"/>
                      </a:endParaRPr>
                    </a:p>
                  </a:txBody>
                  <a:tcPr anchor="ctr">
                    <a:lnL w="0" cap="flat" cmpd="sng" algn="ctr">
                      <a:noFill/>
                    </a:lnL>
                    <a:lnR w="0" cap="flat" cmpd="sng" algn="ctr">
                      <a:noFill/>
                    </a:lnR>
                    <a:lnT w="0" cap="flat" cmpd="sng" algn="ctr">
                      <a:noFill/>
                    </a:lnT>
                    <a:lnB w="0" cap="flat" cmpd="sng" algn="ctr">
                      <a:noFill/>
                    </a:lnB>
                    <a:solidFill>
                      <a:schemeClr val="tx2">
                        <a:lumMod val="20000"/>
                        <a:lumOff val="80000"/>
                      </a:schemeClr>
                    </a:solidFill>
                  </a:tcPr>
                </a:tc>
                <a:tc>
                  <a:txBody>
                    <a:bodyPr/>
                    <a:lstStyle/>
                    <a:p>
                      <a:pPr marL="0" indent="0" algn="l">
                        <a:buNone/>
                      </a:pPr>
                      <a:r>
                        <a:rPr lang="en-GB" sz="1200" b="1" dirty="0">
                          <a:solidFill>
                            <a:schemeClr val="tx1"/>
                          </a:solidFill>
                          <a:latin typeface="+mj-lt"/>
                          <a:ea typeface="Arial" pitchFamily="34" charset="-122"/>
                          <a:cs typeface="Arial" pitchFamily="34" charset="-120"/>
                        </a:rPr>
                        <a:t>Layer 2: AI Use in Daily Life</a:t>
                      </a:r>
                      <a:endParaRPr lang="en-GB" sz="1200" dirty="0">
                        <a:solidFill>
                          <a:schemeClr val="tx1"/>
                        </a:solidFill>
                        <a:latin typeface="+mj-lt"/>
                        <a:ea typeface="Arial" charset="0"/>
                        <a:cs typeface="Arial" charset="0"/>
                      </a:endParaRPr>
                    </a:p>
                  </a:txBody>
                  <a:tcPr anchor="ctr">
                    <a:lnL w="0" cap="flat" cmpd="sng" algn="ctr">
                      <a:noFill/>
                    </a:lnL>
                    <a:lnR w="0" cap="flat" cmpd="sng" algn="ctr">
                      <a:noFill/>
                    </a:lnR>
                    <a:lnT w="0" cap="flat" cmpd="sng" algn="ctr">
                      <a:noFill/>
                    </a:lnT>
                    <a:lnB w="0" cap="flat" cmpd="sng" algn="ctr">
                      <a:noFill/>
                    </a:lnB>
                    <a:solidFill>
                      <a:schemeClr val="tx2">
                        <a:lumMod val="20000"/>
                        <a:lumOff val="80000"/>
                      </a:schemeClr>
                    </a:solidFill>
                  </a:tcPr>
                </a:tc>
                <a:tc>
                  <a:txBody>
                    <a:bodyPr/>
                    <a:lstStyle/>
                    <a:p>
                      <a:pPr marL="0" indent="0" algn="l">
                        <a:buNone/>
                      </a:pPr>
                      <a:r>
                        <a:rPr lang="en-GB" sz="1200" b="1" dirty="0">
                          <a:solidFill>
                            <a:schemeClr val="accent5">
                              <a:lumMod val="75000"/>
                            </a:schemeClr>
                          </a:solidFill>
                          <a:latin typeface="+mj-lt"/>
                          <a:ea typeface="Arial" pitchFamily="34" charset="-122"/>
                          <a:cs typeface="Arial" pitchFamily="34" charset="-120"/>
                        </a:rPr>
                        <a:t>Layer 3a: Individual Impacts</a:t>
                      </a:r>
                      <a:endParaRPr lang="en-GB" sz="1200" dirty="0">
                        <a:solidFill>
                          <a:schemeClr val="accent5">
                            <a:lumMod val="75000"/>
                          </a:schemeClr>
                        </a:solidFill>
                        <a:latin typeface="+mj-lt"/>
                        <a:ea typeface="Arial" charset="0"/>
                        <a:cs typeface="Arial" charset="0"/>
                      </a:endParaRPr>
                    </a:p>
                  </a:txBody>
                  <a:tcPr anchor="ctr">
                    <a:lnL w="0" cap="flat" cmpd="sng" algn="ctr">
                      <a:noFill/>
                    </a:lnL>
                    <a:lnR w="0" cap="flat" cmpd="sng" algn="ctr">
                      <a:noFill/>
                    </a:lnR>
                    <a:lnT w="0" cap="flat" cmpd="sng" algn="ctr">
                      <a:noFill/>
                    </a:lnT>
                    <a:lnB w="0" cap="flat" cmpd="sng" algn="ctr">
                      <a:noFill/>
                    </a:lnB>
                    <a:solidFill>
                      <a:schemeClr val="tx2">
                        <a:lumMod val="20000"/>
                        <a:lumOff val="80000"/>
                      </a:schemeClr>
                    </a:solidFill>
                  </a:tcPr>
                </a:tc>
                <a:tc>
                  <a:txBody>
                    <a:bodyPr/>
                    <a:lstStyle/>
                    <a:p>
                      <a:pPr marL="0" indent="0" algn="l">
                        <a:buNone/>
                      </a:pPr>
                      <a:r>
                        <a:rPr lang="en-GB" sz="1200" b="1" dirty="0">
                          <a:solidFill>
                            <a:schemeClr val="accent5">
                              <a:lumMod val="75000"/>
                            </a:schemeClr>
                          </a:solidFill>
                          <a:latin typeface="+mj-lt"/>
                          <a:ea typeface="Arial" pitchFamily="34" charset="-122"/>
                          <a:cs typeface="Arial" pitchFamily="34" charset="-120"/>
                        </a:rPr>
                        <a:t>Layer 3b: Societal Impacts</a:t>
                      </a:r>
                      <a:endParaRPr lang="en-GB" sz="1200" dirty="0">
                        <a:solidFill>
                          <a:schemeClr val="accent5">
                            <a:lumMod val="75000"/>
                          </a:schemeClr>
                        </a:solidFill>
                        <a:latin typeface="+mj-lt"/>
                        <a:ea typeface="Arial" charset="0"/>
                        <a:cs typeface="Arial" charset="0"/>
                      </a:endParaRPr>
                    </a:p>
                  </a:txBody>
                  <a:tcPr anchor="ctr">
                    <a:lnL w="0" cap="flat" cmpd="sng" algn="ctr">
                      <a:noFill/>
                    </a:lnL>
                    <a:lnR w="0" cap="flat" cmpd="sng" algn="ctr">
                      <a:noFill/>
                    </a:lnR>
                    <a:lnT w="0" cap="flat" cmpd="sng" algn="ctr">
                      <a:noFill/>
                    </a:lnT>
                    <a:lnB w="0" cap="flat" cmpd="sng" algn="ctr">
                      <a:noFill/>
                    </a:lnB>
                    <a:solidFill>
                      <a:schemeClr val="tx2">
                        <a:lumMod val="20000"/>
                        <a:lumOff val="80000"/>
                      </a:schemeClr>
                    </a:solidFill>
                  </a:tcPr>
                </a:tc>
                <a:extLst>
                  <a:ext uri="{0D108BD9-81ED-4DB2-BD59-A6C34878D82A}">
                    <a16:rowId xmlns:a16="http://schemas.microsoft.com/office/drawing/2014/main" val="10000"/>
                  </a:ext>
                </a:extLst>
              </a:tr>
              <a:tr h="964825">
                <a:tc>
                  <a:txBody>
                    <a:bodyPr/>
                    <a:lstStyle/>
                    <a:p>
                      <a:pPr marL="0" indent="0" algn="l">
                        <a:buNone/>
                      </a:pPr>
                      <a:r>
                        <a:rPr lang="en-GB" sz="1200" b="1" dirty="0">
                          <a:solidFill>
                            <a:schemeClr val="accent3">
                              <a:lumMod val="50000"/>
                            </a:schemeClr>
                          </a:solidFill>
                          <a:latin typeface="+mn-lt"/>
                          <a:ea typeface="Arial" pitchFamily="34" charset="-122"/>
                          <a:cs typeface="Arial" pitchFamily="34" charset="-120"/>
                        </a:rPr>
                        <a:t>Follow-up prompts &amp; conversation extensions</a:t>
                      </a:r>
                      <a:endParaRPr lang="en-GB" sz="1200" dirty="0">
                        <a:solidFill>
                          <a:schemeClr val="accent3">
                            <a:lumMod val="50000"/>
                          </a:schemeClr>
                        </a:solidFill>
                        <a:latin typeface="+mn-lt"/>
                        <a:ea typeface="Arial" charset="0"/>
                        <a:cs typeface="Arial" charset="0"/>
                      </a:endParaRPr>
                    </a:p>
                  </a:txBody>
                  <a:tcPr anchor="ctr">
                    <a:lnL w="0" cap="flat" cmpd="sng" algn="ctr">
                      <a:noFill/>
                    </a:lnL>
                    <a:lnR w="0" cap="flat" cmpd="sng" algn="ctr">
                      <a:noFill/>
                    </a:lnR>
                    <a:lnT w="0" cap="flat" cmpd="sng" algn="ctr">
                      <a:noFill/>
                    </a:lnT>
                    <a:lnB w="12700" cap="flat" cmpd="sng" algn="ctr">
                      <a:solidFill>
                        <a:srgbClr val="334155"/>
                      </a:solidFill>
                      <a:prstDash val="solid"/>
                      <a:round/>
                      <a:headEnd type="none" w="med" len="med"/>
                      <a:tailEnd type="none" w="med" len="med"/>
                    </a:lnB>
                    <a:solidFill>
                      <a:srgbClr val="E5ECF8"/>
                    </a:solidFill>
                  </a:tcPr>
                </a:tc>
                <a:tc>
                  <a:txBody>
                    <a:bodyPr/>
                    <a:lstStyle/>
                    <a:p>
                      <a:pPr marL="0" indent="0" algn="l">
                        <a:buNone/>
                      </a:pPr>
                      <a:r>
                        <a:rPr lang="en-GB" sz="1200" dirty="0">
                          <a:solidFill>
                            <a:schemeClr val="tx1"/>
                          </a:solidFill>
                          <a:latin typeface="+mn-lt"/>
                          <a:ea typeface="Arial" pitchFamily="34" charset="-122"/>
                          <a:cs typeface="Arial" pitchFamily="34" charset="-120"/>
                        </a:rPr>
                        <a:t>Casual chat(low risk) vs. (mental) health discussions(high risk)</a:t>
                      </a:r>
                      <a:endParaRPr lang="en-GB" sz="1200" dirty="0">
                        <a:solidFill>
                          <a:schemeClr val="tx1"/>
                        </a:solidFill>
                        <a:latin typeface="+mn-lt"/>
                        <a:ea typeface="Arial" charset="0"/>
                        <a:cs typeface="Arial" charset="0"/>
                      </a:endParaRPr>
                    </a:p>
                  </a:txBody>
                  <a:tcPr anchor="ctr">
                    <a:lnL w="0" cap="flat" cmpd="sng" algn="ctr">
                      <a:noFill/>
                    </a:lnL>
                    <a:lnR w="0" cap="flat" cmpd="sng" algn="ctr">
                      <a:noFill/>
                    </a:lnR>
                    <a:lnT w="0" cap="flat" cmpd="sng" algn="ctr">
                      <a:noFill/>
                    </a:lnT>
                    <a:lnB w="12700" cap="flat" cmpd="sng" algn="ctr">
                      <a:solidFill>
                        <a:srgbClr val="334155"/>
                      </a:solidFill>
                      <a:prstDash val="solid"/>
                      <a:round/>
                      <a:headEnd type="none" w="med" len="med"/>
                      <a:tailEnd type="none" w="med" len="med"/>
                    </a:lnB>
                    <a:solidFill>
                      <a:srgbClr val="E5ECF8"/>
                    </a:solidFill>
                  </a:tcPr>
                </a:tc>
                <a:tc>
                  <a:txBody>
                    <a:bodyPr/>
                    <a:lstStyle/>
                    <a:p>
                      <a:pPr marL="0" indent="0" algn="l">
                        <a:buNone/>
                      </a:pPr>
                      <a:r>
                        <a:rPr lang="en-GB" sz="1200" dirty="0">
                          <a:solidFill>
                            <a:schemeClr val="accent5">
                              <a:lumMod val="75000"/>
                            </a:schemeClr>
                          </a:solidFill>
                          <a:latin typeface="+mn-lt"/>
                          <a:ea typeface="Arial" pitchFamily="34" charset="-122"/>
                          <a:cs typeface="Arial" pitchFamily="34" charset="-120"/>
                        </a:rPr>
                        <a:t>Reduced focus; extended sessions; reduced offline time; </a:t>
                      </a:r>
                      <a:endParaRPr lang="en-GB" sz="1200" dirty="0">
                        <a:solidFill>
                          <a:schemeClr val="accent5">
                            <a:lumMod val="75000"/>
                          </a:schemeClr>
                        </a:solidFill>
                        <a:latin typeface="+mn-lt"/>
                        <a:ea typeface="Arial" charset="0"/>
                        <a:cs typeface="Arial" charset="0"/>
                      </a:endParaRPr>
                    </a:p>
                  </a:txBody>
                  <a:tcPr anchor="ctr">
                    <a:lnL w="0" cap="flat" cmpd="sng" algn="ctr">
                      <a:noFill/>
                    </a:lnL>
                    <a:lnR w="0" cap="flat" cmpd="sng" algn="ctr">
                      <a:noFill/>
                    </a:lnR>
                    <a:lnT w="0" cap="flat" cmpd="sng" algn="ctr">
                      <a:noFill/>
                    </a:lnT>
                    <a:lnB w="12700" cap="flat" cmpd="sng" algn="ctr">
                      <a:solidFill>
                        <a:srgbClr val="334155"/>
                      </a:solidFill>
                      <a:prstDash val="solid"/>
                      <a:round/>
                      <a:headEnd type="none" w="med" len="med"/>
                      <a:tailEnd type="none" w="med" len="med"/>
                    </a:lnB>
                    <a:solidFill>
                      <a:srgbClr val="E5ECF8"/>
                    </a:solidFill>
                  </a:tcPr>
                </a:tc>
                <a:tc>
                  <a:txBody>
                    <a:bodyPr/>
                    <a:lstStyle/>
                    <a:p>
                      <a:pPr marL="0" indent="0" algn="l">
                        <a:buNone/>
                      </a:pPr>
                      <a:r>
                        <a:rPr lang="en-GB" sz="1200" dirty="0">
                          <a:solidFill>
                            <a:schemeClr val="accent5">
                              <a:lumMod val="75000"/>
                            </a:schemeClr>
                          </a:solidFill>
                          <a:latin typeface="+mn-lt"/>
                          <a:ea typeface="Arial" pitchFamily="34" charset="-122"/>
                          <a:cs typeface="Arial" pitchFamily="34" charset="-120"/>
                        </a:rPr>
                        <a:t>Declining face-to-face interaction; erosion of human relationships</a:t>
                      </a:r>
                      <a:endParaRPr lang="en-GB" sz="1200" dirty="0">
                        <a:solidFill>
                          <a:schemeClr val="accent5">
                            <a:lumMod val="75000"/>
                          </a:schemeClr>
                        </a:solidFill>
                        <a:latin typeface="+mn-lt"/>
                        <a:ea typeface="Arial" charset="0"/>
                        <a:cs typeface="Arial" charset="0"/>
                      </a:endParaRPr>
                    </a:p>
                  </a:txBody>
                  <a:tcPr anchor="ctr">
                    <a:lnL w="0" cap="flat" cmpd="sng" algn="ctr">
                      <a:noFill/>
                    </a:lnL>
                    <a:lnR w="0" cap="flat" cmpd="sng" algn="ctr">
                      <a:noFill/>
                    </a:lnR>
                    <a:lnT w="0" cap="flat" cmpd="sng" algn="ctr">
                      <a:noFill/>
                    </a:lnT>
                    <a:lnB w="12700" cap="flat" cmpd="sng" algn="ctr">
                      <a:solidFill>
                        <a:srgbClr val="334155"/>
                      </a:solidFill>
                      <a:prstDash val="solid"/>
                      <a:round/>
                      <a:headEnd type="none" w="med" len="med"/>
                      <a:tailEnd type="none" w="med" len="med"/>
                    </a:lnB>
                    <a:solidFill>
                      <a:srgbClr val="E5ECF8"/>
                    </a:solidFill>
                  </a:tcPr>
                </a:tc>
                <a:extLst>
                  <a:ext uri="{0D108BD9-81ED-4DB2-BD59-A6C34878D82A}">
                    <a16:rowId xmlns:a16="http://schemas.microsoft.com/office/drawing/2014/main" val="10001"/>
                  </a:ext>
                </a:extLst>
              </a:tr>
              <a:tr h="964825">
                <a:tc>
                  <a:txBody>
                    <a:bodyPr/>
                    <a:lstStyle/>
                    <a:p>
                      <a:pPr marL="0" indent="0" algn="l">
                        <a:buNone/>
                      </a:pPr>
                      <a:r>
                        <a:rPr lang="en-GB" sz="1200" b="1" dirty="0">
                          <a:solidFill>
                            <a:schemeClr val="accent3">
                              <a:lumMod val="50000"/>
                            </a:schemeClr>
                          </a:solidFill>
                          <a:latin typeface="+mn-lt"/>
                          <a:ea typeface="Arial" pitchFamily="34" charset="-122"/>
                          <a:cs typeface="Arial" pitchFamily="34" charset="-120"/>
                        </a:rPr>
                        <a:t>Anthropomorphic design (friendly tone, "friend"-like language)</a:t>
                      </a:r>
                      <a:endParaRPr lang="en-GB" sz="1200" dirty="0">
                        <a:solidFill>
                          <a:schemeClr val="accent3">
                            <a:lumMod val="50000"/>
                          </a:schemeClr>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6EFFF"/>
                    </a:solidFill>
                  </a:tcPr>
                </a:tc>
                <a:tc>
                  <a:txBody>
                    <a:bodyPr/>
                    <a:lstStyle/>
                    <a:p>
                      <a:pPr marL="0" indent="0" algn="l">
                        <a:buNone/>
                      </a:pPr>
                      <a:r>
                        <a:rPr lang="en-GB" sz="1200" dirty="0">
                          <a:solidFill>
                            <a:schemeClr val="tx1"/>
                          </a:solidFill>
                          <a:latin typeface="+mn-lt"/>
                          <a:ea typeface="Arial" pitchFamily="34" charset="-122"/>
                          <a:cs typeface="Arial" pitchFamily="34" charset="-120"/>
                        </a:rPr>
                        <a:t>Casual support (low risk) vs. replacing human relationships (high risk)</a:t>
                      </a:r>
                      <a:endParaRPr lang="en-GB" sz="1200" dirty="0">
                        <a:solidFill>
                          <a:schemeClr val="tx1"/>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6EFFF"/>
                    </a:solidFill>
                  </a:tcPr>
                </a:tc>
                <a:tc>
                  <a:txBody>
                    <a:bodyPr/>
                    <a:lstStyle/>
                    <a:p>
                      <a:pPr marL="0" indent="0" algn="l">
                        <a:buNone/>
                      </a:pPr>
                      <a:r>
                        <a:rPr lang="en-GB" sz="1200" dirty="0">
                          <a:solidFill>
                            <a:schemeClr val="accent5">
                              <a:lumMod val="75000"/>
                            </a:schemeClr>
                          </a:solidFill>
                          <a:latin typeface="+mn-lt"/>
                          <a:ea typeface="Arial" pitchFamily="34" charset="-122"/>
                          <a:cs typeface="Arial" pitchFamily="34" charset="-120"/>
                        </a:rPr>
                        <a:t>Parasocial bonding; preference for AI over humans; social isolation</a:t>
                      </a:r>
                      <a:endParaRPr lang="en-GB" sz="1200" dirty="0">
                        <a:solidFill>
                          <a:schemeClr val="accent5">
                            <a:lumMod val="75000"/>
                          </a:schemeClr>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6EFFF"/>
                    </a:solidFill>
                  </a:tcPr>
                </a:tc>
                <a:tc>
                  <a:txBody>
                    <a:bodyPr/>
                    <a:lstStyle/>
                    <a:p>
                      <a:pPr marL="0" indent="0" algn="l">
                        <a:buNone/>
                      </a:pPr>
                      <a:r>
                        <a:rPr lang="en-GB" sz="1200" dirty="0">
                          <a:solidFill>
                            <a:schemeClr val="accent5">
                              <a:lumMod val="75000"/>
                            </a:schemeClr>
                          </a:solidFill>
                          <a:latin typeface="+mn-lt"/>
                          <a:ea typeface="Arial" pitchFamily="34" charset="-122"/>
                          <a:cs typeface="Arial" pitchFamily="34" charset="-120"/>
                        </a:rPr>
                        <a:t>Atomization of social fabric; decline of community and civic engagement</a:t>
                      </a:r>
                      <a:endParaRPr lang="en-GB" sz="1200" dirty="0">
                        <a:solidFill>
                          <a:schemeClr val="accent5">
                            <a:lumMod val="75000"/>
                          </a:schemeClr>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6EFFF"/>
                    </a:solidFill>
                  </a:tcPr>
                </a:tc>
                <a:extLst>
                  <a:ext uri="{0D108BD9-81ED-4DB2-BD59-A6C34878D82A}">
                    <a16:rowId xmlns:a16="http://schemas.microsoft.com/office/drawing/2014/main" val="10002"/>
                  </a:ext>
                </a:extLst>
              </a:tr>
              <a:tr h="964825">
                <a:tc>
                  <a:txBody>
                    <a:bodyPr/>
                    <a:lstStyle/>
                    <a:p>
                      <a:pPr marL="0" indent="0" algn="l">
                        <a:buNone/>
                      </a:pPr>
                      <a:r>
                        <a:rPr lang="en-GB" sz="1200" b="1" dirty="0">
                          <a:solidFill>
                            <a:schemeClr val="accent3">
                              <a:lumMod val="50000"/>
                            </a:schemeClr>
                          </a:solidFill>
                          <a:latin typeface="+mn-lt"/>
                          <a:ea typeface="Arial" pitchFamily="34" charset="-122"/>
                          <a:cs typeface="Arial" pitchFamily="34" charset="-120"/>
                        </a:rPr>
                        <a:t>Memory systems storing intimate details</a:t>
                      </a:r>
                      <a:endParaRPr lang="en-GB" sz="1200" dirty="0">
                        <a:solidFill>
                          <a:schemeClr val="accent3">
                            <a:lumMod val="50000"/>
                          </a:schemeClr>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4EBF7"/>
                    </a:solidFill>
                  </a:tcPr>
                </a:tc>
                <a:tc>
                  <a:txBody>
                    <a:bodyPr/>
                    <a:lstStyle/>
                    <a:p>
                      <a:pPr marL="0" indent="0" algn="l">
                        <a:buNone/>
                      </a:pPr>
                      <a:r>
                        <a:rPr lang="en-GB" sz="1200" dirty="0">
                          <a:solidFill>
                            <a:schemeClr val="tx1"/>
                          </a:solidFill>
                          <a:latin typeface="+mn-lt"/>
                          <a:ea typeface="Arial" pitchFamily="34" charset="-122"/>
                          <a:cs typeface="Arial" pitchFamily="34" charset="-120"/>
                        </a:rPr>
                        <a:t>General use(low risk) vs. use by vulnerable users(high risk)</a:t>
                      </a:r>
                      <a:endParaRPr lang="en-GB" sz="1200" dirty="0">
                        <a:solidFill>
                          <a:schemeClr val="tx1"/>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4EBF7"/>
                    </a:solidFill>
                  </a:tcPr>
                </a:tc>
                <a:tc>
                  <a:txBody>
                    <a:bodyPr/>
                    <a:lstStyle/>
                    <a:p>
                      <a:pPr marL="0" indent="0" algn="l">
                        <a:buNone/>
                      </a:pPr>
                      <a:r>
                        <a:rPr lang="en-GB" sz="1200" dirty="0">
                          <a:solidFill>
                            <a:schemeClr val="accent5">
                              <a:lumMod val="75000"/>
                            </a:schemeClr>
                          </a:solidFill>
                          <a:latin typeface="+mn-lt"/>
                          <a:ea typeface="Arial" pitchFamily="34" charset="-122"/>
                          <a:cs typeface="Arial" pitchFamily="34" charset="-120"/>
                        </a:rPr>
                        <a:t>Deepened dependency; escalating self-disclosure; psychological addiction</a:t>
                      </a:r>
                      <a:endParaRPr lang="en-GB" sz="1200" dirty="0">
                        <a:solidFill>
                          <a:schemeClr val="accent5">
                            <a:lumMod val="75000"/>
                          </a:schemeClr>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4EBF7"/>
                    </a:solidFill>
                  </a:tcPr>
                </a:tc>
                <a:tc>
                  <a:txBody>
                    <a:bodyPr/>
                    <a:lstStyle/>
                    <a:p>
                      <a:pPr marL="0" indent="0" algn="l">
                        <a:buNone/>
                      </a:pPr>
                      <a:r>
                        <a:rPr lang="en-GB" sz="1200" dirty="0">
                          <a:solidFill>
                            <a:schemeClr val="accent5">
                              <a:lumMod val="75000"/>
                            </a:schemeClr>
                          </a:solidFill>
                          <a:latin typeface="+mn-lt"/>
                          <a:ea typeface="Arial" pitchFamily="34" charset="-122"/>
                          <a:cs typeface="Arial" pitchFamily="34" charset="-120"/>
                        </a:rPr>
                        <a:t>Normalization of data extraction for psychological profiling</a:t>
                      </a:r>
                      <a:endParaRPr lang="en-GB" sz="1200" dirty="0">
                        <a:solidFill>
                          <a:schemeClr val="accent5">
                            <a:lumMod val="75000"/>
                          </a:schemeClr>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4EBF7"/>
                    </a:solidFill>
                  </a:tcPr>
                </a:tc>
                <a:extLst>
                  <a:ext uri="{0D108BD9-81ED-4DB2-BD59-A6C34878D82A}">
                    <a16:rowId xmlns:a16="http://schemas.microsoft.com/office/drawing/2014/main" val="10003"/>
                  </a:ext>
                </a:extLst>
              </a:tr>
              <a:tr h="1187476">
                <a:tc>
                  <a:txBody>
                    <a:bodyPr/>
                    <a:lstStyle/>
                    <a:p>
                      <a:pPr marL="0" indent="0" algn="l">
                        <a:buNone/>
                      </a:pPr>
                      <a:r>
                        <a:rPr lang="en-GB" sz="1200" b="1" dirty="0">
                          <a:solidFill>
                            <a:schemeClr val="accent3">
                              <a:lumMod val="50000"/>
                            </a:schemeClr>
                          </a:solidFill>
                          <a:latin typeface="+mn-lt"/>
                          <a:ea typeface="Arial" pitchFamily="34" charset="-122"/>
                          <a:cs typeface="Arial" pitchFamily="34" charset="-120"/>
                        </a:rPr>
                        <a:t>Consistent affirmation &amp; validation (no pushback on harmful ideas)</a:t>
                      </a:r>
                      <a:endParaRPr lang="en-GB" sz="1200" dirty="0">
                        <a:solidFill>
                          <a:schemeClr val="accent3">
                            <a:lumMod val="50000"/>
                          </a:schemeClr>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6EFFF"/>
                    </a:solidFill>
                  </a:tcPr>
                </a:tc>
                <a:tc>
                  <a:txBody>
                    <a:bodyPr/>
                    <a:lstStyle/>
                    <a:p>
                      <a:pPr marL="0" indent="0" algn="l">
                        <a:buNone/>
                      </a:pPr>
                      <a:r>
                        <a:rPr lang="en-GB" sz="1200" dirty="0">
                          <a:solidFill>
                            <a:schemeClr val="tx1"/>
                          </a:solidFill>
                          <a:latin typeface="+mn-lt"/>
                          <a:ea typeface="Arial" pitchFamily="34" charset="-122"/>
                          <a:cs typeface="Arial" pitchFamily="34" charset="-120"/>
                        </a:rPr>
                        <a:t>Positive reinforcement(low risk) vs. validation of harmful thoughts(high risk)</a:t>
                      </a:r>
                      <a:endParaRPr lang="en-GB" sz="1200" dirty="0">
                        <a:solidFill>
                          <a:schemeClr val="tx1"/>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6EFFF"/>
                    </a:solidFill>
                  </a:tcPr>
                </a:tc>
                <a:tc>
                  <a:txBody>
                    <a:bodyPr/>
                    <a:lstStyle/>
                    <a:p>
                      <a:pPr marL="0" indent="0" algn="l">
                        <a:buNone/>
                      </a:pPr>
                      <a:r>
                        <a:rPr lang="en-GB" sz="1200" dirty="0">
                          <a:solidFill>
                            <a:schemeClr val="accent5">
                              <a:lumMod val="75000"/>
                            </a:schemeClr>
                          </a:solidFill>
                          <a:latin typeface="+mn-lt"/>
                          <a:ea typeface="Arial" pitchFamily="34" charset="-122"/>
                          <a:cs typeface="Arial" pitchFamily="34" charset="-120"/>
                        </a:rPr>
                        <a:t>Unchallenged ideation; escalation of harmful thoughts</a:t>
                      </a:r>
                      <a:endParaRPr lang="en-GB" sz="1200" dirty="0">
                        <a:solidFill>
                          <a:schemeClr val="accent5">
                            <a:lumMod val="75000"/>
                          </a:schemeClr>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6EFFF"/>
                    </a:solidFill>
                  </a:tcPr>
                </a:tc>
                <a:tc>
                  <a:txBody>
                    <a:bodyPr/>
                    <a:lstStyle/>
                    <a:p>
                      <a:pPr marL="0" indent="0" algn="l">
                        <a:buNone/>
                      </a:pPr>
                      <a:r>
                        <a:rPr lang="en-GB" sz="1200" dirty="0">
                          <a:solidFill>
                            <a:schemeClr val="accent5">
                              <a:lumMod val="75000"/>
                            </a:schemeClr>
                          </a:solidFill>
                          <a:latin typeface="+mn-lt"/>
                          <a:ea typeface="Arial" pitchFamily="34" charset="-122"/>
                          <a:cs typeface="Arial" pitchFamily="34" charset="-120"/>
                        </a:rPr>
                        <a:t>Spread of misinformation; echo chambers; reinforcement of bias &amp; conspiracy</a:t>
                      </a:r>
                      <a:endParaRPr lang="en-GB" sz="1200" dirty="0">
                        <a:solidFill>
                          <a:schemeClr val="accent5">
                            <a:lumMod val="75000"/>
                          </a:schemeClr>
                        </a:solidFill>
                        <a:latin typeface="+mn-lt"/>
                        <a:ea typeface="Arial" charset="0"/>
                        <a:cs typeface="Arial" charset="0"/>
                      </a:endParaRPr>
                    </a:p>
                  </a:txBody>
                  <a:tcPr anchor="ctr">
                    <a:lnL w="0" cap="flat" cmpd="sng" algn="ctr">
                      <a:noFill/>
                    </a:lnL>
                    <a:lnR w="0" cap="flat" cmpd="sng" algn="ctr">
                      <a:noFill/>
                    </a:lnR>
                    <a:lnT w="12700" cap="flat" cmpd="sng" algn="ctr">
                      <a:solidFill>
                        <a:srgbClr val="334155"/>
                      </a:solidFill>
                      <a:prstDash val="solid"/>
                      <a:round/>
                      <a:headEnd type="none" w="med" len="med"/>
                      <a:tailEnd type="none" w="med" len="med"/>
                    </a:lnT>
                    <a:lnB w="12700" cap="flat" cmpd="sng" algn="ctr">
                      <a:solidFill>
                        <a:srgbClr val="334155"/>
                      </a:solidFill>
                      <a:prstDash val="solid"/>
                      <a:round/>
                      <a:headEnd type="none" w="med" len="med"/>
                      <a:tailEnd type="none" w="med" len="med"/>
                    </a:lnB>
                    <a:solidFill>
                      <a:srgbClr val="E6EFFF"/>
                    </a:solidFill>
                  </a:tcPr>
                </a:tc>
                <a:extLst>
                  <a:ext uri="{0D108BD9-81ED-4DB2-BD59-A6C34878D82A}">
                    <a16:rowId xmlns:a16="http://schemas.microsoft.com/office/drawing/2014/main" val="10004"/>
                  </a:ext>
                </a:extLst>
              </a:tr>
            </a:tbl>
          </a:graphicData>
        </a:graphic>
      </p:graphicFrame>
      <p:pic>
        <p:nvPicPr>
          <p:cNvPr id="2" name="Grafik 1">
            <a:extLst>
              <a:ext uri="{FF2B5EF4-FFF2-40B4-BE49-F238E27FC236}">
                <a16:creationId xmlns:a16="http://schemas.microsoft.com/office/drawing/2014/main" id="{642A5941-DC49-982B-0E28-EBCC37D0289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7" name="Textfeld 5">
            <a:extLst>
              <a:ext uri="{FF2B5EF4-FFF2-40B4-BE49-F238E27FC236}">
                <a16:creationId xmlns:a16="http://schemas.microsoft.com/office/drawing/2014/main" id="{0EBF7CFD-776C-41D3-866F-3C19D2EB511D}"/>
              </a:ext>
            </a:extLst>
          </p:cNvPr>
          <p:cNvSpPr/>
          <p:nvPr/>
        </p:nvSpPr>
        <p:spPr>
          <a:xfrm>
            <a:off x="457200" y="755280"/>
            <a:ext cx="7121188" cy="58332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en-US" sz="3200" b="1" dirty="0">
                <a:latin typeface="+mj-lt"/>
              </a:rPr>
              <a:t>Design → Use → Impacts </a:t>
            </a:r>
          </a:p>
        </p:txBody>
      </p:sp>
    </p:spTree>
    <p:extLst>
      <p:ext uri="{BB962C8B-B14F-4D97-AF65-F5344CB8AC3E}">
        <p14:creationId xmlns:p14="http://schemas.microsoft.com/office/powerpoint/2010/main" val="20973491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FABB012-FADF-4A7D-0408-439C00C7CC36}"/>
            </a:ext>
          </a:extLst>
        </p:cNvPr>
        <p:cNvGrpSpPr/>
        <p:nvPr/>
      </p:nvGrpSpPr>
      <p:grpSpPr>
        <a:xfrm>
          <a:off x="0" y="0"/>
          <a:ext cx="0" cy="0"/>
          <a:chOff x="0" y="0"/>
          <a:chExt cx="0" cy="0"/>
        </a:xfrm>
      </p:grpSpPr>
      <p:sp>
        <p:nvSpPr>
          <p:cNvPr id="8" name="Textfeld 7">
            <a:extLst>
              <a:ext uri="{FF2B5EF4-FFF2-40B4-BE49-F238E27FC236}">
                <a16:creationId xmlns:a16="http://schemas.microsoft.com/office/drawing/2014/main" id="{DA298791-6550-4EB4-BC3E-C54D1EFC47D0}"/>
              </a:ext>
            </a:extLst>
          </p:cNvPr>
          <p:cNvSpPr txBox="1"/>
          <p:nvPr/>
        </p:nvSpPr>
        <p:spPr>
          <a:xfrm>
            <a:off x="0" y="2052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12" name="Rechteck 11">
            <a:extLst>
              <a:ext uri="{FF2B5EF4-FFF2-40B4-BE49-F238E27FC236}">
                <a16:creationId xmlns:a16="http://schemas.microsoft.com/office/drawing/2014/main" id="{B14BF382-CFFE-806A-0716-D7BCDAB63CEB}"/>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142BD8E4-4D14-878F-EBEA-11406FC343C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7" name="Textfeld 5">
            <a:extLst>
              <a:ext uri="{FF2B5EF4-FFF2-40B4-BE49-F238E27FC236}">
                <a16:creationId xmlns:a16="http://schemas.microsoft.com/office/drawing/2014/main" id="{DB55C3AC-C43B-4BC8-9E25-79FF093B9E71}"/>
              </a:ext>
            </a:extLst>
          </p:cNvPr>
          <p:cNvSpPr/>
          <p:nvPr/>
        </p:nvSpPr>
        <p:spPr>
          <a:xfrm>
            <a:off x="457200" y="755280"/>
            <a:ext cx="7121188"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en-US" sz="3200" b="1" dirty="0">
                <a:latin typeface="+mj-lt"/>
              </a:rPr>
              <a:t>Environmental impact </a:t>
            </a:r>
          </a:p>
          <a:p>
            <a:r>
              <a:rPr lang="en-US" sz="2000" dirty="0"/>
              <a:t>(Columbia Climate School, 2023)</a:t>
            </a:r>
          </a:p>
        </p:txBody>
      </p:sp>
      <p:sp>
        <p:nvSpPr>
          <p:cNvPr id="9" name="Inhaltsplatzhalter 2">
            <a:extLst>
              <a:ext uri="{FF2B5EF4-FFF2-40B4-BE49-F238E27FC236}">
                <a16:creationId xmlns:a16="http://schemas.microsoft.com/office/drawing/2014/main" id="{6E812EC6-2F6B-4C3B-9DBB-336645F6A617}"/>
              </a:ext>
            </a:extLst>
          </p:cNvPr>
          <p:cNvSpPr/>
          <p:nvPr/>
        </p:nvSpPr>
        <p:spPr>
          <a:xfrm>
            <a:off x="457200" y="2441296"/>
            <a:ext cx="11518560" cy="1511996"/>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Development of models on how to </a:t>
            </a:r>
            <a:r>
              <a:rPr kumimoji="0" lang="en-US" sz="1400" b="1" i="0" u="none" strike="noStrike" kern="1200" cap="none" spc="0" normalizeH="0" baseline="0" noProof="0" dirty="0">
                <a:ln>
                  <a:noFill/>
                </a:ln>
                <a:solidFill>
                  <a:srgbClr val="0B163B"/>
                </a:solidFill>
                <a:effectLst/>
                <a:uLnTx/>
                <a:uFillTx/>
                <a:latin typeface="Garet Book"/>
                <a:ea typeface="+mn-ea"/>
                <a:cs typeface="+mn-cs"/>
              </a:rPr>
              <a:t>react to climate change</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Designing new products for </a:t>
            </a:r>
            <a:r>
              <a:rPr kumimoji="0" lang="en-US" sz="1400" b="1" i="0" u="none" strike="noStrike" kern="1200" cap="none" spc="0" normalizeH="0" baseline="0" noProof="0" dirty="0">
                <a:ln>
                  <a:noFill/>
                </a:ln>
                <a:solidFill>
                  <a:srgbClr val="0B163B"/>
                </a:solidFill>
                <a:effectLst/>
                <a:uLnTx/>
                <a:uFillTx/>
                <a:latin typeface="Garet Book"/>
                <a:ea typeface="+mn-ea"/>
                <a:cs typeface="+mn-cs"/>
              </a:rPr>
              <a:t>energy production/storage</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err="1">
                <a:ln>
                  <a:noFill/>
                </a:ln>
                <a:solidFill>
                  <a:srgbClr val="0B163B"/>
                </a:solidFill>
                <a:effectLst/>
                <a:uLnTx/>
                <a:uFillTx/>
                <a:latin typeface="Garet Book"/>
                <a:ea typeface="+mn-ea"/>
                <a:cs typeface="+mn-cs"/>
              </a:rPr>
              <a:t>Analysing</a:t>
            </a:r>
            <a:r>
              <a:rPr kumimoji="0" lang="en-US" sz="1400" b="0" i="0" u="none" strike="noStrike" kern="1200" cap="none" spc="0" normalizeH="0" baseline="0" noProof="0" dirty="0">
                <a:ln>
                  <a:noFill/>
                </a:ln>
                <a:solidFill>
                  <a:srgbClr val="0B163B"/>
                </a:solidFill>
                <a:effectLst/>
                <a:uLnTx/>
                <a:uFillTx/>
                <a:latin typeface="Garet Book"/>
                <a:ea typeface="+mn-ea"/>
                <a:cs typeface="+mn-cs"/>
              </a:rPr>
              <a:t> and monitoring </a:t>
            </a:r>
            <a:r>
              <a:rPr kumimoji="0" lang="en-US" sz="1400" b="1" i="0" u="none" strike="noStrike" kern="1200" cap="none" spc="0" normalizeH="0" baseline="0" noProof="0" dirty="0">
                <a:ln>
                  <a:noFill/>
                </a:ln>
                <a:solidFill>
                  <a:srgbClr val="0B163B"/>
                </a:solidFill>
                <a:effectLst/>
                <a:uLnTx/>
                <a:uFillTx/>
                <a:latin typeface="Garet Book"/>
                <a:ea typeface="+mn-ea"/>
                <a:cs typeface="+mn-cs"/>
              </a:rPr>
              <a:t>energy efficiency and sustainability</a:t>
            </a:r>
          </a:p>
        </p:txBody>
      </p:sp>
      <p:sp>
        <p:nvSpPr>
          <p:cNvPr id="10" name="Inhaltsplatzhalter 2">
            <a:extLst>
              <a:ext uri="{FF2B5EF4-FFF2-40B4-BE49-F238E27FC236}">
                <a16:creationId xmlns:a16="http://schemas.microsoft.com/office/drawing/2014/main" id="{A8ACC4D5-06EC-4BE6-8DC3-80F5ED0E1315}"/>
              </a:ext>
            </a:extLst>
          </p:cNvPr>
          <p:cNvSpPr/>
          <p:nvPr/>
        </p:nvSpPr>
        <p:spPr>
          <a:xfrm>
            <a:off x="457200" y="2052000"/>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fr-FR" dirty="0">
                <a:solidFill>
                  <a:schemeClr val="accent4"/>
                </a:solidFill>
                <a:latin typeface="+mj-lt"/>
              </a:rPr>
              <a:t>Positive impact:</a:t>
            </a:r>
          </a:p>
        </p:txBody>
      </p:sp>
      <p:sp>
        <p:nvSpPr>
          <p:cNvPr id="11" name="Textfeld 10">
            <a:extLst>
              <a:ext uri="{FF2B5EF4-FFF2-40B4-BE49-F238E27FC236}">
                <a16:creationId xmlns:a16="http://schemas.microsoft.com/office/drawing/2014/main" id="{6E5DEC4C-A3C4-44C6-9789-BF492C45534D}"/>
              </a:ext>
            </a:extLst>
          </p:cNvPr>
          <p:cNvSpPr txBox="1"/>
          <p:nvPr/>
        </p:nvSpPr>
        <p:spPr>
          <a:xfrm>
            <a:off x="0" y="3791456"/>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13" name="Inhaltsplatzhalter 2">
            <a:extLst>
              <a:ext uri="{FF2B5EF4-FFF2-40B4-BE49-F238E27FC236}">
                <a16:creationId xmlns:a16="http://schemas.microsoft.com/office/drawing/2014/main" id="{86B79E7C-FE7F-4CF5-8FC3-EA48489311FA}"/>
              </a:ext>
            </a:extLst>
          </p:cNvPr>
          <p:cNvSpPr/>
          <p:nvPr/>
        </p:nvSpPr>
        <p:spPr>
          <a:xfrm>
            <a:off x="457200" y="4180751"/>
            <a:ext cx="11518560" cy="1667171"/>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Data </a:t>
            </a:r>
            <a:r>
              <a:rPr kumimoji="0" lang="en-US" sz="1400" b="0" i="0" u="none" strike="noStrike" kern="1200" cap="none" spc="0" normalizeH="0" baseline="0" noProof="0" dirty="0" err="1">
                <a:ln>
                  <a:noFill/>
                </a:ln>
                <a:solidFill>
                  <a:srgbClr val="0B163B"/>
                </a:solidFill>
                <a:effectLst/>
                <a:uLnTx/>
                <a:uFillTx/>
                <a:latin typeface="Garet Book"/>
                <a:ea typeface="+mn-ea"/>
                <a:cs typeface="+mn-cs"/>
              </a:rPr>
              <a:t>centres</a:t>
            </a:r>
            <a:r>
              <a:rPr kumimoji="0" lang="en-US" sz="1400" b="0" i="0" u="none" strike="noStrike" kern="1200" cap="none" spc="0" normalizeH="0" baseline="0" noProof="0" dirty="0">
                <a:ln>
                  <a:noFill/>
                </a:ln>
                <a:solidFill>
                  <a:srgbClr val="0B163B"/>
                </a:solidFill>
                <a:effectLst/>
                <a:uLnTx/>
                <a:uFillTx/>
                <a:latin typeface="Garet Book"/>
                <a:ea typeface="+mn-ea"/>
                <a:cs typeface="+mn-cs"/>
              </a:rPr>
              <a:t> mostly run on energy won by </a:t>
            </a:r>
            <a:r>
              <a:rPr kumimoji="0" lang="en-US" sz="1400" b="1" i="0" u="none" strike="noStrike" kern="1200" cap="none" spc="0" normalizeH="0" baseline="0" noProof="0" dirty="0">
                <a:ln>
                  <a:noFill/>
                </a:ln>
                <a:solidFill>
                  <a:srgbClr val="0B163B"/>
                </a:solidFill>
                <a:effectLst/>
                <a:uLnTx/>
                <a:uFillTx/>
                <a:latin typeface="Garet Book"/>
                <a:ea typeface="+mn-ea"/>
                <a:cs typeface="+mn-cs"/>
              </a:rPr>
              <a:t>fossil fuels</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B163B"/>
                </a:solidFill>
                <a:effectLst/>
                <a:uLnTx/>
                <a:uFillTx/>
                <a:latin typeface="Garet Book"/>
                <a:ea typeface="+mn-ea"/>
                <a:cs typeface="+mn-cs"/>
              </a:rPr>
              <a:t>High energy consumption </a:t>
            </a:r>
            <a:r>
              <a:rPr kumimoji="0" lang="en-US" sz="1400" b="0" i="0" u="none" strike="noStrike" kern="1200" cap="none" spc="0" normalizeH="0" baseline="0" noProof="0" dirty="0">
                <a:ln>
                  <a:noFill/>
                </a:ln>
                <a:solidFill>
                  <a:srgbClr val="0B163B"/>
                </a:solidFill>
                <a:effectLst/>
                <a:uLnTx/>
                <a:uFillTx/>
                <a:latin typeface="Garet Book"/>
                <a:ea typeface="+mn-ea"/>
                <a:cs typeface="+mn-cs"/>
              </a:rPr>
              <a:t>for training and using AI systems </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B163B"/>
                </a:solidFill>
                <a:effectLst/>
                <a:uLnTx/>
                <a:uFillTx/>
                <a:latin typeface="Garet Book"/>
                <a:ea typeface="+mn-ea"/>
                <a:cs typeface="+mn-cs"/>
              </a:rPr>
              <a:t>Way more energy needed </a:t>
            </a:r>
            <a:r>
              <a:rPr kumimoji="0" lang="en-US" sz="1400" b="0" i="0" u="none" strike="noStrike" kern="1200" cap="none" spc="0" normalizeH="0" baseline="0" noProof="0" dirty="0">
                <a:ln>
                  <a:noFill/>
                </a:ln>
                <a:solidFill>
                  <a:srgbClr val="0B163B"/>
                </a:solidFill>
                <a:effectLst/>
                <a:uLnTx/>
                <a:uFillTx/>
                <a:latin typeface="Garet Book"/>
                <a:ea typeface="+mn-ea"/>
                <a:cs typeface="+mn-cs"/>
              </a:rPr>
              <a:t>than for web search engines</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Hardware production has </a:t>
            </a:r>
            <a:r>
              <a:rPr kumimoji="0" lang="en-US" sz="1400" b="1" i="0" u="none" strike="noStrike" kern="1200" cap="none" spc="0" normalizeH="0" baseline="0" noProof="0" dirty="0">
                <a:ln>
                  <a:noFill/>
                </a:ln>
                <a:solidFill>
                  <a:srgbClr val="0B163B"/>
                </a:solidFill>
                <a:effectLst/>
                <a:uLnTx/>
                <a:uFillTx/>
                <a:latin typeface="Garet Book"/>
                <a:ea typeface="+mn-ea"/>
                <a:cs typeface="+mn-cs"/>
              </a:rPr>
              <a:t>high carbon footprint</a:t>
            </a:r>
          </a:p>
        </p:txBody>
      </p:sp>
      <p:sp>
        <p:nvSpPr>
          <p:cNvPr id="14" name="Inhaltsplatzhalter 2">
            <a:extLst>
              <a:ext uri="{FF2B5EF4-FFF2-40B4-BE49-F238E27FC236}">
                <a16:creationId xmlns:a16="http://schemas.microsoft.com/office/drawing/2014/main" id="{80701726-D5CE-4641-9238-F0E86ABF23A2}"/>
              </a:ext>
            </a:extLst>
          </p:cNvPr>
          <p:cNvSpPr/>
          <p:nvPr/>
        </p:nvSpPr>
        <p:spPr>
          <a:xfrm>
            <a:off x="457200" y="3791456"/>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fr-FR" dirty="0" err="1">
                <a:solidFill>
                  <a:schemeClr val="accent4"/>
                </a:solidFill>
                <a:latin typeface="+mj-lt"/>
              </a:rPr>
              <a:t>Negative</a:t>
            </a:r>
            <a:r>
              <a:rPr lang="fr-FR" dirty="0">
                <a:solidFill>
                  <a:schemeClr val="accent4"/>
                </a:solidFill>
                <a:latin typeface="+mj-lt"/>
              </a:rPr>
              <a:t> impact:</a:t>
            </a:r>
          </a:p>
        </p:txBody>
      </p:sp>
    </p:spTree>
    <p:extLst>
      <p:ext uri="{BB962C8B-B14F-4D97-AF65-F5344CB8AC3E}">
        <p14:creationId xmlns:p14="http://schemas.microsoft.com/office/powerpoint/2010/main" val="1050718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6842656-3A48-7262-72A3-D56618A3B817}"/>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C327AC1A-04C6-4DFE-90E5-2A0CA0DCD52B}"/>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7EE5812B-2D29-24E5-D1ED-59DBFA5F6B1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8" name="Content Placeholder 2">
            <a:extLst>
              <a:ext uri="{FF2B5EF4-FFF2-40B4-BE49-F238E27FC236}">
                <a16:creationId xmlns:a16="http://schemas.microsoft.com/office/drawing/2014/main" id="{BC5E3A13-CAAA-499B-C1F2-1BB22C6FB04D}"/>
              </a:ext>
            </a:extLst>
          </p:cNvPr>
          <p:cNvSpPr>
            <a:spLocks noGrp="1"/>
          </p:cNvSpPr>
          <p:nvPr/>
        </p:nvSpPr>
        <p:spPr>
          <a:xfrm>
            <a:off x="842400" y="1836000"/>
            <a:ext cx="10515600" cy="435133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30000"/>
              </a:lnSpc>
              <a:buNone/>
            </a:pPr>
            <a:r>
              <a:rPr lang="en-GB" sz="2000" dirty="0">
                <a:ea typeface="+mn-lt"/>
                <a:cs typeface="+mn-lt"/>
              </a:rPr>
              <a:t>“If you look at the history of computational advances, I think we’re in the ‘amazed by what we can do, this is great, let’s do it phase […] but we should be coming to a phase where we’re aware of the energy usage and taking that into our calculations of whether we should or shouldn’t be doing it, or how big the model should be. </a:t>
            </a:r>
            <a:r>
              <a:rPr lang="en-GB" sz="2000" dirty="0">
                <a:highlight>
                  <a:srgbClr val="F1EAFE"/>
                </a:highlight>
                <a:ea typeface="+mn-lt"/>
                <a:cs typeface="+mn-lt"/>
              </a:rPr>
              <a:t>We should be developing the tools to think about if it’s worth using these large language models given how much energy they’re consuming, and at least be aware of their energy and environmental costs</a:t>
            </a:r>
            <a:r>
              <a:rPr lang="en-GB" sz="2000" dirty="0">
                <a:ea typeface="+mn-lt"/>
                <a:cs typeface="+mn-lt"/>
              </a:rPr>
              <a:t>.” </a:t>
            </a:r>
          </a:p>
          <a:p>
            <a:pPr marL="0" indent="0">
              <a:lnSpc>
                <a:spcPct val="130000"/>
              </a:lnSpc>
              <a:buNone/>
            </a:pPr>
            <a:r>
              <a:rPr lang="en-GB" sz="2000" dirty="0">
                <a:ea typeface="+mn-lt"/>
                <a:cs typeface="+mn-lt"/>
                <a:hlinkClick r:id="rId3"/>
              </a:rPr>
              <a:t>Clifford Stein</a:t>
            </a:r>
            <a:endParaRPr lang="en-GB" sz="2000" dirty="0"/>
          </a:p>
        </p:txBody>
      </p:sp>
      <p:sp>
        <p:nvSpPr>
          <p:cNvPr id="9" name="Textfeld 5">
            <a:extLst>
              <a:ext uri="{FF2B5EF4-FFF2-40B4-BE49-F238E27FC236}">
                <a16:creationId xmlns:a16="http://schemas.microsoft.com/office/drawing/2014/main" id="{9208D3BC-0907-4798-A7EF-64C87B1D70C9}"/>
              </a:ext>
            </a:extLst>
          </p:cNvPr>
          <p:cNvSpPr/>
          <p:nvPr/>
        </p:nvSpPr>
        <p:spPr>
          <a:xfrm>
            <a:off x="457200" y="755280"/>
            <a:ext cx="7121188"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en-US" sz="3200" b="1" dirty="0">
                <a:latin typeface="+mj-lt"/>
              </a:rPr>
              <a:t>Environmental impact </a:t>
            </a:r>
          </a:p>
          <a:p>
            <a:r>
              <a:rPr lang="en-US" sz="2000" dirty="0"/>
              <a:t>(Columbia Climate School, 2023)</a:t>
            </a:r>
          </a:p>
        </p:txBody>
      </p:sp>
    </p:spTree>
    <p:extLst>
      <p:ext uri="{BB962C8B-B14F-4D97-AF65-F5344CB8AC3E}">
        <p14:creationId xmlns:p14="http://schemas.microsoft.com/office/powerpoint/2010/main" val="8297809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AD95C29-D351-6AFD-FDCF-1A69639BB69A}"/>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55A7B838-E800-B8C7-F3D4-178F52C9F350}"/>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C657C3A1-5725-593E-8250-822DC40AF4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7" name="Textfeld 5">
            <a:extLst>
              <a:ext uri="{FF2B5EF4-FFF2-40B4-BE49-F238E27FC236}">
                <a16:creationId xmlns:a16="http://schemas.microsoft.com/office/drawing/2014/main" id="{173D5143-0424-4832-873B-C8A9CB6FFC34}"/>
              </a:ext>
            </a:extLst>
          </p:cNvPr>
          <p:cNvSpPr/>
          <p:nvPr/>
        </p:nvSpPr>
        <p:spPr>
          <a:xfrm>
            <a:off x="457200" y="755280"/>
            <a:ext cx="7121188"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en-US" sz="3200" b="1" dirty="0">
                <a:latin typeface="+mj-lt"/>
              </a:rPr>
              <a:t>Environmental impact </a:t>
            </a:r>
          </a:p>
          <a:p>
            <a:r>
              <a:rPr lang="en-US" sz="2000" dirty="0"/>
              <a:t>(Columbia Climate School, 2023)</a:t>
            </a:r>
          </a:p>
        </p:txBody>
      </p:sp>
      <p:sp>
        <p:nvSpPr>
          <p:cNvPr id="8" name="Textfeld 7">
            <a:extLst>
              <a:ext uri="{FF2B5EF4-FFF2-40B4-BE49-F238E27FC236}">
                <a16:creationId xmlns:a16="http://schemas.microsoft.com/office/drawing/2014/main" id="{91820C31-3E20-477C-A610-6F987BDD7B70}"/>
              </a:ext>
            </a:extLst>
          </p:cNvPr>
          <p:cNvSpPr txBox="1"/>
          <p:nvPr/>
        </p:nvSpPr>
        <p:spPr>
          <a:xfrm>
            <a:off x="0" y="2052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9" name="Inhaltsplatzhalter 2">
            <a:extLst>
              <a:ext uri="{FF2B5EF4-FFF2-40B4-BE49-F238E27FC236}">
                <a16:creationId xmlns:a16="http://schemas.microsoft.com/office/drawing/2014/main" id="{F4C81183-1943-4059-B5F2-85F66D05BC21}"/>
              </a:ext>
            </a:extLst>
          </p:cNvPr>
          <p:cNvSpPr/>
          <p:nvPr/>
        </p:nvSpPr>
        <p:spPr>
          <a:xfrm>
            <a:off x="457200" y="2487015"/>
            <a:ext cx="11518560" cy="2208525"/>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srgbClr val="0B163B"/>
                </a:solidFill>
                <a:effectLst/>
                <a:uLnTx/>
                <a:uFillTx/>
                <a:latin typeface="Garet Book"/>
                <a:ea typeface="+mn-ea"/>
                <a:cs typeface="+mn-cs"/>
              </a:rPr>
              <a:t>Lack of transparency from tech companies</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srgbClr val="0B163B"/>
                </a:solidFill>
                <a:effectLst/>
                <a:uLnTx/>
                <a:uFillTx/>
                <a:latin typeface="Garet Book"/>
                <a:ea typeface="+mn-ea"/>
                <a:cs typeface="+mn-cs"/>
              </a:rPr>
              <a:t>Experiments and studies </a:t>
            </a:r>
            <a:r>
              <a:rPr kumimoji="0" lang="en-US" b="0" i="0" u="none" strike="noStrike" kern="1200" cap="none" spc="0" normalizeH="0" baseline="0" noProof="0" dirty="0">
                <a:ln>
                  <a:noFill/>
                </a:ln>
                <a:solidFill>
                  <a:srgbClr val="0B163B"/>
                </a:solidFill>
                <a:effectLst/>
                <a:uLnTx/>
                <a:uFillTx/>
                <a:latin typeface="Garet Book"/>
                <a:ea typeface="+mn-ea"/>
                <a:cs typeface="+mn-cs"/>
              </a:rPr>
              <a:t>to make AI "greener"</a:t>
            </a:r>
          </a:p>
          <a:p>
            <a:pPr marL="800100" lvl="1" indent="-342900">
              <a:spcBef>
                <a:spcPts val="1000"/>
              </a:spcBef>
              <a:buFont typeface="Courier New" panose="02070309020205020404" pitchFamily="49" charset="0"/>
              <a:buChar char="o"/>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relocating data </a:t>
            </a:r>
            <a:r>
              <a:rPr kumimoji="0" lang="en-US" sz="1600" b="0" i="0" u="none" strike="noStrike" kern="1200" cap="none" spc="0" normalizeH="0" baseline="0" noProof="0" dirty="0" err="1">
                <a:ln>
                  <a:noFill/>
                </a:ln>
                <a:solidFill>
                  <a:srgbClr val="0B163B"/>
                </a:solidFill>
                <a:effectLst/>
                <a:uLnTx/>
                <a:uFillTx/>
                <a:latin typeface="Garet Book"/>
                <a:ea typeface="+mn-ea"/>
                <a:cs typeface="+mn-cs"/>
              </a:rPr>
              <a:t>centres</a:t>
            </a:r>
            <a:endParaRPr kumimoji="0" lang="en-US" sz="1600" b="0" i="0" u="none" strike="noStrike" kern="1200" cap="none" spc="0" normalizeH="0" baseline="0" noProof="0" dirty="0">
              <a:ln>
                <a:noFill/>
              </a:ln>
              <a:solidFill>
                <a:srgbClr val="0B163B"/>
              </a:solidFill>
              <a:effectLst/>
              <a:uLnTx/>
              <a:uFillTx/>
              <a:latin typeface="Garet Book"/>
              <a:ea typeface="+mn-ea"/>
              <a:cs typeface="+mn-cs"/>
            </a:endParaRPr>
          </a:p>
          <a:p>
            <a:pPr marL="800100" lvl="1" indent="-342900">
              <a:spcBef>
                <a:spcPts val="1000"/>
              </a:spcBef>
              <a:buFont typeface="Courier New" panose="02070309020205020404" pitchFamily="49" charset="0"/>
              <a:buChar char="o"/>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using renewable energy sources</a:t>
            </a:r>
          </a:p>
          <a:p>
            <a:pPr marL="800100" lvl="1" indent="-342900">
              <a:spcBef>
                <a:spcPts val="1000"/>
              </a:spcBef>
              <a:buFont typeface="Courier New" panose="02070309020205020404" pitchFamily="49" charset="0"/>
              <a:buChar char="o"/>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using energy efficient hardware</a:t>
            </a:r>
          </a:p>
          <a:p>
            <a:pPr marL="800100" lvl="1" indent="-342900">
              <a:spcBef>
                <a:spcPts val="1000"/>
              </a:spcBef>
              <a:buFont typeface="Courier New" panose="02070309020205020404" pitchFamily="49" charset="0"/>
              <a:buChar char="o"/>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using different models and algorithms</a:t>
            </a:r>
            <a:endParaRPr kumimoji="0" lang="en-US" sz="1600" b="1" i="0" u="none" strike="noStrike" kern="1200" cap="none" spc="0" normalizeH="0" baseline="0" noProof="0" dirty="0">
              <a:ln>
                <a:noFill/>
              </a:ln>
              <a:solidFill>
                <a:srgbClr val="0B163B"/>
              </a:solidFill>
              <a:effectLst/>
              <a:uLnTx/>
              <a:uFillTx/>
              <a:latin typeface="Garet Book"/>
              <a:ea typeface="+mn-ea"/>
              <a:cs typeface="+mn-cs"/>
            </a:endParaRPr>
          </a:p>
        </p:txBody>
      </p:sp>
      <p:sp>
        <p:nvSpPr>
          <p:cNvPr id="10" name="Inhaltsplatzhalter 2">
            <a:extLst>
              <a:ext uri="{FF2B5EF4-FFF2-40B4-BE49-F238E27FC236}">
                <a16:creationId xmlns:a16="http://schemas.microsoft.com/office/drawing/2014/main" id="{ACDC41F2-F32C-44FA-8E3C-2E52247AF263}"/>
              </a:ext>
            </a:extLst>
          </p:cNvPr>
          <p:cNvSpPr/>
          <p:nvPr/>
        </p:nvSpPr>
        <p:spPr>
          <a:xfrm>
            <a:off x="457200" y="2052000"/>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fr-FR" sz="1900" dirty="0" err="1">
                <a:solidFill>
                  <a:schemeClr val="accent4"/>
                </a:solidFill>
                <a:latin typeface="+mj-lt"/>
              </a:rPr>
              <a:t>Current</a:t>
            </a:r>
            <a:r>
              <a:rPr lang="fr-FR" sz="2200" dirty="0">
                <a:solidFill>
                  <a:schemeClr val="accent4"/>
                </a:solidFill>
                <a:latin typeface="+mj-lt"/>
              </a:rPr>
              <a:t> situation:</a:t>
            </a:r>
          </a:p>
        </p:txBody>
      </p:sp>
    </p:spTree>
    <p:extLst>
      <p:ext uri="{BB962C8B-B14F-4D97-AF65-F5344CB8AC3E}">
        <p14:creationId xmlns:p14="http://schemas.microsoft.com/office/powerpoint/2010/main" val="35414435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9B0FC73-BD3A-2AEA-DF9F-1B5C3D7862A9}"/>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736FA380-8222-EF2D-4D37-3785D1ED8A43}"/>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25DFB3CD-5448-F409-F79B-81E6AD65515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4" name="Content Placeholder 2">
            <a:extLst>
              <a:ext uri="{FF2B5EF4-FFF2-40B4-BE49-F238E27FC236}">
                <a16:creationId xmlns:a16="http://schemas.microsoft.com/office/drawing/2014/main" id="{50677E04-5376-1F5D-542F-3D700826802C}"/>
              </a:ext>
            </a:extLst>
          </p:cNvPr>
          <p:cNvSpPr>
            <a:spLocks noGrp="1"/>
          </p:cNvSpPr>
          <p:nvPr/>
        </p:nvSpPr>
        <p:spPr>
          <a:xfrm>
            <a:off x="457200" y="4850537"/>
            <a:ext cx="10515600" cy="623094"/>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highlight>
                  <a:srgbClr val="F1EAFE"/>
                </a:highlight>
                <a:latin typeface="+mj-lt"/>
              </a:rPr>
              <a:t>Therefore: stay critical!</a:t>
            </a:r>
          </a:p>
        </p:txBody>
      </p:sp>
      <p:sp>
        <p:nvSpPr>
          <p:cNvPr id="7" name="Textfeld 5">
            <a:extLst>
              <a:ext uri="{FF2B5EF4-FFF2-40B4-BE49-F238E27FC236}">
                <a16:creationId xmlns:a16="http://schemas.microsoft.com/office/drawing/2014/main" id="{B216C3F7-2767-46A9-8EE3-B818E2572523}"/>
              </a:ext>
            </a:extLst>
          </p:cNvPr>
          <p:cNvSpPr/>
          <p:nvPr/>
        </p:nvSpPr>
        <p:spPr>
          <a:xfrm>
            <a:off x="457200" y="755280"/>
            <a:ext cx="7121188" cy="58332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en-US" sz="3200" b="1" dirty="0">
                <a:latin typeface="+mj-lt"/>
              </a:rPr>
              <a:t>What we don't know about AI</a:t>
            </a:r>
          </a:p>
        </p:txBody>
      </p:sp>
      <p:sp>
        <p:nvSpPr>
          <p:cNvPr id="8" name="Textfeld 7">
            <a:extLst>
              <a:ext uri="{FF2B5EF4-FFF2-40B4-BE49-F238E27FC236}">
                <a16:creationId xmlns:a16="http://schemas.microsoft.com/office/drawing/2014/main" id="{0D01169F-D2F8-47D3-80AB-B7322AC773E2}"/>
              </a:ext>
            </a:extLst>
          </p:cNvPr>
          <p:cNvSpPr txBox="1"/>
          <p:nvPr/>
        </p:nvSpPr>
        <p:spPr>
          <a:xfrm>
            <a:off x="0" y="2052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9" name="Inhaltsplatzhalter 2">
            <a:extLst>
              <a:ext uri="{FF2B5EF4-FFF2-40B4-BE49-F238E27FC236}">
                <a16:creationId xmlns:a16="http://schemas.microsoft.com/office/drawing/2014/main" id="{1282E29D-2034-43B8-B5C8-6003763D8687}"/>
              </a:ext>
            </a:extLst>
          </p:cNvPr>
          <p:cNvSpPr/>
          <p:nvPr/>
        </p:nvSpPr>
        <p:spPr>
          <a:xfrm>
            <a:off x="457200" y="2464155"/>
            <a:ext cx="11518560" cy="1338871"/>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600" i="0" u="none" strike="noStrike" kern="1200" cap="none" spc="0" normalizeH="0" baseline="0" noProof="0" dirty="0">
                <a:ln>
                  <a:noFill/>
                </a:ln>
                <a:solidFill>
                  <a:srgbClr val="0B163B"/>
                </a:solidFill>
                <a:effectLst/>
                <a:uLnTx/>
                <a:uFillTx/>
                <a:latin typeface="Garet Book"/>
                <a:ea typeface="+mn-ea"/>
                <a:cs typeface="+mn-cs"/>
              </a:rPr>
              <a:t>Environmental impact</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600" i="0" u="none" strike="noStrike" kern="1200" cap="none" spc="0" normalizeH="0" baseline="0" noProof="0" dirty="0">
                <a:ln>
                  <a:noFill/>
                </a:ln>
                <a:solidFill>
                  <a:srgbClr val="0B163B"/>
                </a:solidFill>
                <a:effectLst/>
                <a:uLnTx/>
                <a:uFillTx/>
                <a:latin typeface="Garet Book"/>
                <a:ea typeface="+mn-ea"/>
                <a:cs typeface="+mn-cs"/>
              </a:rPr>
              <a:t>Psychological impact</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600" i="0" u="none" strike="noStrike" kern="1200" cap="none" spc="0" normalizeH="0" baseline="0" noProof="0" dirty="0" err="1">
                <a:ln>
                  <a:noFill/>
                </a:ln>
                <a:solidFill>
                  <a:srgbClr val="0B163B"/>
                </a:solidFill>
                <a:effectLst/>
                <a:uLnTx/>
                <a:uFillTx/>
                <a:latin typeface="Garet Book"/>
                <a:ea typeface="+mn-ea"/>
                <a:cs typeface="+mn-cs"/>
              </a:rPr>
              <a:t>Longterm</a:t>
            </a:r>
            <a:r>
              <a:rPr kumimoji="0" lang="en-US" sz="1600" i="0" u="none" strike="noStrike" kern="1200" cap="none" spc="0" normalizeH="0" baseline="0" noProof="0" dirty="0">
                <a:ln>
                  <a:noFill/>
                </a:ln>
                <a:solidFill>
                  <a:srgbClr val="0B163B"/>
                </a:solidFill>
                <a:effectLst/>
                <a:uLnTx/>
                <a:uFillTx/>
                <a:latin typeface="Garet Book"/>
                <a:ea typeface="+mn-ea"/>
                <a:cs typeface="+mn-cs"/>
              </a:rPr>
              <a:t> effects (on students/children)</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endParaRPr kumimoji="0" lang="en-US" sz="1400" i="0" u="none" strike="noStrike" kern="1200" cap="none" spc="0" normalizeH="0" baseline="0" noProof="0" dirty="0">
              <a:ln>
                <a:noFill/>
              </a:ln>
              <a:solidFill>
                <a:srgbClr val="0B163B"/>
              </a:solidFill>
              <a:effectLst/>
              <a:uLnTx/>
              <a:uFillTx/>
              <a:latin typeface="Garet Book"/>
              <a:ea typeface="+mn-ea"/>
              <a:cs typeface="+mn-cs"/>
            </a:endParaRPr>
          </a:p>
        </p:txBody>
      </p:sp>
      <p:sp>
        <p:nvSpPr>
          <p:cNvPr id="10" name="Inhaltsplatzhalter 2">
            <a:extLst>
              <a:ext uri="{FF2B5EF4-FFF2-40B4-BE49-F238E27FC236}">
                <a16:creationId xmlns:a16="http://schemas.microsoft.com/office/drawing/2014/main" id="{B04050B5-C260-437A-9293-4551C059E12A}"/>
              </a:ext>
            </a:extLst>
          </p:cNvPr>
          <p:cNvSpPr/>
          <p:nvPr/>
        </p:nvSpPr>
        <p:spPr>
          <a:xfrm>
            <a:off x="457200" y="2052000"/>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fr-FR" dirty="0">
                <a:solidFill>
                  <a:schemeClr val="accent4"/>
                </a:solidFill>
                <a:latin typeface="+mj-lt"/>
              </a:rPr>
              <a:t>Need for </a:t>
            </a:r>
            <a:r>
              <a:rPr lang="fr-FR" dirty="0" err="1">
                <a:solidFill>
                  <a:schemeClr val="accent4"/>
                </a:solidFill>
                <a:latin typeface="+mj-lt"/>
              </a:rPr>
              <a:t>further</a:t>
            </a:r>
            <a:r>
              <a:rPr lang="fr-FR" dirty="0">
                <a:solidFill>
                  <a:schemeClr val="accent4"/>
                </a:solidFill>
                <a:latin typeface="+mj-lt"/>
              </a:rPr>
              <a:t> </a:t>
            </a:r>
            <a:r>
              <a:rPr lang="fr-FR" dirty="0" err="1">
                <a:solidFill>
                  <a:schemeClr val="accent4"/>
                </a:solidFill>
                <a:latin typeface="+mj-lt"/>
              </a:rPr>
              <a:t>research</a:t>
            </a:r>
            <a:r>
              <a:rPr lang="fr-FR" dirty="0">
                <a:solidFill>
                  <a:schemeClr val="accent4"/>
                </a:solidFill>
                <a:latin typeface="+mj-lt"/>
              </a:rPr>
              <a:t>:</a:t>
            </a:r>
          </a:p>
        </p:txBody>
      </p:sp>
      <p:sp>
        <p:nvSpPr>
          <p:cNvPr id="11" name="Textfeld 10">
            <a:extLst>
              <a:ext uri="{FF2B5EF4-FFF2-40B4-BE49-F238E27FC236}">
                <a16:creationId xmlns:a16="http://schemas.microsoft.com/office/drawing/2014/main" id="{1B8CB743-47AD-461C-B627-7E41AB48C554}"/>
              </a:ext>
            </a:extLst>
          </p:cNvPr>
          <p:cNvSpPr txBox="1"/>
          <p:nvPr/>
        </p:nvSpPr>
        <p:spPr>
          <a:xfrm>
            <a:off x="0" y="3780166"/>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GB" sz="1200" dirty="0">
              <a:solidFill>
                <a:schemeClr val="accent6"/>
              </a:solidFill>
            </a:endParaRPr>
          </a:p>
        </p:txBody>
      </p:sp>
      <p:sp>
        <p:nvSpPr>
          <p:cNvPr id="14" name="Inhaltsplatzhalter 2">
            <a:extLst>
              <a:ext uri="{FF2B5EF4-FFF2-40B4-BE49-F238E27FC236}">
                <a16:creationId xmlns:a16="http://schemas.microsoft.com/office/drawing/2014/main" id="{352FD04A-AF30-4BD5-8031-087976265D21}"/>
              </a:ext>
            </a:extLst>
          </p:cNvPr>
          <p:cNvSpPr/>
          <p:nvPr/>
        </p:nvSpPr>
        <p:spPr>
          <a:xfrm>
            <a:off x="457200" y="3780166"/>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dirty="0">
                <a:solidFill>
                  <a:schemeClr val="accent4"/>
                </a:solidFill>
                <a:latin typeface="+mj-lt"/>
              </a:rPr>
              <a:t>Need for more transparency from tech-companies</a:t>
            </a:r>
          </a:p>
        </p:txBody>
      </p:sp>
    </p:spTree>
    <p:extLst>
      <p:ext uri="{BB962C8B-B14F-4D97-AF65-F5344CB8AC3E}">
        <p14:creationId xmlns:p14="http://schemas.microsoft.com/office/powerpoint/2010/main" val="22295689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F66E56CF-0665-4774-8E37-F9645A03210A}"/>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E591A20C-C936-C37F-69A5-740A7CD4A8F5}"/>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9D70ABED-E092-A6D3-E8E1-368F35BF95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7" name="Content Placeholder 2">
            <a:extLst>
              <a:ext uri="{FF2B5EF4-FFF2-40B4-BE49-F238E27FC236}">
                <a16:creationId xmlns:a16="http://schemas.microsoft.com/office/drawing/2014/main" id="{41D4CEA6-4CC9-439E-14C5-9C5D1B952B9A}"/>
              </a:ext>
            </a:extLst>
          </p:cNvPr>
          <p:cNvSpPr>
            <a:spLocks noGrp="1"/>
          </p:cNvSpPr>
          <p:nvPr/>
        </p:nvSpPr>
        <p:spPr>
          <a:xfrm>
            <a:off x="457200" y="1324800"/>
            <a:ext cx="10515600" cy="510029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GB" sz="850" dirty="0"/>
              <a:t>Aghaziarati, A., &amp; Rahimi, H. (2025). The Future of Digital Assistants: Human Dependence and Behavioural Change. </a:t>
            </a:r>
            <a:r>
              <a:rPr lang="en-GB" sz="850" i="1" dirty="0"/>
              <a:t>Journal of Foresight and Public Health</a:t>
            </a:r>
            <a:r>
              <a:rPr lang="en-GB" sz="850" dirty="0"/>
              <a:t>, </a:t>
            </a:r>
            <a:r>
              <a:rPr lang="en-GB" sz="850" i="1" dirty="0"/>
              <a:t>2</a:t>
            </a:r>
            <a:r>
              <a:rPr lang="en-GB" sz="850" dirty="0"/>
              <a:t>(1), 52–61. </a:t>
            </a:r>
            <a:r>
              <a:rPr lang="en-GB" sz="850" u="sng" dirty="0">
                <a:hlinkClick r:id="rId4"/>
              </a:rPr>
              <a:t>https://journalfph.com/index.php/jfph/article/view/6</a:t>
            </a:r>
            <a:endParaRPr lang="en-GB" sz="850" dirty="0"/>
          </a:p>
          <a:p>
            <a:pPr>
              <a:lnSpc>
                <a:spcPct val="100000"/>
              </a:lnSpc>
              <a:spcBef>
                <a:spcPts val="0"/>
              </a:spcBef>
            </a:pPr>
            <a:r>
              <a:rPr lang="en-GB" sz="850" dirty="0"/>
              <a:t>Ahmad, S. F., Han, H., Alam, M. M., Rehmat, M. K., Irshad, M., Arraño-Muñoz, M., &amp; Ariza-Montes, A. (2023). Impact of artificial intelligence on human loss in decision making, laziness and safety in education. </a:t>
            </a:r>
            <a:r>
              <a:rPr lang="en-GB" sz="850" i="1" dirty="0"/>
              <a:t>Humanities and Social Sciences Communications</a:t>
            </a:r>
            <a:r>
              <a:rPr lang="en-GB" sz="850" dirty="0"/>
              <a:t>, </a:t>
            </a:r>
            <a:r>
              <a:rPr lang="en-GB" sz="850" i="1" dirty="0"/>
              <a:t>10</a:t>
            </a:r>
            <a:r>
              <a:rPr lang="en-GB" sz="850" dirty="0"/>
              <a:t>(1), 1–14. </a:t>
            </a:r>
            <a:r>
              <a:rPr lang="en-GB" sz="850" u="sng" dirty="0">
                <a:hlinkClick r:id="rId5"/>
              </a:rPr>
              <a:t>https://doi.org/10.1057/s41599-023-01787-8</a:t>
            </a:r>
            <a:endParaRPr lang="en-GB" sz="850" dirty="0"/>
          </a:p>
          <a:p>
            <a:pPr>
              <a:lnSpc>
                <a:spcPct val="100000"/>
              </a:lnSpc>
              <a:spcBef>
                <a:spcPts val="0"/>
              </a:spcBef>
            </a:pPr>
            <a:r>
              <a:rPr lang="en-GB" sz="850" dirty="0"/>
              <a:t>Algorithmwatch. (2024). </a:t>
            </a:r>
            <a:r>
              <a:rPr lang="en-GB" sz="850" i="1" dirty="0"/>
              <a:t>Generative KI und Wahlen:  Eine systematische Untersuchung großer Sprachmodelle anhand dreier Landtagswahlen</a:t>
            </a:r>
            <a:r>
              <a:rPr lang="en-GB" sz="850" dirty="0"/>
              <a:t>. </a:t>
            </a:r>
            <a:r>
              <a:rPr lang="en-GB" sz="850" u="sng" dirty="0">
                <a:hlinkClick r:id="rId6"/>
              </a:rPr>
              <a:t>https://algorithmwatch.org/de/sprachmodelle_landtagswahlen/</a:t>
            </a:r>
            <a:endParaRPr lang="en-GB" sz="850" dirty="0"/>
          </a:p>
          <a:p>
            <a:pPr>
              <a:lnSpc>
                <a:spcPct val="100000"/>
              </a:lnSpc>
              <a:spcBef>
                <a:spcPts val="0"/>
              </a:spcBef>
            </a:pPr>
            <a:r>
              <a:rPr lang="en-GB" sz="850" dirty="0"/>
              <a:t>Columbia Climate School. (2023, June 9). AI’s Growing Carbon Footprint. </a:t>
            </a:r>
            <a:r>
              <a:rPr lang="en-GB" sz="850" i="1" dirty="0"/>
              <a:t>State of the Planet</a:t>
            </a:r>
            <a:r>
              <a:rPr lang="en-GB" sz="850" dirty="0"/>
              <a:t>. </a:t>
            </a:r>
            <a:r>
              <a:rPr lang="en-GB" sz="850" u="sng" dirty="0">
                <a:hlinkClick r:id="rId7"/>
              </a:rPr>
              <a:t>https://news.climate.columbia.edu/2023/06/09/ais-growing-carbon-footprint/</a:t>
            </a:r>
            <a:endParaRPr lang="en-GB" sz="850" dirty="0"/>
          </a:p>
          <a:p>
            <a:pPr>
              <a:lnSpc>
                <a:spcPct val="100000"/>
              </a:lnSpc>
              <a:spcBef>
                <a:spcPts val="0"/>
              </a:spcBef>
            </a:pPr>
            <a:r>
              <a:rPr lang="en-GB" sz="850" dirty="0"/>
              <a:t>Dhar, P. (2020). The carbon impact of artificial intelligence. </a:t>
            </a:r>
            <a:r>
              <a:rPr lang="en-GB" sz="850" i="1" dirty="0"/>
              <a:t>Nature Machine Intelligence</a:t>
            </a:r>
            <a:r>
              <a:rPr lang="en-GB" sz="850" dirty="0"/>
              <a:t>, </a:t>
            </a:r>
            <a:r>
              <a:rPr lang="en-GB" sz="850" i="1" dirty="0"/>
              <a:t>2</a:t>
            </a:r>
            <a:r>
              <a:rPr lang="en-GB" sz="850" dirty="0"/>
              <a:t>(8), 423–425. </a:t>
            </a:r>
            <a:r>
              <a:rPr lang="en-GB" sz="850" u="sng" dirty="0">
                <a:hlinkClick r:id="rId8"/>
              </a:rPr>
              <a:t>https://doi.org/10.1038/s42256-020-0219-9</a:t>
            </a:r>
            <a:endParaRPr lang="en-GB" sz="850" dirty="0"/>
          </a:p>
          <a:p>
            <a:pPr>
              <a:lnSpc>
                <a:spcPct val="100000"/>
              </a:lnSpc>
              <a:spcBef>
                <a:spcPts val="0"/>
              </a:spcBef>
            </a:pPr>
            <a:r>
              <a:rPr lang="en-GB" sz="850" dirty="0"/>
              <a:t>Hasas, A., et al. (2024). AI for social good: Leveraging artificial intelligence for community development. </a:t>
            </a:r>
            <a:r>
              <a:rPr lang="en-GB" sz="850" i="1" dirty="0"/>
              <a:t>Journal of Community Service and Society Empowerment</a:t>
            </a:r>
            <a:r>
              <a:rPr lang="en-GB" sz="850" dirty="0"/>
              <a:t>, 2(2), 196–210.</a:t>
            </a:r>
          </a:p>
          <a:p>
            <a:pPr>
              <a:lnSpc>
                <a:spcPct val="100000"/>
              </a:lnSpc>
              <a:spcBef>
                <a:spcPts val="0"/>
              </a:spcBef>
            </a:pPr>
            <a:r>
              <a:rPr lang="en-GB" sz="850" dirty="0"/>
              <a:t>Li, H., Zhang, R., Lee, Y.-C., Kraut, R. E., &amp; Mohr, D. C. (2023). Systematic review and meta-analysis of AI-based conversational agents for promoting mental health and well-being. </a:t>
            </a:r>
            <a:r>
              <a:rPr lang="en-GB" sz="850" i="1" dirty="0"/>
              <a:t>npj Digital Medicine</a:t>
            </a:r>
            <a:r>
              <a:rPr lang="en-GB" sz="850" dirty="0"/>
              <a:t>, 6, 236.</a:t>
            </a:r>
          </a:p>
          <a:p>
            <a:pPr>
              <a:lnSpc>
                <a:spcPct val="100000"/>
              </a:lnSpc>
              <a:spcBef>
                <a:spcPts val="0"/>
              </a:spcBef>
            </a:pPr>
            <a:r>
              <a:rPr lang="en-GB" sz="850" dirty="0"/>
              <a:t>D. C. G. Mendes, R. Costa, G. Agrela, S. B. i. Badia and M. S. Cameirão, "Evaluating the Impact of Anthropomorphism and Verbal Interaction on Users’ Perception of a Virtual Agent in Facilitating Self-Disclosure," </a:t>
            </a:r>
            <a:r>
              <a:rPr lang="en-GB" sz="850" i="1" dirty="0"/>
              <a:t>2024 IEEE 12th International Conference on Serious Games and Applications for Health (SeGAH)</a:t>
            </a:r>
            <a:r>
              <a:rPr lang="en-GB" sz="850" dirty="0"/>
              <a:t>, Funchal, Portugal, 2024, pp. 1-8, doi: 10.1109/SeGAH61285.2024.10639572.</a:t>
            </a:r>
          </a:p>
          <a:p>
            <a:pPr>
              <a:lnSpc>
                <a:spcPct val="100000"/>
              </a:lnSpc>
              <a:spcBef>
                <a:spcPts val="0"/>
              </a:spcBef>
            </a:pPr>
            <a:r>
              <a:rPr lang="en-GB" sz="850" dirty="0"/>
              <a:t>Naseer, A., Ahmad, N. R., &amp; Chishti, M. A. (2025). Psychological Impacts of AI Dependence: Assessing the Cognitive and Emotional Costs of Intelligent Systems in Daily Life. </a:t>
            </a:r>
            <a:r>
              <a:rPr lang="en-GB" sz="850" i="1" dirty="0"/>
              <a:t>Review of Applied Management and Social Sciences</a:t>
            </a:r>
            <a:r>
              <a:rPr lang="en-GB" sz="850" dirty="0"/>
              <a:t>, </a:t>
            </a:r>
            <a:r>
              <a:rPr lang="en-GB" sz="850" i="1" dirty="0"/>
              <a:t>8</a:t>
            </a:r>
            <a:r>
              <a:rPr lang="en-GB" sz="850" dirty="0"/>
              <a:t>(1), 291–307. </a:t>
            </a:r>
            <a:r>
              <a:rPr lang="en-GB" sz="850" u="sng" dirty="0">
                <a:hlinkClick r:id="rId9"/>
              </a:rPr>
              <a:t>https://doi.org/10.47067/ramss.v8i1.458</a:t>
            </a:r>
            <a:endParaRPr lang="en-GB" sz="850" dirty="0"/>
          </a:p>
          <a:p>
            <a:pPr>
              <a:lnSpc>
                <a:spcPct val="100000"/>
              </a:lnSpc>
              <a:spcBef>
                <a:spcPts val="0"/>
              </a:spcBef>
            </a:pPr>
            <a:r>
              <a:rPr lang="en-GB" sz="850" dirty="0"/>
              <a:t>Polishchuk, A. (2024, January 26). </a:t>
            </a:r>
            <a:r>
              <a:rPr lang="en-GB" sz="850" i="1" dirty="0"/>
              <a:t>AI Poses Risks to Both Authoritarian and Democratic Politics</a:t>
            </a:r>
            <a:r>
              <a:rPr lang="en-GB" sz="850" dirty="0"/>
              <a:t>. Wilson Center. Retrieved 27.03.2025 from </a:t>
            </a:r>
            <a:r>
              <a:rPr lang="en-GB" sz="850" u="sng" dirty="0">
                <a:hlinkClick r:id="rId10"/>
              </a:rPr>
              <a:t>https://www.wilsoncenter.org/blog-post/ai-poses-risks-both-authoritarian-and-democratic-politics</a:t>
            </a:r>
            <a:endParaRPr lang="en-GB" sz="850" dirty="0"/>
          </a:p>
          <a:p>
            <a:pPr>
              <a:lnSpc>
                <a:spcPct val="100000"/>
              </a:lnSpc>
              <a:spcBef>
                <a:spcPts val="0"/>
              </a:spcBef>
            </a:pPr>
            <a:r>
              <a:rPr lang="en-GB" sz="850" dirty="0"/>
              <a:t>Zhang, J., Hu, X., &amp; Fang, C. (2025). </a:t>
            </a:r>
            <a:r>
              <a:rPr lang="en-GB" sz="850" i="1" dirty="0"/>
              <a:t>AI and the climate crisis: Accelerating climate action through artificial intelligence</a:t>
            </a:r>
            <a:r>
              <a:rPr lang="en-GB" sz="850" dirty="0"/>
              <a:t> [Report]. UNDP Climate Promise Initiative. Retrieved 28.01.2026 from </a:t>
            </a:r>
            <a:r>
              <a:rPr lang="en-GB" sz="850" u="sng" dirty="0">
                <a:hlinkClick r:id="rId11"/>
              </a:rPr>
              <a:t>https://www.undp.org/sites/g/files/zskgke326/files/2025-12/ai-and-the-climate-crisis.pdf</a:t>
            </a:r>
            <a:r>
              <a:rPr lang="en-GB" sz="850" dirty="0"/>
              <a:t> </a:t>
            </a:r>
          </a:p>
          <a:p>
            <a:pPr>
              <a:lnSpc>
                <a:spcPct val="100000"/>
              </a:lnSpc>
              <a:spcBef>
                <a:spcPts val="0"/>
              </a:spcBef>
            </a:pPr>
            <a:r>
              <a:rPr lang="en-GB" sz="850" dirty="0"/>
              <a:t>UNESCO. (2024). </a:t>
            </a:r>
            <a:r>
              <a:rPr lang="en-GB" sz="850" i="1" dirty="0"/>
              <a:t>AI competency framework for teachers</a:t>
            </a:r>
            <a:r>
              <a:rPr lang="en-GB" sz="850" dirty="0"/>
              <a:t>. UNESCO. Retrieved 28.01.2026 from  </a:t>
            </a:r>
            <a:r>
              <a:rPr lang="en-GB" sz="850" u="sng" dirty="0">
                <a:hlinkClick r:id="rId12"/>
              </a:rPr>
              <a:t>https://doi.org/10.54675/ZJTE2084</a:t>
            </a:r>
            <a:endParaRPr lang="en-GB" sz="850" dirty="0"/>
          </a:p>
          <a:p>
            <a:pPr>
              <a:lnSpc>
                <a:spcPct val="100000"/>
              </a:lnSpc>
              <a:spcBef>
                <a:spcPts val="0"/>
              </a:spcBef>
            </a:pPr>
            <a:r>
              <a:rPr lang="en-GB" sz="850" dirty="0"/>
              <a:t>UNGA. (2024). </a:t>
            </a:r>
            <a:r>
              <a:rPr lang="en-GB" sz="850" i="1" dirty="0"/>
              <a:t>Seizing the opportunities of safe, secure, and trustworthy artificial intelligence systems for sustainable development</a:t>
            </a:r>
            <a:r>
              <a:rPr lang="en-GB" sz="850" dirty="0"/>
              <a:t> (Resolution A/78/L.57). United Nations General Assembly. Retrieved 28.01.2026 from </a:t>
            </a:r>
            <a:r>
              <a:rPr lang="en-GB" sz="850" u="sng" dirty="0">
                <a:hlinkClick r:id="rId13"/>
              </a:rPr>
              <a:t>https://docs.un.org/en/A/78/L.49</a:t>
            </a:r>
            <a:r>
              <a:rPr lang="en-GB" sz="850" dirty="0"/>
              <a:t> </a:t>
            </a:r>
          </a:p>
          <a:p>
            <a:pPr>
              <a:lnSpc>
                <a:spcPct val="100000"/>
              </a:lnSpc>
              <a:spcBef>
                <a:spcPts val="0"/>
              </a:spcBef>
            </a:pPr>
            <a:r>
              <a:rPr lang="en-GB" sz="850" dirty="0"/>
              <a:t>United Nations Global Compact. (2025). </a:t>
            </a:r>
            <a:r>
              <a:rPr lang="en-GB" sz="850" i="1" dirty="0"/>
              <a:t>Artificial intelligence and the sustainable development goals: Operationalizing AI for global impact</a:t>
            </a:r>
            <a:r>
              <a:rPr lang="en-GB" sz="850" dirty="0"/>
              <a:t>. UN Global Compact Office. Retrieved 28-01-2026 from </a:t>
            </a:r>
            <a:r>
              <a:rPr lang="en-GB" sz="850" u="sng" dirty="0">
                <a:hlinkClick r:id="rId14"/>
              </a:rPr>
              <a:t>https://unglobalcompact.org/compactjournal/artificial-intelligence-and-sustainable-development-goals-operationalizing</a:t>
            </a:r>
            <a:r>
              <a:rPr lang="en-GB" sz="850" dirty="0"/>
              <a:t> </a:t>
            </a:r>
          </a:p>
          <a:p>
            <a:pPr>
              <a:lnSpc>
                <a:spcPct val="100000"/>
              </a:lnSpc>
              <a:spcBef>
                <a:spcPts val="0"/>
              </a:spcBef>
            </a:pPr>
            <a:r>
              <a:rPr lang="en-GB" sz="850" dirty="0"/>
              <a:t>World Economic Forum, &amp; RAND Corporation. (2018, May 18). </a:t>
            </a:r>
            <a:r>
              <a:rPr lang="en-GB" sz="850" i="1" dirty="0"/>
              <a:t>Truth Decay in public discourse and how to fight it</a:t>
            </a:r>
            <a:r>
              <a:rPr lang="en-GB" sz="850" dirty="0"/>
              <a:t>. Retrieved 28.03.2025 from </a:t>
            </a:r>
            <a:r>
              <a:rPr lang="en-GB" sz="850" u="sng" dirty="0">
                <a:hlinkClick r:id="rId15"/>
              </a:rPr>
              <a:t>https://www.weforum.org/stories/2018/05/truth-decay-in-public-discourse-and-how-to-fight-it/</a:t>
            </a:r>
            <a:endParaRPr lang="en-GB" sz="850" dirty="0"/>
          </a:p>
          <a:p>
            <a:pPr>
              <a:lnSpc>
                <a:spcPct val="100000"/>
              </a:lnSpc>
              <a:spcBef>
                <a:spcPts val="0"/>
              </a:spcBef>
            </a:pPr>
            <a:r>
              <a:rPr lang="en-GB" sz="850" dirty="0"/>
              <a:t>Yankouskaya, A., Liebherr, M., &amp; Ali, R. (2025). Can ChatGPT Be Addictive? A Call to Examine the Shift from Support to Dependence in AI Conversational Large Language Models. </a:t>
            </a:r>
            <a:r>
              <a:rPr lang="en-GB" sz="850" i="1" dirty="0"/>
              <a:t>Human-Centric Intelligent Systems</a:t>
            </a:r>
            <a:r>
              <a:rPr lang="en-GB" sz="850" dirty="0"/>
              <a:t>. </a:t>
            </a:r>
            <a:r>
              <a:rPr lang="en-GB" sz="850" u="sng" dirty="0">
                <a:hlinkClick r:id="rId16"/>
              </a:rPr>
              <a:t>https://doi.org/10.1007/s44230-025-00090-w</a:t>
            </a:r>
            <a:endParaRPr lang="en-GB" sz="850" dirty="0"/>
          </a:p>
          <a:p>
            <a:pPr>
              <a:lnSpc>
                <a:spcPct val="100000"/>
              </a:lnSpc>
              <a:spcBef>
                <a:spcPts val="0"/>
              </a:spcBef>
            </a:pPr>
            <a:r>
              <a:rPr lang="en-GB" sz="850" dirty="0"/>
              <a:t>Yılmaz, Ö. (2024). Personalised learning and artificial intelligence in science education: Current state and future perspectives. </a:t>
            </a:r>
            <a:r>
              <a:rPr lang="en-GB" sz="850" i="1" dirty="0"/>
              <a:t>Educational Technology Quarterly</a:t>
            </a:r>
            <a:r>
              <a:rPr lang="en-GB" sz="850" dirty="0"/>
              <a:t>, </a:t>
            </a:r>
            <a:r>
              <a:rPr lang="en-GB" sz="850" i="1" dirty="0"/>
              <a:t>2024</a:t>
            </a:r>
            <a:r>
              <a:rPr lang="en-GB" sz="850" dirty="0"/>
              <a:t>(3), 255–274. </a:t>
            </a:r>
            <a:r>
              <a:rPr lang="en-GB" sz="850" b="1" u="sng" dirty="0">
                <a:hlinkClick r:id="rId17"/>
              </a:rPr>
              <a:t>https://doi.org/10.55056/etq.744</a:t>
            </a:r>
            <a:endParaRPr lang="en-GB" sz="850" dirty="0"/>
          </a:p>
          <a:p>
            <a:pPr>
              <a:lnSpc>
                <a:spcPct val="100000"/>
              </a:lnSpc>
              <a:spcBef>
                <a:spcPts val="0"/>
              </a:spcBef>
            </a:pPr>
            <a:r>
              <a:rPr lang="en-GB" sz="850" dirty="0"/>
              <a:t>Yuan, L., Zhou, X., &amp; Rajaram, K. (2025). </a:t>
            </a:r>
            <a:r>
              <a:rPr lang="en-GB" sz="850" i="1" dirty="0"/>
              <a:t>The impact of AI adoption in the workplace on employees: A systematic review</a:t>
            </a:r>
            <a:r>
              <a:rPr lang="en-GB" sz="850" dirty="0"/>
              <a:t>. British Academy of Management (BAM) Annual Conference 2025. Retrieved 28.01.2026 from </a:t>
            </a:r>
            <a:r>
              <a:rPr lang="en-GB" sz="850" u="sng" dirty="0">
                <a:hlinkClick r:id="rId18"/>
              </a:rPr>
              <a:t>https://www.researchgate.net/publication/396219396_The_Impact_of_AI_Adoption_in_the_Workplace_on_Employees_A_Systematic_Review</a:t>
            </a:r>
            <a:r>
              <a:rPr lang="en-GB" sz="850" dirty="0"/>
              <a:t> </a:t>
            </a:r>
          </a:p>
          <a:p>
            <a:pPr>
              <a:lnSpc>
                <a:spcPct val="100000"/>
              </a:lnSpc>
              <a:spcBef>
                <a:spcPts val="0"/>
              </a:spcBef>
            </a:pPr>
            <a:r>
              <a:rPr lang="en-GB" sz="850" dirty="0"/>
              <a:t>Zhai, C., Wibowo, S., &amp; Li, L. D. (2024). The effects of over-reliance on AI dialogue systems on students’ cognitive abilities: a systematic review. </a:t>
            </a:r>
            <a:r>
              <a:rPr lang="en-GB" sz="850" i="1" dirty="0"/>
              <a:t>Smart Learning Environments</a:t>
            </a:r>
            <a:r>
              <a:rPr lang="en-GB" sz="850" dirty="0"/>
              <a:t>, </a:t>
            </a:r>
            <a:r>
              <a:rPr lang="en-GB" sz="850" i="1" dirty="0"/>
              <a:t>11</a:t>
            </a:r>
            <a:r>
              <a:rPr lang="en-GB" sz="850" dirty="0"/>
              <a:t>(1), 28. </a:t>
            </a:r>
            <a:r>
              <a:rPr lang="en-GB" sz="850" u="sng" dirty="0">
                <a:hlinkClick r:id="rId19"/>
              </a:rPr>
              <a:t>https://doi.org/10.1186/s40561-024-00316-7</a:t>
            </a:r>
            <a:endParaRPr lang="en-GB" sz="850" dirty="0"/>
          </a:p>
          <a:p>
            <a:pPr>
              <a:lnSpc>
                <a:spcPct val="100000"/>
              </a:lnSpc>
              <a:spcBef>
                <a:spcPts val="0"/>
              </a:spcBef>
            </a:pPr>
            <a:r>
              <a:rPr lang="en-GB" sz="850" dirty="0"/>
              <a:t>Zhang, S., Zhao, X., Zhou, T., &amp; Kim, J. H. (2024). Do you have AI dependency? The roles of academic self-efficacy, academic stress, and performance expectations on problematic AI usage behavior. </a:t>
            </a:r>
            <a:r>
              <a:rPr lang="en-GB" sz="850" i="1" dirty="0"/>
              <a:t>International Journal of Educational Technology in Higher Education</a:t>
            </a:r>
            <a:r>
              <a:rPr lang="en-GB" sz="850" dirty="0"/>
              <a:t>, </a:t>
            </a:r>
            <a:r>
              <a:rPr lang="en-GB" sz="850" i="1" dirty="0"/>
              <a:t>21</a:t>
            </a:r>
            <a:r>
              <a:rPr lang="en-GB" sz="850" dirty="0"/>
              <a:t>(1), 34. </a:t>
            </a:r>
            <a:r>
              <a:rPr lang="en-GB" sz="850" u="sng" dirty="0">
                <a:hlinkClick r:id="rId20"/>
              </a:rPr>
              <a:t>https://doi.org/10.1186/s41239-024-00467-0</a:t>
            </a:r>
            <a:endParaRPr lang="en-GB" sz="850" dirty="0"/>
          </a:p>
        </p:txBody>
      </p:sp>
      <p:sp>
        <p:nvSpPr>
          <p:cNvPr id="8" name="Textfeld 5">
            <a:extLst>
              <a:ext uri="{FF2B5EF4-FFF2-40B4-BE49-F238E27FC236}">
                <a16:creationId xmlns:a16="http://schemas.microsoft.com/office/drawing/2014/main" id="{40CC5572-6AAA-437C-8A04-74E1CDB94D5C}"/>
              </a:ext>
            </a:extLst>
          </p:cNvPr>
          <p:cNvSpPr/>
          <p:nvPr/>
        </p:nvSpPr>
        <p:spPr>
          <a:xfrm>
            <a:off x="457200" y="755280"/>
            <a:ext cx="7121188" cy="58332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en-US" sz="3200" b="1" dirty="0">
                <a:latin typeface="+mj-lt"/>
              </a:rPr>
              <a:t>Sources</a:t>
            </a:r>
          </a:p>
        </p:txBody>
      </p:sp>
    </p:spTree>
    <p:extLst>
      <p:ext uri="{BB962C8B-B14F-4D97-AF65-F5344CB8AC3E}">
        <p14:creationId xmlns:p14="http://schemas.microsoft.com/office/powerpoint/2010/main" val="16965011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9B0FC73-BD3A-2AEA-DF9F-1B5C3D7862A9}"/>
            </a:ext>
          </a:extLst>
        </p:cNvPr>
        <p:cNvGrpSpPr/>
        <p:nvPr/>
      </p:nvGrpSpPr>
      <p:grpSpPr>
        <a:xfrm>
          <a:off x="0" y="0"/>
          <a:ext cx="0" cy="0"/>
          <a:chOff x="0" y="0"/>
          <a:chExt cx="0" cy="0"/>
        </a:xfrm>
      </p:grpSpPr>
      <p:sp>
        <p:nvSpPr>
          <p:cNvPr id="30" name="Rechteck 12">
            <a:extLst>
              <a:ext uri="{FF2B5EF4-FFF2-40B4-BE49-F238E27FC236}">
                <a16:creationId xmlns:a16="http://schemas.microsoft.com/office/drawing/2014/main" id="{EA59EB7C-C5AE-48BC-9590-82D87BBAAF5A}"/>
              </a:ext>
            </a:extLst>
          </p:cNvPr>
          <p:cNvSpPr/>
          <p:nvPr/>
        </p:nvSpPr>
        <p:spPr>
          <a:xfrm>
            <a:off x="0" y="2663280"/>
            <a:ext cx="12191760" cy="1530720"/>
          </a:xfrm>
          <a:prstGeom prst="rect">
            <a:avLst/>
          </a:prstGeom>
          <a:solidFill>
            <a:srgbClr val="8F52F5"/>
          </a:solidFill>
          <a:ln w="12700" cap="flat" cmpd="sng" algn="ctr">
            <a:noFill/>
            <a:prstDash val="solid"/>
            <a:miter lim="800000"/>
          </a:ln>
          <a:effectLst/>
        </p:spPr>
        <p:txBody>
          <a:bodyPr lIns="90000" tIns="45000" rIns="90000" bIns="4500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e-DE" sz="1800" b="0" i="0" u="none" strike="noStrike" kern="0" cap="none" spc="0" normalizeH="0" baseline="0" noProof="0">
              <a:ln>
                <a:noFill/>
              </a:ln>
              <a:solidFill>
                <a:srgbClr val="F4EEFE"/>
              </a:solidFill>
              <a:effectLst/>
              <a:uLnTx/>
              <a:uFillTx/>
              <a:latin typeface="Garet Book"/>
              <a:ea typeface="+mn-ea"/>
              <a:cs typeface="+mn-cs"/>
            </a:endParaRPr>
          </a:p>
        </p:txBody>
      </p:sp>
      <p:sp>
        <p:nvSpPr>
          <p:cNvPr id="31" name="PlaceHolder 1">
            <a:extLst>
              <a:ext uri="{FF2B5EF4-FFF2-40B4-BE49-F238E27FC236}">
                <a16:creationId xmlns:a16="http://schemas.microsoft.com/office/drawing/2014/main" id="{202CE238-8E9E-41DE-A4FD-1DBFB23FF873}"/>
              </a:ext>
            </a:extLst>
          </p:cNvPr>
          <p:cNvSpPr txBox="1">
            <a:spLocks/>
          </p:cNvSpPr>
          <p:nvPr/>
        </p:nvSpPr>
        <p:spPr>
          <a:xfrm>
            <a:off x="1523880" y="2715840"/>
            <a:ext cx="9143640" cy="1530720"/>
          </a:xfrm>
          <a:prstGeom prst="rect">
            <a:avLst/>
          </a:prstGeom>
          <a:noFill/>
          <a:ln w="0">
            <a:noFill/>
          </a:ln>
        </p:spPr>
        <p:txBody>
          <a:bodyPr lIns="91440" tIns="45720" rIns="91440" bIns="4572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1001"/>
              </a:spcBef>
              <a:spcAft>
                <a:spcPts val="0"/>
              </a:spcAft>
              <a:buClrTx/>
              <a:buSzTx/>
              <a:buFontTx/>
              <a:buNone/>
              <a:tabLst>
                <a:tab pos="0" algn="l"/>
              </a:tabLst>
              <a:defRPr/>
            </a:pPr>
            <a:r>
              <a:rPr kumimoji="0" lang="en-US" sz="3600" b="1" i="0" u="none" strike="noStrike" kern="1200" cap="none" spc="0" normalizeH="0" baseline="0" noProof="0" dirty="0">
                <a:ln>
                  <a:noFill/>
                </a:ln>
                <a:solidFill>
                  <a:srgbClr val="0B163B"/>
                </a:solidFill>
                <a:effectLst/>
                <a:uLnTx/>
                <a:uFillTx/>
                <a:latin typeface="Garet Heavy"/>
                <a:ea typeface="+mj-ea"/>
                <a:cs typeface="+mj-cs"/>
              </a:rPr>
              <a:t>Thank you </a:t>
            </a:r>
            <a:r>
              <a:rPr kumimoji="0" lang="en-US" sz="3600" b="0" i="0" u="none" strike="noStrike" kern="1200" cap="none" spc="0" normalizeH="0" baseline="0" noProof="0" dirty="0">
                <a:ln>
                  <a:noFill/>
                </a:ln>
                <a:solidFill>
                  <a:srgbClr val="FFFFFF"/>
                </a:solidFill>
                <a:effectLst/>
                <a:uLnTx/>
                <a:uFillTx/>
                <a:latin typeface="Garet Heavy"/>
                <a:ea typeface="+mj-ea"/>
                <a:cs typeface="+mj-cs"/>
              </a:rPr>
              <a:t>for your interest and attention.</a:t>
            </a:r>
            <a:endParaRPr kumimoji="0" lang="nl-BE" sz="3600" b="0" i="0" u="none" strike="noStrike" kern="1200" cap="none" spc="0" normalizeH="0" baseline="0" noProof="0" dirty="0">
              <a:ln>
                <a:noFill/>
              </a:ln>
              <a:solidFill>
                <a:srgbClr val="000000"/>
              </a:solidFill>
              <a:effectLst/>
              <a:uLnTx/>
              <a:uFillTx/>
              <a:latin typeface="Arial"/>
              <a:ea typeface="+mj-ea"/>
              <a:cs typeface="+mj-cs"/>
            </a:endParaRPr>
          </a:p>
        </p:txBody>
      </p:sp>
      <p:pic>
        <p:nvPicPr>
          <p:cNvPr id="32" name="Grafik 4">
            <a:extLst>
              <a:ext uri="{FF2B5EF4-FFF2-40B4-BE49-F238E27FC236}">
                <a16:creationId xmlns:a16="http://schemas.microsoft.com/office/drawing/2014/main" id="{8CAB34B0-0716-43FB-B6F2-84C8039E57C8}"/>
              </a:ext>
            </a:extLst>
          </p:cNvPr>
          <p:cNvPicPr/>
          <p:nvPr/>
        </p:nvPicPr>
        <p:blipFill>
          <a:blip r:embed="rId2"/>
          <a:stretch/>
        </p:blipFill>
        <p:spPr>
          <a:xfrm>
            <a:off x="5058000" y="-2880"/>
            <a:ext cx="2075760" cy="2140560"/>
          </a:xfrm>
          <a:prstGeom prst="rect">
            <a:avLst/>
          </a:prstGeom>
          <a:noFill/>
          <a:ln w="0">
            <a:noFill/>
          </a:ln>
        </p:spPr>
      </p:pic>
      <p:grpSp>
        <p:nvGrpSpPr>
          <p:cNvPr id="33" name="Gruppieren 1">
            <a:extLst>
              <a:ext uri="{FF2B5EF4-FFF2-40B4-BE49-F238E27FC236}">
                <a16:creationId xmlns:a16="http://schemas.microsoft.com/office/drawing/2014/main" id="{7B8316C2-04CE-4F0B-9644-4981F51C661F}"/>
              </a:ext>
            </a:extLst>
          </p:cNvPr>
          <p:cNvGrpSpPr/>
          <p:nvPr/>
        </p:nvGrpSpPr>
        <p:grpSpPr>
          <a:xfrm>
            <a:off x="237960" y="5509440"/>
            <a:ext cx="11715840" cy="1175760"/>
            <a:chOff x="237960" y="5509440"/>
            <a:chExt cx="11715840" cy="1175760"/>
          </a:xfrm>
        </p:grpSpPr>
        <p:pic>
          <p:nvPicPr>
            <p:cNvPr id="34" name="Grafik 8" descr="&quot;Co-funded by the European Union&quot; in dark-blue letters below the blue European flag with 12 yellow stars.">
              <a:extLst>
                <a:ext uri="{FF2B5EF4-FFF2-40B4-BE49-F238E27FC236}">
                  <a16:creationId xmlns:a16="http://schemas.microsoft.com/office/drawing/2014/main" id="{7CE55E8F-C49E-4DFB-A910-E1412F8F5EEF}"/>
                </a:ext>
              </a:extLst>
            </p:cNvPr>
            <p:cNvPicPr/>
            <p:nvPr/>
          </p:nvPicPr>
          <p:blipFill>
            <a:blip r:embed="rId3"/>
            <a:stretch/>
          </p:blipFill>
          <p:spPr>
            <a:xfrm>
              <a:off x="237960" y="5509440"/>
              <a:ext cx="1117800" cy="1175760"/>
            </a:xfrm>
            <a:prstGeom prst="rect">
              <a:avLst/>
            </a:prstGeom>
            <a:noFill/>
            <a:ln w="0">
              <a:noFill/>
            </a:ln>
          </p:spPr>
        </p:pic>
        <p:grpSp>
          <p:nvGrpSpPr>
            <p:cNvPr id="35" name="Gruppieren 9">
              <a:extLst>
                <a:ext uri="{FF2B5EF4-FFF2-40B4-BE49-F238E27FC236}">
                  <a16:creationId xmlns:a16="http://schemas.microsoft.com/office/drawing/2014/main" id="{C18475A5-F389-439F-A203-8837A36031E8}"/>
                </a:ext>
              </a:extLst>
            </p:cNvPr>
            <p:cNvGrpSpPr/>
            <p:nvPr/>
          </p:nvGrpSpPr>
          <p:grpSpPr>
            <a:xfrm>
              <a:off x="1369440" y="5688360"/>
              <a:ext cx="10584360" cy="821880"/>
              <a:chOff x="1369440" y="5688360"/>
              <a:chExt cx="10584360" cy="821880"/>
            </a:xfrm>
          </p:grpSpPr>
          <p:sp>
            <p:nvSpPr>
              <p:cNvPr id="36" name="Textfeld 14">
                <a:extLst>
                  <a:ext uri="{FF2B5EF4-FFF2-40B4-BE49-F238E27FC236}">
                    <a16:creationId xmlns:a16="http://schemas.microsoft.com/office/drawing/2014/main" id="{DEFAA5B5-8924-4BA4-84D1-1391204CC447}"/>
                  </a:ext>
                </a:extLst>
              </p:cNvPr>
              <p:cNvSpPr/>
              <p:nvPr/>
            </p:nvSpPr>
            <p:spPr>
              <a:xfrm>
                <a:off x="1369440" y="5688360"/>
                <a:ext cx="5277600" cy="821880"/>
              </a:xfrm>
              <a:prstGeom prst="rect">
                <a:avLst/>
              </a:prstGeom>
              <a:noFill/>
              <a:ln w="6350">
                <a:noFill/>
              </a:ln>
              <a:effectLst/>
            </p:spPr>
            <p:txBody>
              <a:bodyPr numCol="1" spcCol="0" anchor="t">
                <a:noAutofit/>
              </a:bodyPr>
              <a:lstStyle/>
              <a:p>
                <a:pPr marL="0" marR="0" lvl="0" indent="0" algn="just" defTabSz="914400" eaLnBrk="1" fontAlgn="auto" latinLnBrk="0" hangingPunct="1">
                  <a:lnSpc>
                    <a:spcPct val="100000"/>
                  </a:lnSpc>
                  <a:spcBef>
                    <a:spcPts val="0"/>
                  </a:spcBef>
                  <a:spcAft>
                    <a:spcPts val="601"/>
                  </a:spcAft>
                  <a:buClrTx/>
                  <a:buSzTx/>
                  <a:buFontTx/>
                  <a:buNone/>
                  <a:tabLst/>
                  <a:defRPr/>
                </a:pPr>
                <a:r>
                  <a:rPr kumimoji="0" lang="en-US" sz="900" b="0" i="0" u="none" strike="noStrike" kern="0" cap="none" spc="0" normalizeH="0" baseline="0" noProof="0" dirty="0">
                    <a:ln>
                      <a:noFill/>
                    </a:ln>
                    <a:solidFill>
                      <a:srgbClr val="0B163B"/>
                    </a:solidFill>
                    <a:effectLst/>
                    <a:uLnTx/>
                    <a:uFillTx/>
                    <a:latin typeface="Garet Book"/>
                    <a:ea typeface="Calibri"/>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endParaRPr kumimoji="0" lang="nl-BE" sz="900" b="0" i="0" u="none" strike="noStrike" kern="0" cap="none" spc="0" normalizeH="0" baseline="0" noProof="0" dirty="0">
                  <a:ln>
                    <a:noFill/>
                  </a:ln>
                  <a:solidFill>
                    <a:srgbClr val="000000"/>
                  </a:solidFill>
                  <a:effectLst/>
                  <a:uLnTx/>
                  <a:uFillTx/>
                  <a:latin typeface="Arial"/>
                  <a:ea typeface="+mn-ea"/>
                  <a:cs typeface="+mn-cs"/>
                </a:endParaRPr>
              </a:p>
              <a:p>
                <a:pPr marL="0" marR="0" lvl="0" indent="0" algn="just" defTabSz="914400" eaLnBrk="1" fontAlgn="auto" latinLnBrk="0" hangingPunct="1">
                  <a:lnSpc>
                    <a:spcPct val="107000"/>
                  </a:lnSpc>
                  <a:spcBef>
                    <a:spcPts val="0"/>
                  </a:spcBef>
                  <a:spcAft>
                    <a:spcPts val="799"/>
                  </a:spcAft>
                  <a:buClrTx/>
                  <a:buSzTx/>
                  <a:buFontTx/>
                  <a:buNone/>
                  <a:tabLst/>
                  <a:defRPr/>
                </a:pPr>
                <a:r>
                  <a:rPr kumimoji="0" lang="en-US" sz="900" b="1" i="0" u="none" strike="noStrike" kern="0" cap="none" spc="0" normalizeH="0" baseline="0" noProof="0" dirty="0">
                    <a:ln>
                      <a:noFill/>
                    </a:ln>
                    <a:solidFill>
                      <a:srgbClr val="0B163B"/>
                    </a:solidFill>
                    <a:effectLst/>
                    <a:uLnTx/>
                    <a:uFillTx/>
                    <a:latin typeface="Garet Book"/>
                    <a:ea typeface="Garet Book"/>
                    <a:cs typeface="+mn-cs"/>
                  </a:rPr>
                  <a:t>Project No: KA220-VET-000165375</a:t>
                </a:r>
                <a:endParaRPr kumimoji="0" lang="nl-BE" sz="900" b="0" i="0" u="none" strike="noStrike" kern="0" cap="none" spc="0" normalizeH="0" baseline="0" noProof="0" dirty="0">
                  <a:ln>
                    <a:noFill/>
                  </a:ln>
                  <a:solidFill>
                    <a:srgbClr val="000000"/>
                  </a:solidFill>
                  <a:effectLst/>
                  <a:uLnTx/>
                  <a:uFillTx/>
                  <a:latin typeface="Arial"/>
                  <a:ea typeface="+mn-ea"/>
                  <a:cs typeface="+mn-cs"/>
                </a:endParaRPr>
              </a:p>
            </p:txBody>
          </p:sp>
          <p:grpSp>
            <p:nvGrpSpPr>
              <p:cNvPr id="37" name="Gruppieren 11">
                <a:extLst>
                  <a:ext uri="{FF2B5EF4-FFF2-40B4-BE49-F238E27FC236}">
                    <a16:creationId xmlns:a16="http://schemas.microsoft.com/office/drawing/2014/main" id="{A4996920-5BA2-49B8-BE0A-787F393846A5}"/>
                  </a:ext>
                </a:extLst>
              </p:cNvPr>
              <p:cNvGrpSpPr/>
              <p:nvPr/>
            </p:nvGrpSpPr>
            <p:grpSpPr>
              <a:xfrm>
                <a:off x="6839280" y="5692680"/>
                <a:ext cx="5114520" cy="814680"/>
                <a:chOff x="6839280" y="5692680"/>
                <a:chExt cx="5114520" cy="814680"/>
              </a:xfrm>
            </p:grpSpPr>
            <p:pic>
              <p:nvPicPr>
                <p:cNvPr id="38" name="Grafik 13">
                  <a:extLst>
                    <a:ext uri="{FF2B5EF4-FFF2-40B4-BE49-F238E27FC236}">
                      <a16:creationId xmlns:a16="http://schemas.microsoft.com/office/drawing/2014/main" id="{424C3B00-BEFD-418C-AAC1-2511AD3748D2}"/>
                    </a:ext>
                  </a:extLst>
                </p:cNvPr>
                <p:cNvPicPr/>
                <p:nvPr/>
              </p:nvPicPr>
              <p:blipFill>
                <a:blip r:embed="rId4"/>
                <a:stretch/>
              </p:blipFill>
              <p:spPr>
                <a:xfrm>
                  <a:off x="6839280" y="5757120"/>
                  <a:ext cx="1073880" cy="375840"/>
                </a:xfrm>
                <a:prstGeom prst="rect">
                  <a:avLst/>
                </a:prstGeom>
                <a:noFill/>
                <a:ln w="0">
                  <a:noFill/>
                </a:ln>
              </p:spPr>
            </p:pic>
            <p:sp>
              <p:nvSpPr>
                <p:cNvPr id="39" name="Textfeld 34">
                  <a:extLst>
                    <a:ext uri="{FF2B5EF4-FFF2-40B4-BE49-F238E27FC236}">
                      <a16:creationId xmlns:a16="http://schemas.microsoft.com/office/drawing/2014/main" id="{CA636CA1-2F2A-4CC4-99CC-D815A2DC88B9}"/>
                    </a:ext>
                  </a:extLst>
                </p:cNvPr>
                <p:cNvSpPr/>
                <p:nvPr/>
              </p:nvSpPr>
              <p:spPr>
                <a:xfrm>
                  <a:off x="7914240" y="5692680"/>
                  <a:ext cx="4039560" cy="814680"/>
                </a:xfrm>
                <a:prstGeom prst="rect">
                  <a:avLst/>
                </a:prstGeom>
                <a:noFill/>
                <a:ln w="6350">
                  <a:noFill/>
                </a:ln>
                <a:effectLst/>
              </p:spPr>
              <p:txBody>
                <a:bodyPr numCol="1" spcCol="0" anchor="t">
                  <a:noAutofit/>
                </a:bodyPr>
                <a:lstStyle/>
                <a:p>
                  <a:pPr marL="0" marR="0" lvl="0" indent="0" defTabSz="914400" eaLnBrk="1" fontAlgn="auto" latinLnBrk="0" hangingPunct="1">
                    <a:lnSpc>
                      <a:spcPct val="107000"/>
                    </a:lnSpc>
                    <a:spcBef>
                      <a:spcPts val="0"/>
                    </a:spcBef>
                    <a:spcAft>
                      <a:spcPts val="799"/>
                    </a:spcAft>
                    <a:buClrTx/>
                    <a:buSzTx/>
                    <a:buFontTx/>
                    <a:buNone/>
                    <a:tabLst/>
                    <a:defRPr/>
                  </a:pPr>
                  <a:r>
                    <a:rPr kumimoji="0" lang="en-US" sz="900" b="0" i="0" u="none" strike="noStrike" kern="0" cap="none" spc="0" normalizeH="0" baseline="0" noProof="0" dirty="0">
                      <a:ln>
                        <a:noFill/>
                      </a:ln>
                      <a:solidFill>
                        <a:srgbClr val="0B163B"/>
                      </a:solidFill>
                      <a:effectLst/>
                      <a:uLnTx/>
                      <a:uFillTx/>
                      <a:latin typeface="Garet Book"/>
                      <a:ea typeface="Garet Book"/>
                      <a:cs typeface="+mn-cs"/>
                    </a:rPr>
                    <a:t>Copyright © 2026 by </a:t>
                  </a:r>
                  <a:r>
                    <a:rPr kumimoji="0" lang="en-US" sz="900" b="0" i="0" u="sng" strike="noStrike" kern="0" cap="none" spc="0" normalizeH="0" baseline="0" noProof="0" dirty="0">
                      <a:ln>
                        <a:noFill/>
                      </a:ln>
                      <a:solidFill>
                        <a:srgbClr val="1F2C8F"/>
                      </a:solidFill>
                      <a:effectLst/>
                      <a:uLnTx/>
                      <a:uFillTx/>
                      <a:latin typeface="Garet Book"/>
                      <a:ea typeface="Garet Book"/>
                      <a:cs typeface="+mn-cs"/>
                      <a:hlinkClick r:id="rId5"/>
                    </a:rPr>
                    <a:t>the partner consortium of the project “AI.D – Artificial Intelligence and the Shaping of Democracy” </a:t>
                  </a:r>
                  <a:br>
                    <a:rPr kumimoji="0" sz="900" b="0" i="0" u="none" strike="noStrike" kern="0" cap="none" spc="0" normalizeH="0" baseline="0" noProof="0" dirty="0">
                      <a:ln>
                        <a:noFill/>
                      </a:ln>
                      <a:solidFill>
                        <a:srgbClr val="0B163B"/>
                      </a:solidFill>
                      <a:effectLst/>
                      <a:uLnTx/>
                      <a:uFillTx/>
                      <a:latin typeface="Garet Book"/>
                      <a:ea typeface="+mn-ea"/>
                      <a:cs typeface="+mn-cs"/>
                    </a:rPr>
                  </a:br>
                  <a:r>
                    <a:rPr kumimoji="0" lang="en-US" sz="900" b="1" i="0" u="none" strike="noStrike" kern="0" cap="none" spc="0" normalizeH="0" baseline="0" noProof="0" dirty="0">
                      <a:ln>
                        <a:noFill/>
                      </a:ln>
                      <a:solidFill>
                        <a:srgbClr val="0B163B"/>
                      </a:solidFill>
                      <a:effectLst/>
                      <a:uLnTx/>
                      <a:uFillTx/>
                      <a:latin typeface="Garet Book"/>
                      <a:ea typeface="Garet Book"/>
                      <a:cs typeface="+mn-cs"/>
                    </a:rPr>
                    <a:t>This work is licensed under </a:t>
                  </a:r>
                  <a:r>
                    <a:rPr kumimoji="0" lang="en-US" sz="900" b="1" i="0" u="sng" strike="noStrike" kern="0" cap="none" spc="0" normalizeH="0" baseline="0" noProof="0" dirty="0">
                      <a:ln>
                        <a:noFill/>
                      </a:ln>
                      <a:solidFill>
                        <a:srgbClr val="1F2C8F"/>
                      </a:solidFill>
                      <a:effectLst/>
                      <a:uLnTx/>
                      <a:uFillTx/>
                      <a:latin typeface="Garet Book"/>
                      <a:ea typeface="Garet Book"/>
                      <a:cs typeface="+mn-cs"/>
                      <a:hlinkClick r:id="rId6"/>
                    </a:rPr>
                    <a:t>CC BY-SA 4.0</a:t>
                  </a:r>
                  <a:endParaRPr kumimoji="0" lang="nl-BE" sz="900" b="0" i="0" u="none" strike="noStrike" kern="0" cap="none" spc="0" normalizeH="0" baseline="0" noProof="0" dirty="0">
                    <a:ln>
                      <a:noFill/>
                    </a:ln>
                    <a:solidFill>
                      <a:srgbClr val="000000"/>
                    </a:solidFill>
                    <a:effectLst/>
                    <a:uLnTx/>
                    <a:uFillTx/>
                    <a:latin typeface="Arial"/>
                    <a:ea typeface="+mn-ea"/>
                    <a:cs typeface="+mn-cs"/>
                  </a:endParaRPr>
                </a:p>
              </p:txBody>
            </p:sp>
          </p:grpSp>
        </p:grpSp>
      </p:grpSp>
    </p:spTree>
    <p:extLst>
      <p:ext uri="{BB962C8B-B14F-4D97-AF65-F5344CB8AC3E}">
        <p14:creationId xmlns:p14="http://schemas.microsoft.com/office/powerpoint/2010/main" val="1395943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B4D0933-48B3-86BD-A605-E486FDD2C917}"/>
            </a:ext>
          </a:extLst>
        </p:cNvPr>
        <p:cNvGrpSpPr/>
        <p:nvPr/>
      </p:nvGrpSpPr>
      <p:grpSpPr>
        <a:xfrm>
          <a:off x="0" y="0"/>
          <a:ext cx="0" cy="0"/>
          <a:chOff x="0" y="0"/>
          <a:chExt cx="0" cy="0"/>
        </a:xfrm>
      </p:grpSpPr>
      <p:pic>
        <p:nvPicPr>
          <p:cNvPr id="11" name="Grafik 4">
            <a:extLst>
              <a:ext uri="{FF2B5EF4-FFF2-40B4-BE49-F238E27FC236}">
                <a16:creationId xmlns:a16="http://schemas.microsoft.com/office/drawing/2014/main" id="{77E7F5DB-DAC8-457F-828B-5147EB3B3156}"/>
              </a:ext>
            </a:extLst>
          </p:cNvPr>
          <p:cNvPicPr/>
          <p:nvPr/>
        </p:nvPicPr>
        <p:blipFill>
          <a:blip r:embed="rId2"/>
          <a:stretch/>
        </p:blipFill>
        <p:spPr>
          <a:xfrm>
            <a:off x="5058000" y="-2880"/>
            <a:ext cx="2075760" cy="2140560"/>
          </a:xfrm>
          <a:prstGeom prst="rect">
            <a:avLst/>
          </a:prstGeom>
          <a:noFill/>
          <a:ln w="0">
            <a:noFill/>
          </a:ln>
        </p:spPr>
      </p:pic>
      <p:sp>
        <p:nvSpPr>
          <p:cNvPr id="13" name="Rechteck 12">
            <a:extLst>
              <a:ext uri="{FF2B5EF4-FFF2-40B4-BE49-F238E27FC236}">
                <a16:creationId xmlns:a16="http://schemas.microsoft.com/office/drawing/2014/main" id="{9F9A00A9-D6A3-460C-8F4F-B5CAC16090D6}"/>
              </a:ext>
            </a:extLst>
          </p:cNvPr>
          <p:cNvSpPr/>
          <p:nvPr/>
        </p:nvSpPr>
        <p:spPr>
          <a:xfrm>
            <a:off x="0" y="2879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4" name="PlaceHolder 1">
            <a:extLst>
              <a:ext uri="{FF2B5EF4-FFF2-40B4-BE49-F238E27FC236}">
                <a16:creationId xmlns:a16="http://schemas.microsoft.com/office/drawing/2014/main" id="{A6CDB0E3-65DD-423F-87FF-906D341784C3}"/>
              </a:ext>
            </a:extLst>
          </p:cNvPr>
          <p:cNvSpPr txBox="1">
            <a:spLocks/>
          </p:cNvSpPr>
          <p:nvPr/>
        </p:nvSpPr>
        <p:spPr>
          <a:xfrm>
            <a:off x="1523880" y="2880720"/>
            <a:ext cx="9143640" cy="1530720"/>
          </a:xfrm>
          <a:prstGeom prst="rect">
            <a:avLst/>
          </a:prstGeom>
          <a:noFill/>
          <a:ln w="0">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spcBef>
                <a:spcPts val="1001"/>
              </a:spcBef>
              <a:tabLst>
                <a:tab pos="0" algn="l"/>
              </a:tabLst>
            </a:pPr>
            <a:r>
              <a:rPr lang="en-US" sz="3600" b="1" dirty="0">
                <a:solidFill>
                  <a:schemeClr val="accent4"/>
                </a:solidFill>
                <a:latin typeface="Garet Heavy"/>
              </a:rPr>
              <a:t>Usage of AI in everyday life</a:t>
            </a:r>
            <a:endParaRPr lang="nl-BE" sz="3600" dirty="0">
              <a:solidFill>
                <a:srgbClr val="000000"/>
              </a:solidFill>
              <a:latin typeface="Arial"/>
            </a:endParaRPr>
          </a:p>
        </p:txBody>
      </p:sp>
    </p:spTree>
    <p:extLst>
      <p:ext uri="{BB962C8B-B14F-4D97-AF65-F5344CB8AC3E}">
        <p14:creationId xmlns:p14="http://schemas.microsoft.com/office/powerpoint/2010/main" val="3463718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FDE88F10-32F0-4DCF-A2FC-878F0EDE984C}"/>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2AF1C375-42E2-0AD8-7EF4-8A677BABAE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6" name="Title 1">
            <a:extLst>
              <a:ext uri="{FF2B5EF4-FFF2-40B4-BE49-F238E27FC236}">
                <a16:creationId xmlns:a16="http://schemas.microsoft.com/office/drawing/2014/main" id="{3087F80D-3757-935E-E0B7-1B2D9C259E6F}"/>
              </a:ext>
            </a:extLst>
          </p:cNvPr>
          <p:cNvSpPr>
            <a:spLocks noGrp="1"/>
          </p:cNvSpPr>
          <p:nvPr/>
        </p:nvSpPr>
        <p:spPr>
          <a:xfrm>
            <a:off x="838200" y="500319"/>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11" name="Rechteck 10">
            <a:extLst>
              <a:ext uri="{FF2B5EF4-FFF2-40B4-BE49-F238E27FC236}">
                <a16:creationId xmlns:a16="http://schemas.microsoft.com/office/drawing/2014/main" id="{490DDA1A-8658-41BA-B8FD-163D5840353B}"/>
              </a:ext>
            </a:extLst>
          </p:cNvPr>
          <p:cNvSpPr/>
          <p:nvPr/>
        </p:nvSpPr>
        <p:spPr>
          <a:xfrm>
            <a:off x="4282749" y="497160"/>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13" name="PlaceHolder 1">
            <a:extLst>
              <a:ext uri="{FF2B5EF4-FFF2-40B4-BE49-F238E27FC236}">
                <a16:creationId xmlns:a16="http://schemas.microsoft.com/office/drawing/2014/main" id="{9974AFFA-8EA7-4BF4-A070-4B5FA3B9C40A}"/>
              </a:ext>
            </a:extLst>
          </p:cNvPr>
          <p:cNvSpPr txBox="1">
            <a:spLocks/>
          </p:cNvSpPr>
          <p:nvPr/>
        </p:nvSpPr>
        <p:spPr>
          <a:xfrm>
            <a:off x="457200" y="2392020"/>
            <a:ext cx="3499589"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GB" dirty="0">
                <a:ea typeface="+mj-lt"/>
                <a:cs typeface="+mj-lt"/>
              </a:rPr>
              <a:t>AI in everyday life</a:t>
            </a:r>
            <a:endParaRPr lang="de-DE" dirty="0">
              <a:solidFill>
                <a:schemeClr val="dk1"/>
              </a:solidFill>
              <a:latin typeface="Garet Book"/>
            </a:endParaRPr>
          </a:p>
        </p:txBody>
      </p:sp>
      <p:sp>
        <p:nvSpPr>
          <p:cNvPr id="14" name="Textfeld 5">
            <a:extLst>
              <a:ext uri="{FF2B5EF4-FFF2-40B4-BE49-F238E27FC236}">
                <a16:creationId xmlns:a16="http://schemas.microsoft.com/office/drawing/2014/main" id="{B4A803BE-DEB8-4776-9390-EF51C648D68E}"/>
              </a:ext>
            </a:extLst>
          </p:cNvPr>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EXERCISE</a:t>
            </a:r>
            <a:endParaRPr lang="nl-BE" sz="3200" b="0" u="none" strike="noStrike" dirty="0">
              <a:solidFill>
                <a:srgbClr val="000000"/>
              </a:solidFill>
              <a:effectLst/>
              <a:uFillTx/>
              <a:latin typeface="Arial"/>
            </a:endParaRPr>
          </a:p>
        </p:txBody>
      </p:sp>
      <p:pic>
        <p:nvPicPr>
          <p:cNvPr id="16" name="Grafik 15">
            <a:extLst>
              <a:ext uri="{FF2B5EF4-FFF2-40B4-BE49-F238E27FC236}">
                <a16:creationId xmlns:a16="http://schemas.microsoft.com/office/drawing/2014/main" id="{25B136B8-2FED-49CC-B5CB-30782E1D2E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7969"/>
            <a:ext cx="1027814" cy="1059828"/>
          </a:xfrm>
          <a:prstGeom prst="rect">
            <a:avLst/>
          </a:prstGeom>
        </p:spPr>
      </p:pic>
      <p:sp>
        <p:nvSpPr>
          <p:cNvPr id="17" name="Inhaltsplatzhalter 2">
            <a:extLst>
              <a:ext uri="{FF2B5EF4-FFF2-40B4-BE49-F238E27FC236}">
                <a16:creationId xmlns:a16="http://schemas.microsoft.com/office/drawing/2014/main" id="{190534A2-084D-4ABF-A720-50E88EC50040}"/>
              </a:ext>
            </a:extLst>
          </p:cNvPr>
          <p:cNvSpPr/>
          <p:nvPr/>
        </p:nvSpPr>
        <p:spPr>
          <a:xfrm>
            <a:off x="4562671" y="2030137"/>
            <a:ext cx="5962260" cy="1059829"/>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spcBef>
                <a:spcPts val="1001"/>
              </a:spcBef>
              <a:tabLst>
                <a:tab pos="0" algn="l"/>
              </a:tabLst>
            </a:pPr>
            <a:r>
              <a:rPr lang="de-DE" sz="2000" b="1" u="none" strike="noStrike" dirty="0">
                <a:solidFill>
                  <a:schemeClr val="dk1"/>
                </a:solidFill>
                <a:effectLst/>
                <a:uFillTx/>
                <a:latin typeface="+mj-lt"/>
              </a:rPr>
              <a:t>Approach:</a:t>
            </a:r>
            <a:endParaRPr lang="nl-BE" sz="2000" b="0" u="none" strike="noStrike" dirty="0">
              <a:solidFill>
                <a:srgbClr val="000000"/>
              </a:solidFill>
              <a:effectLst/>
              <a:uFillTx/>
              <a:latin typeface="+mj-lt"/>
            </a:endParaRPr>
          </a:p>
          <a:p>
            <a:pPr marL="285750" indent="-285750">
              <a:spcBef>
                <a:spcPts val="1001"/>
              </a:spcBef>
              <a:buFont typeface="Arial" panose="020B0604020202020204" pitchFamily="34" charset="0"/>
              <a:buChar char="•"/>
            </a:pPr>
            <a:r>
              <a:rPr lang="en-US" dirty="0"/>
              <a:t>What do the #chatgptprompts and #chatgpttrend mean? </a:t>
            </a:r>
            <a:r>
              <a:rPr lang="en-US" u="sng" dirty="0"/>
              <a:t>Do a brief research</a:t>
            </a:r>
            <a:r>
              <a:rPr lang="en-US" dirty="0"/>
              <a:t>.</a:t>
            </a:r>
          </a:p>
        </p:txBody>
      </p:sp>
      <p:sp>
        <p:nvSpPr>
          <p:cNvPr id="18" name="Inhaltsplatzhalter 2">
            <a:extLst>
              <a:ext uri="{FF2B5EF4-FFF2-40B4-BE49-F238E27FC236}">
                <a16:creationId xmlns:a16="http://schemas.microsoft.com/office/drawing/2014/main" id="{811C1238-B491-46B5-8692-D27A2F10DCF5}"/>
              </a:ext>
            </a:extLst>
          </p:cNvPr>
          <p:cNvSpPr/>
          <p:nvPr/>
        </p:nvSpPr>
        <p:spPr>
          <a:xfrm>
            <a:off x="4562671" y="3341281"/>
            <a:ext cx="7629329" cy="1402169"/>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285750" indent="-285750" defTabSz="914400">
              <a:spcBef>
                <a:spcPts val="1001"/>
              </a:spcBef>
              <a:buFont typeface="Arial" panose="020B0604020202020204" pitchFamily="34" charset="0"/>
              <a:buChar char="•"/>
              <a:tabLst>
                <a:tab pos="0" algn="l"/>
              </a:tabLst>
            </a:pPr>
            <a:r>
              <a:rPr lang="en-US" u="sng" dirty="0"/>
              <a:t>Discuss</a:t>
            </a:r>
            <a:r>
              <a:rPr lang="en-US" dirty="0"/>
              <a:t> in a group or pairs, or write down your answers if you're working alone:</a:t>
            </a:r>
          </a:p>
          <a:p>
            <a:pPr lvl="1">
              <a:spcBef>
                <a:spcPts val="1001"/>
              </a:spcBef>
              <a:tabLst>
                <a:tab pos="0" algn="l"/>
              </a:tabLst>
            </a:pPr>
            <a:r>
              <a:rPr lang="en-US" sz="1600" dirty="0"/>
              <a:t>1. What is AI used for in these social media trends? </a:t>
            </a:r>
          </a:p>
          <a:p>
            <a:pPr lvl="1">
              <a:spcBef>
                <a:spcPts val="1001"/>
              </a:spcBef>
              <a:tabLst>
                <a:tab pos="0" algn="l"/>
              </a:tabLst>
            </a:pPr>
            <a:r>
              <a:rPr lang="en-US" sz="1600" dirty="0"/>
              <a:t>2. Why do people use AI in their everyday life? Examples: efficiency, productivity, inspiration, curiosity, entertainment. </a:t>
            </a:r>
          </a:p>
        </p:txBody>
      </p:sp>
    </p:spTree>
    <p:extLst>
      <p:ext uri="{BB962C8B-B14F-4D97-AF65-F5344CB8AC3E}">
        <p14:creationId xmlns:p14="http://schemas.microsoft.com/office/powerpoint/2010/main" val="642215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B4D0933-48B3-86BD-A605-E486FDD2C917}"/>
            </a:ext>
          </a:extLst>
        </p:cNvPr>
        <p:cNvGrpSpPr/>
        <p:nvPr/>
      </p:nvGrpSpPr>
      <p:grpSpPr>
        <a:xfrm>
          <a:off x="0" y="0"/>
          <a:ext cx="0" cy="0"/>
          <a:chOff x="0" y="0"/>
          <a:chExt cx="0" cy="0"/>
        </a:xfrm>
      </p:grpSpPr>
      <p:pic>
        <p:nvPicPr>
          <p:cNvPr id="11" name="Grafik 4">
            <a:extLst>
              <a:ext uri="{FF2B5EF4-FFF2-40B4-BE49-F238E27FC236}">
                <a16:creationId xmlns:a16="http://schemas.microsoft.com/office/drawing/2014/main" id="{77E7F5DB-DAC8-457F-828B-5147EB3B3156}"/>
              </a:ext>
            </a:extLst>
          </p:cNvPr>
          <p:cNvPicPr/>
          <p:nvPr/>
        </p:nvPicPr>
        <p:blipFill>
          <a:blip r:embed="rId2"/>
          <a:stretch/>
        </p:blipFill>
        <p:spPr>
          <a:xfrm>
            <a:off x="5058000" y="-2880"/>
            <a:ext cx="2075760" cy="2140560"/>
          </a:xfrm>
          <a:prstGeom prst="rect">
            <a:avLst/>
          </a:prstGeom>
          <a:noFill/>
          <a:ln w="0">
            <a:noFill/>
          </a:ln>
        </p:spPr>
      </p:pic>
      <p:sp>
        <p:nvSpPr>
          <p:cNvPr id="13" name="Rechteck 12">
            <a:extLst>
              <a:ext uri="{FF2B5EF4-FFF2-40B4-BE49-F238E27FC236}">
                <a16:creationId xmlns:a16="http://schemas.microsoft.com/office/drawing/2014/main" id="{9F9A00A9-D6A3-460C-8F4F-B5CAC16090D6}"/>
              </a:ext>
            </a:extLst>
          </p:cNvPr>
          <p:cNvSpPr/>
          <p:nvPr/>
        </p:nvSpPr>
        <p:spPr>
          <a:xfrm>
            <a:off x="0" y="2879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4" name="PlaceHolder 1">
            <a:extLst>
              <a:ext uri="{FF2B5EF4-FFF2-40B4-BE49-F238E27FC236}">
                <a16:creationId xmlns:a16="http://schemas.microsoft.com/office/drawing/2014/main" id="{A6CDB0E3-65DD-423F-87FF-906D341784C3}"/>
              </a:ext>
            </a:extLst>
          </p:cNvPr>
          <p:cNvSpPr txBox="1">
            <a:spLocks/>
          </p:cNvSpPr>
          <p:nvPr/>
        </p:nvSpPr>
        <p:spPr>
          <a:xfrm>
            <a:off x="1523880" y="2880720"/>
            <a:ext cx="9143640" cy="1530720"/>
          </a:xfrm>
          <a:prstGeom prst="rect">
            <a:avLst/>
          </a:prstGeom>
          <a:noFill/>
          <a:ln w="0">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spcBef>
                <a:spcPts val="1001"/>
              </a:spcBef>
              <a:tabLst>
                <a:tab pos="0" algn="l"/>
              </a:tabLst>
            </a:pPr>
            <a:r>
              <a:rPr lang="en-US" sz="3600" b="1" dirty="0">
                <a:solidFill>
                  <a:schemeClr val="accent4"/>
                </a:solidFill>
                <a:latin typeface="Garet Heavy"/>
              </a:rPr>
              <a:t>Discussing strengths and weaknesses of AI</a:t>
            </a:r>
            <a:endParaRPr lang="nl-BE" sz="3600" dirty="0">
              <a:solidFill>
                <a:srgbClr val="000000"/>
              </a:solidFill>
              <a:latin typeface="Arial"/>
            </a:endParaRPr>
          </a:p>
        </p:txBody>
      </p:sp>
    </p:spTree>
    <p:extLst>
      <p:ext uri="{BB962C8B-B14F-4D97-AF65-F5344CB8AC3E}">
        <p14:creationId xmlns:p14="http://schemas.microsoft.com/office/powerpoint/2010/main" val="2241000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3D85D50-B025-F673-B032-9C8DB0314413}"/>
            </a:ext>
          </a:extLst>
        </p:cNvPr>
        <p:cNvGrpSpPr/>
        <p:nvPr/>
      </p:nvGrpSpPr>
      <p:grpSpPr>
        <a:xfrm>
          <a:off x="0" y="0"/>
          <a:ext cx="0" cy="0"/>
          <a:chOff x="0" y="0"/>
          <a:chExt cx="0" cy="0"/>
        </a:xfrm>
      </p:grpSpPr>
      <p:sp>
        <p:nvSpPr>
          <p:cNvPr id="14" name="Rechteck 10">
            <a:extLst>
              <a:ext uri="{FF2B5EF4-FFF2-40B4-BE49-F238E27FC236}">
                <a16:creationId xmlns:a16="http://schemas.microsoft.com/office/drawing/2014/main" id="{BC70B625-5B48-4B3F-A3B0-3763A2EC65C3}"/>
              </a:ext>
            </a:extLst>
          </p:cNvPr>
          <p:cNvSpPr/>
          <p:nvPr/>
        </p:nvSpPr>
        <p:spPr>
          <a:xfrm>
            <a:off x="9856440" y="496800"/>
            <a:ext cx="2335320"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12" name="Rechteck 11">
            <a:extLst>
              <a:ext uri="{FF2B5EF4-FFF2-40B4-BE49-F238E27FC236}">
                <a16:creationId xmlns:a16="http://schemas.microsoft.com/office/drawing/2014/main" id="{B9D078F7-F5AA-B7D2-276D-47B7D795CC5E}"/>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38A0AE6B-A3FC-D3D8-55B9-CDF28740C0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3" name="Rectangle 2">
            <a:extLst>
              <a:ext uri="{FF2B5EF4-FFF2-40B4-BE49-F238E27FC236}">
                <a16:creationId xmlns:a16="http://schemas.microsoft.com/office/drawing/2014/main" id="{2A984BE1-1580-55ED-AA22-319CBAF206EB}"/>
              </a:ext>
            </a:extLst>
          </p:cNvPr>
          <p:cNvSpPr/>
          <p:nvPr/>
        </p:nvSpPr>
        <p:spPr>
          <a:xfrm>
            <a:off x="1905426" y="2070864"/>
            <a:ext cx="3112576" cy="173064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rgbClr val="0B163B"/>
                </a:solidFill>
              </a:rPr>
              <a:t>Strengths</a:t>
            </a:r>
          </a:p>
        </p:txBody>
      </p:sp>
      <p:sp>
        <p:nvSpPr>
          <p:cNvPr id="6" name="Rectangle 5">
            <a:extLst>
              <a:ext uri="{FF2B5EF4-FFF2-40B4-BE49-F238E27FC236}">
                <a16:creationId xmlns:a16="http://schemas.microsoft.com/office/drawing/2014/main" id="{D930738D-A3CC-EC93-ABE9-6BAD5100783F}"/>
              </a:ext>
            </a:extLst>
          </p:cNvPr>
          <p:cNvSpPr/>
          <p:nvPr/>
        </p:nvSpPr>
        <p:spPr>
          <a:xfrm>
            <a:off x="1905425" y="3801507"/>
            <a:ext cx="3112576" cy="1730644"/>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t>Opportunities</a:t>
            </a:r>
          </a:p>
        </p:txBody>
      </p:sp>
      <p:sp>
        <p:nvSpPr>
          <p:cNvPr id="7" name="Rectangle 6">
            <a:extLst>
              <a:ext uri="{FF2B5EF4-FFF2-40B4-BE49-F238E27FC236}">
                <a16:creationId xmlns:a16="http://schemas.microsoft.com/office/drawing/2014/main" id="{E9E805E9-3155-9C65-204C-A86FC6B7F4B6}"/>
              </a:ext>
            </a:extLst>
          </p:cNvPr>
          <p:cNvSpPr/>
          <p:nvPr/>
        </p:nvSpPr>
        <p:spPr>
          <a:xfrm>
            <a:off x="5018000" y="3801506"/>
            <a:ext cx="3112576" cy="1730644"/>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t>Threats</a:t>
            </a:r>
          </a:p>
        </p:txBody>
      </p:sp>
      <p:sp>
        <p:nvSpPr>
          <p:cNvPr id="8" name="Rectangle 7">
            <a:extLst>
              <a:ext uri="{FF2B5EF4-FFF2-40B4-BE49-F238E27FC236}">
                <a16:creationId xmlns:a16="http://schemas.microsoft.com/office/drawing/2014/main" id="{61CA3388-B817-5108-BDDF-605ED15BAE31}"/>
              </a:ext>
            </a:extLst>
          </p:cNvPr>
          <p:cNvSpPr/>
          <p:nvPr/>
        </p:nvSpPr>
        <p:spPr>
          <a:xfrm>
            <a:off x="5018001" y="2070861"/>
            <a:ext cx="3112576" cy="1730644"/>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t>Weaknesses</a:t>
            </a:r>
          </a:p>
        </p:txBody>
      </p:sp>
      <p:sp>
        <p:nvSpPr>
          <p:cNvPr id="11" name="Textfeld 5">
            <a:extLst>
              <a:ext uri="{FF2B5EF4-FFF2-40B4-BE49-F238E27FC236}">
                <a16:creationId xmlns:a16="http://schemas.microsoft.com/office/drawing/2014/main" id="{0955F616-BAB6-4CE7-B8EF-10F511686B77}"/>
              </a:ext>
            </a:extLst>
          </p:cNvPr>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SWOT</a:t>
            </a:r>
            <a:endParaRPr lang="nl-BE" sz="3200" b="0" u="none" strike="noStrike" dirty="0">
              <a:solidFill>
                <a:srgbClr val="000000"/>
              </a:solidFill>
              <a:effectLst/>
              <a:uFillTx/>
              <a:latin typeface="Arial"/>
            </a:endParaRPr>
          </a:p>
        </p:txBody>
      </p:sp>
      <p:sp>
        <p:nvSpPr>
          <p:cNvPr id="15" name="Inhaltsplatzhalter 2">
            <a:extLst>
              <a:ext uri="{FF2B5EF4-FFF2-40B4-BE49-F238E27FC236}">
                <a16:creationId xmlns:a16="http://schemas.microsoft.com/office/drawing/2014/main" id="{145964FF-9A7C-471A-97BF-C91E3310EB6E}"/>
              </a:ext>
            </a:extLst>
          </p:cNvPr>
          <p:cNvSpPr/>
          <p:nvPr/>
        </p:nvSpPr>
        <p:spPr>
          <a:xfrm>
            <a:off x="9959040" y="2535480"/>
            <a:ext cx="2130120" cy="251964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90000"/>
              </a:lnSpc>
              <a:spcBef>
                <a:spcPts val="1001"/>
              </a:spcBef>
              <a:tabLst>
                <a:tab pos="0" algn="l"/>
              </a:tabLst>
            </a:pPr>
            <a:r>
              <a:rPr lang="de-DE" sz="2000" b="1" u="none" strike="noStrike" dirty="0">
                <a:solidFill>
                  <a:schemeClr val="dk1"/>
                </a:solidFill>
                <a:effectLst/>
                <a:uFillTx/>
                <a:latin typeface="+mj-lt"/>
              </a:rPr>
              <a:t>Approach:</a:t>
            </a:r>
          </a:p>
          <a:p>
            <a:pPr marL="285750" indent="-285750" defTabSz="914400">
              <a:lnSpc>
                <a:spcPct val="90000"/>
              </a:lnSpc>
              <a:spcBef>
                <a:spcPts val="1001"/>
              </a:spcBef>
              <a:buFont typeface="Arial" panose="020B0604020202020204" pitchFamily="34" charset="0"/>
              <a:buChar char="•"/>
              <a:tabLst>
                <a:tab pos="0" algn="l"/>
              </a:tabLst>
            </a:pPr>
            <a:r>
              <a:rPr lang="en-US" sz="1400" b="0" u="sng" strike="noStrike" dirty="0">
                <a:solidFill>
                  <a:srgbClr val="000000"/>
                </a:solidFill>
                <a:effectLst/>
                <a:uFillTx/>
              </a:rPr>
              <a:t>Do a SWOT analysis of the trends discussed.</a:t>
            </a:r>
          </a:p>
          <a:p>
            <a:pPr defTabSz="914400">
              <a:lnSpc>
                <a:spcPct val="90000"/>
              </a:lnSpc>
              <a:spcBef>
                <a:spcPts val="1001"/>
              </a:spcBef>
              <a:tabLst>
                <a:tab pos="0" algn="l"/>
              </a:tabLst>
            </a:pPr>
            <a:endParaRPr lang="nl-BE" sz="2000" b="0" u="none" strike="noStrike" dirty="0">
              <a:solidFill>
                <a:srgbClr val="000000"/>
              </a:solidFill>
              <a:effectLst/>
              <a:uFillTx/>
              <a:latin typeface="Arial"/>
            </a:endParaRPr>
          </a:p>
        </p:txBody>
      </p:sp>
    </p:spTree>
    <p:extLst>
      <p:ext uri="{BB962C8B-B14F-4D97-AF65-F5344CB8AC3E}">
        <p14:creationId xmlns:p14="http://schemas.microsoft.com/office/powerpoint/2010/main" val="3160416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B4D0933-48B3-86BD-A605-E486FDD2C917}"/>
            </a:ext>
          </a:extLst>
        </p:cNvPr>
        <p:cNvGrpSpPr/>
        <p:nvPr/>
      </p:nvGrpSpPr>
      <p:grpSpPr>
        <a:xfrm>
          <a:off x="0" y="0"/>
          <a:ext cx="0" cy="0"/>
          <a:chOff x="0" y="0"/>
          <a:chExt cx="0" cy="0"/>
        </a:xfrm>
      </p:grpSpPr>
      <p:pic>
        <p:nvPicPr>
          <p:cNvPr id="11" name="Grafik 4">
            <a:extLst>
              <a:ext uri="{FF2B5EF4-FFF2-40B4-BE49-F238E27FC236}">
                <a16:creationId xmlns:a16="http://schemas.microsoft.com/office/drawing/2014/main" id="{77E7F5DB-DAC8-457F-828B-5147EB3B3156}"/>
              </a:ext>
            </a:extLst>
          </p:cNvPr>
          <p:cNvPicPr/>
          <p:nvPr/>
        </p:nvPicPr>
        <p:blipFill>
          <a:blip r:embed="rId2"/>
          <a:stretch/>
        </p:blipFill>
        <p:spPr>
          <a:xfrm>
            <a:off x="5058000" y="-2880"/>
            <a:ext cx="2075760" cy="2140560"/>
          </a:xfrm>
          <a:prstGeom prst="rect">
            <a:avLst/>
          </a:prstGeom>
          <a:noFill/>
          <a:ln w="0">
            <a:noFill/>
          </a:ln>
        </p:spPr>
      </p:pic>
      <p:sp>
        <p:nvSpPr>
          <p:cNvPr id="13" name="Rechteck 12">
            <a:extLst>
              <a:ext uri="{FF2B5EF4-FFF2-40B4-BE49-F238E27FC236}">
                <a16:creationId xmlns:a16="http://schemas.microsoft.com/office/drawing/2014/main" id="{9F9A00A9-D6A3-460C-8F4F-B5CAC16090D6}"/>
              </a:ext>
            </a:extLst>
          </p:cNvPr>
          <p:cNvSpPr/>
          <p:nvPr/>
        </p:nvSpPr>
        <p:spPr>
          <a:xfrm>
            <a:off x="0" y="2879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4" name="PlaceHolder 1">
            <a:extLst>
              <a:ext uri="{FF2B5EF4-FFF2-40B4-BE49-F238E27FC236}">
                <a16:creationId xmlns:a16="http://schemas.microsoft.com/office/drawing/2014/main" id="{A6CDB0E3-65DD-423F-87FF-906D341784C3}"/>
              </a:ext>
            </a:extLst>
          </p:cNvPr>
          <p:cNvSpPr txBox="1">
            <a:spLocks/>
          </p:cNvSpPr>
          <p:nvPr/>
        </p:nvSpPr>
        <p:spPr>
          <a:xfrm>
            <a:off x="1523880" y="2880720"/>
            <a:ext cx="9143640" cy="1530720"/>
          </a:xfrm>
          <a:prstGeom prst="rect">
            <a:avLst/>
          </a:prstGeom>
          <a:noFill/>
          <a:ln w="0">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spcBef>
                <a:spcPts val="1001"/>
              </a:spcBef>
              <a:tabLst>
                <a:tab pos="0" algn="l"/>
              </a:tabLst>
            </a:pPr>
            <a:r>
              <a:rPr lang="en-US" sz="3600" b="1" dirty="0">
                <a:solidFill>
                  <a:schemeClr val="accent4"/>
                </a:solidFill>
                <a:latin typeface="Garet Heavy"/>
              </a:rPr>
              <a:t>Positive effects of AI usage</a:t>
            </a:r>
          </a:p>
        </p:txBody>
      </p:sp>
    </p:spTree>
    <p:extLst>
      <p:ext uri="{BB962C8B-B14F-4D97-AF65-F5344CB8AC3E}">
        <p14:creationId xmlns:p14="http://schemas.microsoft.com/office/powerpoint/2010/main" val="1492656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F5851A7-4FE9-40E5-4B13-71405E5BD016}"/>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A4CA4D62-F6CF-66D3-422A-6BB05B79D338}"/>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90C7BA05-2E27-D00D-C9D2-4AB2D82C389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5" name="Subtitle 4">
            <a:extLst>
              <a:ext uri="{FF2B5EF4-FFF2-40B4-BE49-F238E27FC236}">
                <a16:creationId xmlns:a16="http://schemas.microsoft.com/office/drawing/2014/main" id="{EEC09A63-01A8-7ED6-9727-18CBA95CD415}"/>
              </a:ext>
            </a:extLst>
          </p:cNvPr>
          <p:cNvSpPr>
            <a:spLocks noGrp="1"/>
          </p:cNvSpPr>
          <p:nvPr>
            <p:ph idx="1"/>
          </p:nvPr>
        </p:nvSpPr>
        <p:spPr>
          <a:xfrm>
            <a:off x="457200" y="1836000"/>
            <a:ext cx="10505945" cy="3878948"/>
          </a:xfrm>
        </p:spPr>
        <p:txBody>
          <a:bodyPr vert="horz" lIns="91440" tIns="45720" rIns="91440" bIns="45720" rtlCol="0" anchor="t">
            <a:normAutofit/>
          </a:bodyPr>
          <a:lstStyle/>
          <a:p>
            <a:pPr marL="0" indent="0">
              <a:lnSpc>
                <a:spcPct val="100000"/>
              </a:lnSpc>
              <a:buNone/>
            </a:pPr>
            <a:r>
              <a:rPr lang="en-GB" sz="2000" dirty="0">
                <a:ea typeface="+mn-lt"/>
                <a:cs typeface="+mn-lt"/>
              </a:rPr>
              <a:t>The responsible usage of AI can have many positive impacts in our day-today life.</a:t>
            </a:r>
          </a:p>
          <a:p>
            <a:pPr marL="0" indent="0">
              <a:lnSpc>
                <a:spcPct val="100000"/>
              </a:lnSpc>
              <a:buNone/>
            </a:pPr>
            <a:r>
              <a:rPr lang="en-GB" sz="2000" dirty="0">
                <a:ea typeface="+mn-lt"/>
                <a:cs typeface="+mn-lt"/>
              </a:rPr>
              <a:t>For instance...</a:t>
            </a:r>
          </a:p>
          <a:p>
            <a:pPr marL="457200" lvl="1" indent="0">
              <a:lnSpc>
                <a:spcPct val="100000"/>
              </a:lnSpc>
              <a:spcBef>
                <a:spcPts val="1000"/>
              </a:spcBef>
              <a:buNone/>
            </a:pPr>
            <a:r>
              <a:rPr lang="en-GB" sz="1600" dirty="0">
                <a:ea typeface="+mn-lt"/>
                <a:cs typeface="+mn-lt"/>
              </a:rPr>
              <a:t>...AI may </a:t>
            </a:r>
            <a:r>
              <a:rPr lang="en-GB" sz="1600" dirty="0">
                <a:highlight>
                  <a:srgbClr val="F1EAFE"/>
                </a:highlight>
                <a:ea typeface="+mn-lt"/>
                <a:cs typeface="+mn-lt"/>
              </a:rPr>
              <a:t>reduce boring, redundant tasks </a:t>
            </a:r>
            <a:r>
              <a:rPr lang="en-GB" sz="1600" dirty="0">
                <a:ea typeface="+mn-lt"/>
                <a:cs typeface="+mn-lt"/>
              </a:rPr>
              <a:t>so we may concentrate on more important, critical, creative ones (Yuan et al., </a:t>
            </a:r>
            <a:r>
              <a:rPr lang="en-GB" sz="1600" dirty="0"/>
              <a:t>2025</a:t>
            </a:r>
            <a:r>
              <a:rPr lang="en-GB" sz="1600" dirty="0">
                <a:ea typeface="+mn-lt"/>
                <a:cs typeface="+mn-lt"/>
              </a:rPr>
              <a:t>).</a:t>
            </a:r>
          </a:p>
          <a:p>
            <a:pPr marL="457200" lvl="1" indent="0">
              <a:lnSpc>
                <a:spcPct val="100000"/>
              </a:lnSpc>
              <a:spcBef>
                <a:spcPts val="1000"/>
              </a:spcBef>
              <a:buNone/>
            </a:pPr>
            <a:r>
              <a:rPr lang="en-GB" sz="1600" dirty="0">
                <a:ea typeface="+mn-lt"/>
                <a:cs typeface="+mn-lt"/>
              </a:rPr>
              <a:t>​...AI tutors may help </a:t>
            </a:r>
            <a:r>
              <a:rPr lang="en-GB" sz="1600" dirty="0">
                <a:highlight>
                  <a:srgbClr val="F1EAFE"/>
                </a:highlight>
                <a:ea typeface="+mn-lt"/>
                <a:cs typeface="+mn-lt"/>
              </a:rPr>
              <a:t>us learn in a way that fits our individual needs</a:t>
            </a:r>
            <a:r>
              <a:rPr lang="en-GB" sz="1600" dirty="0">
                <a:ea typeface="+mn-lt"/>
                <a:cs typeface="+mn-lt"/>
              </a:rPr>
              <a:t> (Yılmaz, 2024).</a:t>
            </a:r>
          </a:p>
          <a:p>
            <a:pPr marL="457200" lvl="1" indent="0">
              <a:lnSpc>
                <a:spcPct val="100000"/>
              </a:lnSpc>
              <a:spcBef>
                <a:spcPts val="1000"/>
              </a:spcBef>
              <a:buNone/>
            </a:pPr>
            <a:r>
              <a:rPr lang="en-GB" sz="1600" dirty="0"/>
              <a:t>...under certain conditions AI mental health apps may </a:t>
            </a:r>
            <a:r>
              <a:rPr lang="en-GB" sz="1600" dirty="0">
                <a:highlight>
                  <a:srgbClr val="F1EAFE"/>
                </a:highlight>
              </a:rPr>
              <a:t>reduce our stress, anxiety and depression</a:t>
            </a:r>
            <a:r>
              <a:rPr lang="en-GB" sz="1600" dirty="0"/>
              <a:t> when we can't access help from a professional or friend (Li et al, 2023).</a:t>
            </a:r>
          </a:p>
        </p:txBody>
      </p:sp>
      <p:sp>
        <p:nvSpPr>
          <p:cNvPr id="10" name="Textfeld 5">
            <a:extLst>
              <a:ext uri="{FF2B5EF4-FFF2-40B4-BE49-F238E27FC236}">
                <a16:creationId xmlns:a16="http://schemas.microsoft.com/office/drawing/2014/main" id="{5CDF9614-A812-48DF-8096-DB6AFCA4B7C7}"/>
              </a:ext>
            </a:extLst>
          </p:cNvPr>
          <p:cNvSpPr/>
          <p:nvPr/>
        </p:nvSpPr>
        <p:spPr>
          <a:xfrm>
            <a:off x="457200" y="755280"/>
            <a:ext cx="8087710" cy="5842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Positive individual effects of AI</a:t>
            </a:r>
            <a:endParaRPr lang="nl-BE" sz="3200" b="0" u="none" strike="noStrike" dirty="0">
              <a:solidFill>
                <a:srgbClr val="000000"/>
              </a:solidFill>
              <a:effectLst/>
              <a:uFillTx/>
              <a:latin typeface="Arial"/>
            </a:endParaRPr>
          </a:p>
        </p:txBody>
      </p:sp>
    </p:spTree>
    <p:extLst>
      <p:ext uri="{BB962C8B-B14F-4D97-AF65-F5344CB8AC3E}">
        <p14:creationId xmlns:p14="http://schemas.microsoft.com/office/powerpoint/2010/main" val="4116395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CB506D2-558C-F72B-6D92-5D670C2F86FF}"/>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8D4E1763-0445-CC59-82D8-D34E9A7E820C}"/>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rgbClr val="94AEE8"/>
              </a:solidFill>
            </a:endParaRPr>
          </a:p>
        </p:txBody>
      </p:sp>
      <p:pic>
        <p:nvPicPr>
          <p:cNvPr id="2" name="Grafik 1">
            <a:extLst>
              <a:ext uri="{FF2B5EF4-FFF2-40B4-BE49-F238E27FC236}">
                <a16:creationId xmlns:a16="http://schemas.microsoft.com/office/drawing/2014/main" id="{92702F92-1C6E-8DA7-52FC-2A136D7ECE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5" name="Subtitle 4">
            <a:extLst>
              <a:ext uri="{FF2B5EF4-FFF2-40B4-BE49-F238E27FC236}">
                <a16:creationId xmlns:a16="http://schemas.microsoft.com/office/drawing/2014/main" id="{B6F8764D-AC48-6C10-610C-FFB76044B337}"/>
              </a:ext>
            </a:extLst>
          </p:cNvPr>
          <p:cNvSpPr>
            <a:spLocks noGrp="1"/>
          </p:cNvSpPr>
          <p:nvPr>
            <p:ph idx="1"/>
          </p:nvPr>
        </p:nvSpPr>
        <p:spPr>
          <a:xfrm>
            <a:off x="457200" y="1836000"/>
            <a:ext cx="10504800" cy="4443037"/>
          </a:xfrm>
        </p:spPr>
        <p:txBody>
          <a:bodyPr vert="horz" lIns="91440" tIns="45720" rIns="91440" bIns="45720" rtlCol="0" anchor="t">
            <a:normAutofit/>
          </a:bodyPr>
          <a:lstStyle/>
          <a:p>
            <a:pPr>
              <a:lnSpc>
                <a:spcPct val="100000"/>
              </a:lnSpc>
            </a:pPr>
            <a:r>
              <a:rPr lang="en-GB" sz="2000" dirty="0">
                <a:ea typeface="+mn-lt"/>
                <a:cs typeface="+mn-lt"/>
              </a:rPr>
              <a:t>AI positively impacts our  communal and global life together.</a:t>
            </a:r>
            <a:endParaRPr lang="en-GB" sz="2000" dirty="0"/>
          </a:p>
          <a:p>
            <a:pPr>
              <a:lnSpc>
                <a:spcPct val="100000"/>
              </a:lnSpc>
            </a:pPr>
            <a:endParaRPr lang="en-GB" sz="2000" dirty="0"/>
          </a:p>
          <a:p>
            <a:pPr>
              <a:lnSpc>
                <a:spcPct val="100000"/>
              </a:lnSpc>
            </a:pPr>
            <a:r>
              <a:rPr lang="en-GB" sz="2000" dirty="0"/>
              <a:t>Research shows that if used responsibly, AI may </a:t>
            </a:r>
            <a:r>
              <a:rPr lang="en-GB" sz="2000" dirty="0">
                <a:ea typeface="+mn-lt"/>
                <a:cs typeface="+mn-lt"/>
              </a:rPr>
              <a:t>have a significantly </a:t>
            </a:r>
            <a:r>
              <a:rPr lang="en-GB" sz="2000" dirty="0">
                <a:highlight>
                  <a:srgbClr val="F1EAFE"/>
                </a:highlight>
                <a:ea typeface="+mn-lt"/>
                <a:cs typeface="+mn-lt"/>
              </a:rPr>
              <a:t>positive effect on "healthcare, education, environmental sustainability, community empowerment" </a:t>
            </a:r>
            <a:r>
              <a:rPr lang="en-GB" sz="2000" dirty="0">
                <a:ea typeface="+mn-lt"/>
                <a:cs typeface="+mn-lt"/>
              </a:rPr>
              <a:t>(Hasas et al., 2024, p. 206)</a:t>
            </a:r>
            <a:endParaRPr lang="en-GB" sz="2000" dirty="0"/>
          </a:p>
          <a:p>
            <a:pPr>
              <a:lnSpc>
                <a:spcPct val="100000"/>
              </a:lnSpc>
            </a:pPr>
            <a:endParaRPr lang="en-GB" sz="2000" dirty="0"/>
          </a:p>
          <a:p>
            <a:pPr>
              <a:lnSpc>
                <a:spcPct val="100000"/>
              </a:lnSpc>
            </a:pPr>
            <a:r>
              <a:rPr lang="en-GB" sz="2000" dirty="0"/>
              <a:t>This is further illustrated by the ways in which AI is implemented to reach the </a:t>
            </a:r>
            <a:r>
              <a:rPr lang="en-GB" sz="2000" dirty="0">
                <a:highlight>
                  <a:srgbClr val="F1EAFE"/>
                </a:highlight>
              </a:rPr>
              <a:t>UN's Sustainable Development Goals (SDGs). </a:t>
            </a:r>
            <a:endParaRPr lang="en-GB" sz="2000" dirty="0">
              <a:solidFill>
                <a:srgbClr val="000000"/>
              </a:solidFill>
              <a:highlight>
                <a:srgbClr val="F1EAFE"/>
              </a:highlight>
            </a:endParaRPr>
          </a:p>
        </p:txBody>
      </p:sp>
      <p:sp>
        <p:nvSpPr>
          <p:cNvPr id="7" name="Textfeld 5">
            <a:extLst>
              <a:ext uri="{FF2B5EF4-FFF2-40B4-BE49-F238E27FC236}">
                <a16:creationId xmlns:a16="http://schemas.microsoft.com/office/drawing/2014/main" id="{86C467F8-6E3C-4232-8F9F-8C1FF5E63A40}"/>
              </a:ext>
            </a:extLst>
          </p:cNvPr>
          <p:cNvSpPr/>
          <p:nvPr/>
        </p:nvSpPr>
        <p:spPr>
          <a:xfrm>
            <a:off x="457200" y="755280"/>
            <a:ext cx="7961586" cy="58428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Positive societal effects of AI</a:t>
            </a:r>
            <a:endParaRPr lang="nl-BE" sz="3200" b="0" u="none" strike="noStrike" dirty="0">
              <a:solidFill>
                <a:srgbClr val="000000"/>
              </a:solidFill>
              <a:effectLst/>
              <a:uFillTx/>
              <a:latin typeface="Arial"/>
            </a:endParaRPr>
          </a:p>
        </p:txBody>
      </p:sp>
    </p:spTree>
    <p:extLst>
      <p:ext uri="{BB962C8B-B14F-4D97-AF65-F5344CB8AC3E}">
        <p14:creationId xmlns:p14="http://schemas.microsoft.com/office/powerpoint/2010/main" val="3595081867"/>
      </p:ext>
    </p:extLst>
  </p:cSld>
  <p:clrMapOvr>
    <a:masterClrMapping/>
  </p:clrMapOvr>
</p:sld>
</file>

<file path=ppt/theme/theme1.xml><?xml version="1.0" encoding="utf-8"?>
<a:theme xmlns:a="http://schemas.openxmlformats.org/drawingml/2006/main" name="Office Theme">
  <a:themeElements>
    <a:clrScheme name="AI.D">
      <a:dk1>
        <a:srgbClr val="0B163B"/>
      </a:dk1>
      <a:lt1>
        <a:srgbClr val="F4EEFE"/>
      </a:lt1>
      <a:dk2>
        <a:srgbClr val="44546A"/>
      </a:dk2>
      <a:lt2>
        <a:srgbClr val="E7E9EC"/>
      </a:lt2>
      <a:accent1>
        <a:srgbClr val="F4EEFE"/>
      </a:accent1>
      <a:accent2>
        <a:srgbClr val="113B6C"/>
      </a:accent2>
      <a:accent3>
        <a:srgbClr val="38FBDB"/>
      </a:accent3>
      <a:accent4>
        <a:srgbClr val="0B163B"/>
      </a:accent4>
      <a:accent5>
        <a:srgbClr val="FC0FF5"/>
      </a:accent5>
      <a:accent6>
        <a:srgbClr val="8F52F5"/>
      </a:accent6>
      <a:hlink>
        <a:srgbClr val="1F2C8F"/>
      </a:hlink>
      <a:folHlink>
        <a:srgbClr val="AAC3E9"/>
      </a:folHlink>
    </a:clrScheme>
    <a:fontScheme name="AI.D">
      <a:majorFont>
        <a:latin typeface="Garet Heavy"/>
        <a:ea typeface=""/>
        <a:cs typeface=""/>
      </a:majorFont>
      <a:minorFont>
        <a:latin typeface="Garet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2809</Words>
  <Application>Microsoft Office PowerPoint</Application>
  <PresentationFormat>Breitbild</PresentationFormat>
  <Paragraphs>199</Paragraphs>
  <Slides>27</Slides>
  <Notes>8</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27</vt:i4>
      </vt:variant>
    </vt:vector>
  </HeadingPairs>
  <TitlesOfParts>
    <vt:vector size="35" baseType="lpstr">
      <vt:lpstr>Arial</vt:lpstr>
      <vt:lpstr>Calibri</vt:lpstr>
      <vt:lpstr>Garet Book</vt:lpstr>
      <vt:lpstr>Canva Sans</vt:lpstr>
      <vt:lpstr>Garet Heavy</vt:lpstr>
      <vt:lpstr>Readex Pro</vt:lpstr>
      <vt:lpstr>Courier New</vt:lpstr>
      <vt:lpstr>Office Theme</vt:lpstr>
      <vt:lpstr>AI in Everyday Life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Einführung in die Didaktik der Politischen Bildung</dc:title>
  <dc:creator>Bastian</dc:creator>
  <cp:lastModifiedBy>Lukas Fender</cp:lastModifiedBy>
  <cp:revision>1280</cp:revision>
  <dcterms:created xsi:type="dcterms:W3CDTF">2022-04-07T07:53:06Z</dcterms:created>
  <dcterms:modified xsi:type="dcterms:W3CDTF">2026-03-12T13:55:53Z</dcterms:modified>
</cp:coreProperties>
</file>