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sldIdLst>
    <p:sldId id="329" r:id="rId2"/>
    <p:sldId id="285" r:id="rId3"/>
    <p:sldId id="322" r:id="rId4"/>
    <p:sldId id="304" r:id="rId5"/>
    <p:sldId id="310" r:id="rId6"/>
    <p:sldId id="286" r:id="rId7"/>
    <p:sldId id="290" r:id="rId8"/>
    <p:sldId id="298" r:id="rId9"/>
    <p:sldId id="305" r:id="rId10"/>
    <p:sldId id="293" r:id="rId11"/>
    <p:sldId id="312" r:id="rId12"/>
    <p:sldId id="323" r:id="rId13"/>
    <p:sldId id="303" r:id="rId14"/>
    <p:sldId id="314" r:id="rId15"/>
    <p:sldId id="324" r:id="rId16"/>
    <p:sldId id="318" r:id="rId17"/>
    <p:sldId id="316" r:id="rId18"/>
    <p:sldId id="325" r:id="rId19"/>
    <p:sldId id="291" r:id="rId20"/>
    <p:sldId id="315" r:id="rId21"/>
    <p:sldId id="326" r:id="rId22"/>
    <p:sldId id="327" r:id="rId23"/>
    <p:sldId id="307" r:id="rId24"/>
    <p:sldId id="328" r:id="rId25"/>
  </p:sldIdLst>
  <p:sldSz cx="12192000" cy="6858000"/>
  <p:notesSz cx="6858000" cy="9144000"/>
  <p:embeddedFontLst>
    <p:embeddedFont>
      <p:font typeface="Garet Book" pitchFamily="2" charset="0"/>
      <p:regular r:id="rId27"/>
    </p:embeddedFont>
    <p:embeddedFont>
      <p:font typeface="Garet Heavy" pitchFamily="2" charset="0"/>
      <p:bold r:id="rId28"/>
    </p:embeddedFont>
    <p:embeddedFont>
      <p:font typeface="Segoe UI" panose="020B0502040204020203" pitchFamily="34" charset="0"/>
      <p:regular r:id="rId29"/>
      <p:bold r:id="rId30"/>
      <p:italic r:id="rId31"/>
      <p:boldItalic r:id="rId32"/>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4624439-448F-DDBD-F9FA-5387D7952619}" name="Gastbenutzer" initials="Ga" userId="S::urn:spo:tenantanon#5f9ff70a-ce0b-4ddb-aa0e-3caba5a7e726::" providerId="AD"/>
  <p188:author id="{67A5084D-89B5-76EB-C1DB-9B02BCE36FF8}" name="Guest User" initials="GU" userId="S::urn:spo:anon#32da7efcc1b5d516944627a17583c08aec7c4c4e2dab6537b06024b6e4f73a43::" providerId="AD"/>
  <p188:author id="{BEACC5A0-606F-46EA-99AC-10A44654D32C}" name="Guest User" initials="GU" userId="S::urn:spo:anon#cecc21c73263bb7aa0824bdd4c7a8d5fb01cc11b7c3a96a419dca05e22ea2685::" providerId="AD"/>
  <p188:author id="{0A8DD8C6-7415-CBB2-100F-ED3853A0B386}" name="Projektteam 2" initials="P2" userId="S::projektteam2@demokratiezentrum.org::5102b972-be3c-4467-bcf1-aa6d6b1eaa0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na Frey" initials="LF" lastIdx="2" clrIdx="0">
    <p:extLst>
      <p:ext uri="{19B8F6BF-5375-455C-9EA6-DF929625EA0E}">
        <p15:presenceInfo xmlns:p15="http://schemas.microsoft.com/office/powerpoint/2012/main" userId="4ff3e4e6b989e2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EEFE"/>
    <a:srgbClr val="FFFFFF"/>
    <a:srgbClr val="C5D3F3"/>
    <a:srgbClr val="E1FEFA"/>
    <a:srgbClr val="FFE7FE"/>
    <a:srgbClr val="38FBDB"/>
    <a:srgbClr val="FC0FF5"/>
    <a:srgbClr val="8F52F5"/>
    <a:srgbClr val="94AEE8"/>
    <a:srgbClr val="F6F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BEA5FA-EB5B-6492-284A-E3558BEC7C49}" v="9" dt="2026-02-16T15:59:57.598"/>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Helle Formatvorlage 2 - Akz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58"/>
  </p:normalViewPr>
  <p:slideViewPr>
    <p:cSldViewPr snapToGrid="0">
      <p:cViewPr>
        <p:scale>
          <a:sx n="50" d="100"/>
          <a:sy n="50" d="100"/>
        </p:scale>
        <p:origin x="1188" y="264"/>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9" Type="http://schemas.microsoft.com/office/2018/10/relationships/authors" Target="authors.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6.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2.fntdata"/><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1.fntdata"/><Relationship Id="rId30" Type="http://schemas.openxmlformats.org/officeDocument/2006/relationships/font" Target="fonts/font4.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525A37-2257-4A6A-A782-65AF63A7607E}" type="doc">
      <dgm:prSet loTypeId="urn:microsoft.com/office/officeart/2005/8/layout/cycle2" loCatId="cycle" qsTypeId="urn:microsoft.com/office/officeart/2005/8/quickstyle/simple1" qsCatId="simple" csTypeId="urn:microsoft.com/office/officeart/2005/8/colors/colorful4" csCatId="colorful" phldr="1"/>
      <dgm:spPr/>
      <dgm:t>
        <a:bodyPr/>
        <a:lstStyle/>
        <a:p>
          <a:endParaRPr lang="en-US"/>
        </a:p>
      </dgm:t>
    </dgm:pt>
    <dgm:pt modelId="{D0540163-6005-4D0E-9110-40696888C618}">
      <dgm:prSet phldrT="[Text]" phldr="0"/>
      <dgm:spPr/>
      <dgm:t>
        <a:bodyPr/>
        <a:lstStyle/>
        <a:p>
          <a:pPr rtl="0"/>
          <a:r>
            <a:rPr lang="en-US">
              <a:latin typeface="Garet Heavy"/>
            </a:rPr>
            <a:t>Biased society</a:t>
          </a:r>
          <a:endParaRPr lang="en-US"/>
        </a:p>
      </dgm:t>
    </dgm:pt>
    <dgm:pt modelId="{E44DF0B2-4185-489B-AAAD-B81EA93EA7B2}" type="parTrans" cxnId="{E22AFD63-2FEA-4560-95D8-7A2383C228BD}">
      <dgm:prSet/>
      <dgm:spPr/>
      <dgm:t>
        <a:bodyPr/>
        <a:lstStyle/>
        <a:p>
          <a:endParaRPr lang="en-US"/>
        </a:p>
      </dgm:t>
    </dgm:pt>
    <dgm:pt modelId="{4B71BC35-A010-4638-AFEC-611B67545186}" type="sibTrans" cxnId="{E22AFD63-2FEA-4560-95D8-7A2383C228BD}">
      <dgm:prSet/>
      <dgm:spPr/>
      <dgm:t>
        <a:bodyPr/>
        <a:lstStyle/>
        <a:p>
          <a:endParaRPr lang="en-US"/>
        </a:p>
      </dgm:t>
    </dgm:pt>
    <dgm:pt modelId="{91EBABE0-4C6A-4FB4-91AE-3506224147B7}">
      <dgm:prSet phldrT="[Text]" phldr="0"/>
      <dgm:spPr/>
      <dgm:t>
        <a:bodyPr/>
        <a:lstStyle/>
        <a:p>
          <a:pPr rtl="0"/>
          <a:r>
            <a:rPr lang="en-US">
              <a:latin typeface="Garet Heavy"/>
            </a:rPr>
            <a:t>Biased AI outcomes</a:t>
          </a:r>
          <a:endParaRPr lang="en-US"/>
        </a:p>
      </dgm:t>
    </dgm:pt>
    <dgm:pt modelId="{D22A0AEA-0E41-423A-AFB5-311BB8E14F33}" type="parTrans" cxnId="{B8141812-87B5-4883-941D-3C3654D038E1}">
      <dgm:prSet/>
      <dgm:spPr/>
      <dgm:t>
        <a:bodyPr/>
        <a:lstStyle/>
        <a:p>
          <a:endParaRPr lang="en-US"/>
        </a:p>
      </dgm:t>
    </dgm:pt>
    <dgm:pt modelId="{9969FC51-FCB2-49B2-A221-197A1AECF084}" type="sibTrans" cxnId="{B8141812-87B5-4883-941D-3C3654D038E1}">
      <dgm:prSet/>
      <dgm:spPr/>
      <dgm:t>
        <a:bodyPr/>
        <a:lstStyle/>
        <a:p>
          <a:endParaRPr lang="en-US"/>
        </a:p>
      </dgm:t>
    </dgm:pt>
    <dgm:pt modelId="{8207C886-D3C8-4387-9206-844D06CDEB9F}">
      <dgm:prSet phldrT="[Text]" phldr="0"/>
      <dgm:spPr/>
      <dgm:t>
        <a:bodyPr/>
        <a:lstStyle/>
        <a:p>
          <a:pPr rtl="0"/>
          <a:r>
            <a:rPr lang="en-US">
              <a:latin typeface="Garet Heavy"/>
            </a:rPr>
            <a:t>Reenforcing biases in AI users</a:t>
          </a:r>
          <a:endParaRPr lang="en-US"/>
        </a:p>
      </dgm:t>
    </dgm:pt>
    <dgm:pt modelId="{D849B6E7-C9A9-477D-A29A-788BC42A748C}" type="parTrans" cxnId="{456E3F0E-775F-4B6B-8B87-0E27DC3B6687}">
      <dgm:prSet/>
      <dgm:spPr/>
      <dgm:t>
        <a:bodyPr/>
        <a:lstStyle/>
        <a:p>
          <a:endParaRPr lang="en-US"/>
        </a:p>
      </dgm:t>
    </dgm:pt>
    <dgm:pt modelId="{6A00699F-346D-47E8-B066-85C2A89ED62D}" type="sibTrans" cxnId="{456E3F0E-775F-4B6B-8B87-0E27DC3B6687}">
      <dgm:prSet/>
      <dgm:spPr/>
      <dgm:t>
        <a:bodyPr/>
        <a:lstStyle/>
        <a:p>
          <a:endParaRPr lang="en-US"/>
        </a:p>
      </dgm:t>
    </dgm:pt>
    <dgm:pt modelId="{C474B734-1E0F-4E1D-A2D8-0CBD74FE498E}" type="pres">
      <dgm:prSet presAssocID="{86525A37-2257-4A6A-A782-65AF63A7607E}" presName="cycle" presStyleCnt="0">
        <dgm:presLayoutVars>
          <dgm:dir/>
          <dgm:resizeHandles val="exact"/>
        </dgm:presLayoutVars>
      </dgm:prSet>
      <dgm:spPr/>
    </dgm:pt>
    <dgm:pt modelId="{524DBD81-371E-4C1A-A769-A5DB44FBDF1D}" type="pres">
      <dgm:prSet presAssocID="{D0540163-6005-4D0E-9110-40696888C618}" presName="node" presStyleLbl="node1" presStyleIdx="0" presStyleCnt="3">
        <dgm:presLayoutVars>
          <dgm:bulletEnabled val="1"/>
        </dgm:presLayoutVars>
      </dgm:prSet>
      <dgm:spPr/>
    </dgm:pt>
    <dgm:pt modelId="{CBEE9C63-3FF0-47A2-9FEF-49B20B56CEB1}" type="pres">
      <dgm:prSet presAssocID="{4B71BC35-A010-4638-AFEC-611B67545186}" presName="sibTrans" presStyleLbl="sibTrans2D1" presStyleIdx="0" presStyleCnt="3"/>
      <dgm:spPr/>
    </dgm:pt>
    <dgm:pt modelId="{FD73B3FF-8693-4C02-AF28-C67B151222FE}" type="pres">
      <dgm:prSet presAssocID="{4B71BC35-A010-4638-AFEC-611B67545186}" presName="connectorText" presStyleLbl="sibTrans2D1" presStyleIdx="0" presStyleCnt="3"/>
      <dgm:spPr/>
    </dgm:pt>
    <dgm:pt modelId="{CD8E06B6-23A9-4C87-900C-0C94CA0547B5}" type="pres">
      <dgm:prSet presAssocID="{91EBABE0-4C6A-4FB4-91AE-3506224147B7}" presName="node" presStyleLbl="node1" presStyleIdx="1" presStyleCnt="3">
        <dgm:presLayoutVars>
          <dgm:bulletEnabled val="1"/>
        </dgm:presLayoutVars>
      </dgm:prSet>
      <dgm:spPr/>
    </dgm:pt>
    <dgm:pt modelId="{2279B943-ABFD-47DF-8A5A-995619ED1DC1}" type="pres">
      <dgm:prSet presAssocID="{9969FC51-FCB2-49B2-A221-197A1AECF084}" presName="sibTrans" presStyleLbl="sibTrans2D1" presStyleIdx="1" presStyleCnt="3"/>
      <dgm:spPr/>
    </dgm:pt>
    <dgm:pt modelId="{157709C7-539C-4643-9B2E-8F2D845D4DDA}" type="pres">
      <dgm:prSet presAssocID="{9969FC51-FCB2-49B2-A221-197A1AECF084}" presName="connectorText" presStyleLbl="sibTrans2D1" presStyleIdx="1" presStyleCnt="3"/>
      <dgm:spPr/>
    </dgm:pt>
    <dgm:pt modelId="{7F586F75-EB19-4453-9EB8-8095E2256B66}" type="pres">
      <dgm:prSet presAssocID="{8207C886-D3C8-4387-9206-844D06CDEB9F}" presName="node" presStyleLbl="node1" presStyleIdx="2" presStyleCnt="3">
        <dgm:presLayoutVars>
          <dgm:bulletEnabled val="1"/>
        </dgm:presLayoutVars>
      </dgm:prSet>
      <dgm:spPr/>
    </dgm:pt>
    <dgm:pt modelId="{89ECBDB2-002F-4645-8F94-8F552013A7B8}" type="pres">
      <dgm:prSet presAssocID="{6A00699F-346D-47E8-B066-85C2A89ED62D}" presName="sibTrans" presStyleLbl="sibTrans2D1" presStyleIdx="2" presStyleCnt="3"/>
      <dgm:spPr/>
    </dgm:pt>
    <dgm:pt modelId="{C777C4F3-9C64-44AC-83BB-A21E9E3F2AB1}" type="pres">
      <dgm:prSet presAssocID="{6A00699F-346D-47E8-B066-85C2A89ED62D}" presName="connectorText" presStyleLbl="sibTrans2D1" presStyleIdx="2" presStyleCnt="3"/>
      <dgm:spPr/>
    </dgm:pt>
  </dgm:ptLst>
  <dgm:cxnLst>
    <dgm:cxn modelId="{456E3F0E-775F-4B6B-8B87-0E27DC3B6687}" srcId="{86525A37-2257-4A6A-A782-65AF63A7607E}" destId="{8207C886-D3C8-4387-9206-844D06CDEB9F}" srcOrd="2" destOrd="0" parTransId="{D849B6E7-C9A9-477D-A29A-788BC42A748C}" sibTransId="{6A00699F-346D-47E8-B066-85C2A89ED62D}"/>
    <dgm:cxn modelId="{B8141812-87B5-4883-941D-3C3654D038E1}" srcId="{86525A37-2257-4A6A-A782-65AF63A7607E}" destId="{91EBABE0-4C6A-4FB4-91AE-3506224147B7}" srcOrd="1" destOrd="0" parTransId="{D22A0AEA-0E41-423A-AFB5-311BB8E14F33}" sibTransId="{9969FC51-FCB2-49B2-A221-197A1AECF084}"/>
    <dgm:cxn modelId="{9DF29226-B4E5-4424-A6BB-948425DC8583}" type="presOf" srcId="{D0540163-6005-4D0E-9110-40696888C618}" destId="{524DBD81-371E-4C1A-A769-A5DB44FBDF1D}" srcOrd="0" destOrd="0" presId="urn:microsoft.com/office/officeart/2005/8/layout/cycle2"/>
    <dgm:cxn modelId="{94931B29-9961-48EB-91BE-785C25A51D81}" type="presOf" srcId="{6A00699F-346D-47E8-B066-85C2A89ED62D}" destId="{C777C4F3-9C64-44AC-83BB-A21E9E3F2AB1}" srcOrd="1" destOrd="0" presId="urn:microsoft.com/office/officeart/2005/8/layout/cycle2"/>
    <dgm:cxn modelId="{38E56B3E-662F-449D-8A2B-D7D4BE27029F}" type="presOf" srcId="{91EBABE0-4C6A-4FB4-91AE-3506224147B7}" destId="{CD8E06B6-23A9-4C87-900C-0C94CA0547B5}" srcOrd="0" destOrd="0" presId="urn:microsoft.com/office/officeart/2005/8/layout/cycle2"/>
    <dgm:cxn modelId="{1F982240-FB6F-4A9A-8734-F6496EA5D49B}" type="presOf" srcId="{9969FC51-FCB2-49B2-A221-197A1AECF084}" destId="{2279B943-ABFD-47DF-8A5A-995619ED1DC1}" srcOrd="0" destOrd="0" presId="urn:microsoft.com/office/officeart/2005/8/layout/cycle2"/>
    <dgm:cxn modelId="{E22AFD63-2FEA-4560-95D8-7A2383C228BD}" srcId="{86525A37-2257-4A6A-A782-65AF63A7607E}" destId="{D0540163-6005-4D0E-9110-40696888C618}" srcOrd="0" destOrd="0" parTransId="{E44DF0B2-4185-489B-AAAD-B81EA93EA7B2}" sibTransId="{4B71BC35-A010-4638-AFEC-611B67545186}"/>
    <dgm:cxn modelId="{2C70F756-98A9-4377-8C38-26AA09BB670C}" type="presOf" srcId="{4B71BC35-A010-4638-AFEC-611B67545186}" destId="{FD73B3FF-8693-4C02-AF28-C67B151222FE}" srcOrd="1" destOrd="0" presId="urn:microsoft.com/office/officeart/2005/8/layout/cycle2"/>
    <dgm:cxn modelId="{D51BB081-76A9-4646-994E-BA9698BC3D6A}" type="presOf" srcId="{8207C886-D3C8-4387-9206-844D06CDEB9F}" destId="{7F586F75-EB19-4453-9EB8-8095E2256B66}" srcOrd="0" destOrd="0" presId="urn:microsoft.com/office/officeart/2005/8/layout/cycle2"/>
    <dgm:cxn modelId="{C80D2684-3A5B-4111-9DF6-6C591C3DBC1D}" type="presOf" srcId="{4B71BC35-A010-4638-AFEC-611B67545186}" destId="{CBEE9C63-3FF0-47A2-9FEF-49B20B56CEB1}" srcOrd="0" destOrd="0" presId="urn:microsoft.com/office/officeart/2005/8/layout/cycle2"/>
    <dgm:cxn modelId="{8E6A4DB5-CE11-4925-B93C-2EF5AF6E7FC8}" type="presOf" srcId="{86525A37-2257-4A6A-A782-65AF63A7607E}" destId="{C474B734-1E0F-4E1D-A2D8-0CBD74FE498E}" srcOrd="0" destOrd="0" presId="urn:microsoft.com/office/officeart/2005/8/layout/cycle2"/>
    <dgm:cxn modelId="{AA9681B8-A531-4FE5-A47C-4BB97D494DED}" type="presOf" srcId="{6A00699F-346D-47E8-B066-85C2A89ED62D}" destId="{89ECBDB2-002F-4645-8F94-8F552013A7B8}" srcOrd="0" destOrd="0" presId="urn:microsoft.com/office/officeart/2005/8/layout/cycle2"/>
    <dgm:cxn modelId="{C0E5CBE9-F383-4A4E-BF1C-8215BECB1CCD}" type="presOf" srcId="{9969FC51-FCB2-49B2-A221-197A1AECF084}" destId="{157709C7-539C-4643-9B2E-8F2D845D4DDA}" srcOrd="1" destOrd="0" presId="urn:microsoft.com/office/officeart/2005/8/layout/cycle2"/>
    <dgm:cxn modelId="{D27306D9-9315-430B-A000-E3943C73E63F}" type="presParOf" srcId="{C474B734-1E0F-4E1D-A2D8-0CBD74FE498E}" destId="{524DBD81-371E-4C1A-A769-A5DB44FBDF1D}" srcOrd="0" destOrd="0" presId="urn:microsoft.com/office/officeart/2005/8/layout/cycle2"/>
    <dgm:cxn modelId="{CB5789CC-4727-4330-8DAC-113B6608EE34}" type="presParOf" srcId="{C474B734-1E0F-4E1D-A2D8-0CBD74FE498E}" destId="{CBEE9C63-3FF0-47A2-9FEF-49B20B56CEB1}" srcOrd="1" destOrd="0" presId="urn:microsoft.com/office/officeart/2005/8/layout/cycle2"/>
    <dgm:cxn modelId="{2591C4B7-A852-4954-8C79-3CBD3DE12628}" type="presParOf" srcId="{CBEE9C63-3FF0-47A2-9FEF-49B20B56CEB1}" destId="{FD73B3FF-8693-4C02-AF28-C67B151222FE}" srcOrd="0" destOrd="0" presId="urn:microsoft.com/office/officeart/2005/8/layout/cycle2"/>
    <dgm:cxn modelId="{374300BF-13AD-44C2-8C01-EAC4FC24B075}" type="presParOf" srcId="{C474B734-1E0F-4E1D-A2D8-0CBD74FE498E}" destId="{CD8E06B6-23A9-4C87-900C-0C94CA0547B5}" srcOrd="2" destOrd="0" presId="urn:microsoft.com/office/officeart/2005/8/layout/cycle2"/>
    <dgm:cxn modelId="{369CB82D-0BD6-45FC-9BD4-0F5AECFB1E65}" type="presParOf" srcId="{C474B734-1E0F-4E1D-A2D8-0CBD74FE498E}" destId="{2279B943-ABFD-47DF-8A5A-995619ED1DC1}" srcOrd="3" destOrd="0" presId="urn:microsoft.com/office/officeart/2005/8/layout/cycle2"/>
    <dgm:cxn modelId="{E57E63F8-9F08-47E5-8CEE-A482D3CB0682}" type="presParOf" srcId="{2279B943-ABFD-47DF-8A5A-995619ED1DC1}" destId="{157709C7-539C-4643-9B2E-8F2D845D4DDA}" srcOrd="0" destOrd="0" presId="urn:microsoft.com/office/officeart/2005/8/layout/cycle2"/>
    <dgm:cxn modelId="{48CA4AC0-8D95-40D4-804D-295C7139948B}" type="presParOf" srcId="{C474B734-1E0F-4E1D-A2D8-0CBD74FE498E}" destId="{7F586F75-EB19-4453-9EB8-8095E2256B66}" srcOrd="4" destOrd="0" presId="urn:microsoft.com/office/officeart/2005/8/layout/cycle2"/>
    <dgm:cxn modelId="{F3CF2E5A-5A60-4FF9-B7AE-6729455C1582}" type="presParOf" srcId="{C474B734-1E0F-4E1D-A2D8-0CBD74FE498E}" destId="{89ECBDB2-002F-4645-8F94-8F552013A7B8}" srcOrd="5" destOrd="0" presId="urn:microsoft.com/office/officeart/2005/8/layout/cycle2"/>
    <dgm:cxn modelId="{1314A7D0-B4D6-4108-A7CF-EA6A8C9F2C5E}" type="presParOf" srcId="{89ECBDB2-002F-4645-8F94-8F552013A7B8}" destId="{C777C4F3-9C64-44AC-83BB-A21E9E3F2AB1}" srcOrd="0" destOrd="0" presId="urn:microsoft.com/office/officeart/2005/8/layout/cycle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4DBD81-371E-4C1A-A769-A5DB44FBDF1D}">
      <dsp:nvSpPr>
        <dsp:cNvPr id="0" name=""/>
        <dsp:cNvSpPr/>
      </dsp:nvSpPr>
      <dsp:spPr>
        <a:xfrm>
          <a:off x="1491257" y="944"/>
          <a:ext cx="1589484" cy="1589484"/>
        </a:xfrm>
        <a:prstGeom prst="ellipse">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rtl="0">
            <a:lnSpc>
              <a:spcPct val="90000"/>
            </a:lnSpc>
            <a:spcBef>
              <a:spcPct val="0"/>
            </a:spcBef>
            <a:spcAft>
              <a:spcPct val="35000"/>
            </a:spcAft>
            <a:buNone/>
          </a:pPr>
          <a:r>
            <a:rPr lang="en-US" sz="1200" kern="1200">
              <a:latin typeface="Garet Heavy"/>
            </a:rPr>
            <a:t>Biased society</a:t>
          </a:r>
          <a:endParaRPr lang="en-US" sz="1200" kern="1200"/>
        </a:p>
      </dsp:txBody>
      <dsp:txXfrm>
        <a:off x="1724032" y="233719"/>
        <a:ext cx="1123934" cy="1123934"/>
      </dsp:txXfrm>
    </dsp:sp>
    <dsp:sp modelId="{CBEE9C63-3FF0-47A2-9FEF-49B20B56CEB1}">
      <dsp:nvSpPr>
        <dsp:cNvPr id="0" name=""/>
        <dsp:cNvSpPr/>
      </dsp:nvSpPr>
      <dsp:spPr>
        <a:xfrm rot="3600000">
          <a:off x="2665452" y="1550229"/>
          <a:ext cx="422085" cy="536450"/>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697108" y="1602689"/>
        <a:ext cx="295460" cy="321870"/>
      </dsp:txXfrm>
    </dsp:sp>
    <dsp:sp modelId="{CD8E06B6-23A9-4C87-900C-0C94CA0547B5}">
      <dsp:nvSpPr>
        <dsp:cNvPr id="0" name=""/>
        <dsp:cNvSpPr/>
      </dsp:nvSpPr>
      <dsp:spPr>
        <a:xfrm>
          <a:off x="2684194" y="2067170"/>
          <a:ext cx="1589484" cy="1589484"/>
        </a:xfrm>
        <a:prstGeom prst="ellipse">
          <a:avLst/>
        </a:prstGeom>
        <a:solidFill>
          <a:schemeClr val="accent4">
            <a:hueOff val="2265103"/>
            <a:satOff val="14492"/>
            <a:lumOff val="1931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rtl="0">
            <a:lnSpc>
              <a:spcPct val="90000"/>
            </a:lnSpc>
            <a:spcBef>
              <a:spcPct val="0"/>
            </a:spcBef>
            <a:spcAft>
              <a:spcPct val="35000"/>
            </a:spcAft>
            <a:buNone/>
          </a:pPr>
          <a:r>
            <a:rPr lang="en-US" sz="1200" kern="1200">
              <a:latin typeface="Garet Heavy"/>
            </a:rPr>
            <a:t>Biased AI outcomes</a:t>
          </a:r>
          <a:endParaRPr lang="en-US" sz="1200" kern="1200"/>
        </a:p>
      </dsp:txBody>
      <dsp:txXfrm>
        <a:off x="2916969" y="2299945"/>
        <a:ext cx="1123934" cy="1123934"/>
      </dsp:txXfrm>
    </dsp:sp>
    <dsp:sp modelId="{2279B943-ABFD-47DF-8A5A-995619ED1DC1}">
      <dsp:nvSpPr>
        <dsp:cNvPr id="0" name=""/>
        <dsp:cNvSpPr/>
      </dsp:nvSpPr>
      <dsp:spPr>
        <a:xfrm rot="10800000">
          <a:off x="2086902" y="2593687"/>
          <a:ext cx="422085" cy="536450"/>
        </a:xfrm>
        <a:prstGeom prst="rightArrow">
          <a:avLst>
            <a:gd name="adj1" fmla="val 60000"/>
            <a:gd name="adj2" fmla="val 50000"/>
          </a:avLst>
        </a:prstGeom>
        <a:solidFill>
          <a:schemeClr val="accent4">
            <a:hueOff val="2265103"/>
            <a:satOff val="14492"/>
            <a:lumOff val="19313"/>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2213527" y="2700977"/>
        <a:ext cx="295460" cy="321870"/>
      </dsp:txXfrm>
    </dsp:sp>
    <dsp:sp modelId="{7F586F75-EB19-4453-9EB8-8095E2256B66}">
      <dsp:nvSpPr>
        <dsp:cNvPr id="0" name=""/>
        <dsp:cNvSpPr/>
      </dsp:nvSpPr>
      <dsp:spPr>
        <a:xfrm>
          <a:off x="298321" y="2067170"/>
          <a:ext cx="1589484" cy="1589484"/>
        </a:xfrm>
        <a:prstGeom prst="ellipse">
          <a:avLst/>
        </a:prstGeom>
        <a:solidFill>
          <a:schemeClr val="accent4">
            <a:hueOff val="4530205"/>
            <a:satOff val="28984"/>
            <a:lumOff val="3862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rtl="0">
            <a:lnSpc>
              <a:spcPct val="90000"/>
            </a:lnSpc>
            <a:spcBef>
              <a:spcPct val="0"/>
            </a:spcBef>
            <a:spcAft>
              <a:spcPct val="35000"/>
            </a:spcAft>
            <a:buNone/>
          </a:pPr>
          <a:r>
            <a:rPr lang="en-US" sz="1200" kern="1200">
              <a:latin typeface="Garet Heavy"/>
            </a:rPr>
            <a:t>Reenforcing biases in AI users</a:t>
          </a:r>
          <a:endParaRPr lang="en-US" sz="1200" kern="1200"/>
        </a:p>
      </dsp:txBody>
      <dsp:txXfrm>
        <a:off x="531096" y="2299945"/>
        <a:ext cx="1123934" cy="1123934"/>
      </dsp:txXfrm>
    </dsp:sp>
    <dsp:sp modelId="{89ECBDB2-002F-4645-8F94-8F552013A7B8}">
      <dsp:nvSpPr>
        <dsp:cNvPr id="0" name=""/>
        <dsp:cNvSpPr/>
      </dsp:nvSpPr>
      <dsp:spPr>
        <a:xfrm rot="18000000">
          <a:off x="1472516" y="1570919"/>
          <a:ext cx="422085" cy="536450"/>
        </a:xfrm>
        <a:prstGeom prst="rightArrow">
          <a:avLst>
            <a:gd name="adj1" fmla="val 60000"/>
            <a:gd name="adj2" fmla="val 50000"/>
          </a:avLst>
        </a:prstGeom>
        <a:solidFill>
          <a:schemeClr val="accent4">
            <a:hueOff val="4530205"/>
            <a:satOff val="28984"/>
            <a:lumOff val="3862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1504172" y="1733039"/>
        <a:ext cx="295460" cy="321870"/>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4C4AA6-DBF4-4FD2-9FE0-901372F8FDDA}" type="datetimeFigureOut">
              <a:rPr lang="de-DE" smtClean="0"/>
              <a:t>26.03.2026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74E887-4D2D-4797-88BD-6049D647B71A}" type="slidenum">
              <a:rPr lang="de-DE" smtClean="0"/>
              <a:t>‹Nr.›</a:t>
            </a:fld>
            <a:endParaRPr lang="de-DE"/>
          </a:p>
        </p:txBody>
      </p:sp>
    </p:spTree>
    <p:extLst>
      <p:ext uri="{BB962C8B-B14F-4D97-AF65-F5344CB8AC3E}">
        <p14:creationId xmlns:p14="http://schemas.microsoft.com/office/powerpoint/2010/main" val="566487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www.ibm.com/think/topics/algorithmic-bias"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ibm.com/think/topics/algorithmic-bias"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ibm.com/think/topics/algorithmic-bias"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static.uni-graz.at/fileadmin/Akgl/4_Fuer_MitarbeiterInnen/Diversitaetssensible_Bildgestaltung_mit_Beispielfotos.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ibm.com/think/topics/algorithmic-bias"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ibm.com/think/topics/algorithmic-bias"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ibm.com/think/topics/algorithmic-bias"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ibm.com/think/topics/algorithmic-bias"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ibm.com/think/topics/algorithmic-bias"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ibm.com/think/topics/algorithmic-bias"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DE" dirty="0"/>
          </a:p>
        </p:txBody>
      </p:sp>
      <p:sp>
        <p:nvSpPr>
          <p:cNvPr id="4" name="Slide Number Placeholder 3"/>
          <p:cNvSpPr>
            <a:spLocks noGrp="1"/>
          </p:cNvSpPr>
          <p:nvPr>
            <p:ph type="sldNum" sz="quarter" idx="5"/>
          </p:nvPr>
        </p:nvSpPr>
        <p:spPr/>
        <p:txBody>
          <a:bodyPr/>
          <a:lstStyle/>
          <a:p>
            <a:fld id="{8174E887-4D2D-4797-88BD-6049D647B71A}" type="slidenum">
              <a:rPr lang="de-DE" smtClean="0"/>
              <a:t>4</a:t>
            </a:fld>
            <a:endParaRPr lang="de-DE"/>
          </a:p>
        </p:txBody>
      </p:sp>
    </p:spTree>
    <p:extLst>
      <p:ext uri="{BB962C8B-B14F-4D97-AF65-F5344CB8AC3E}">
        <p14:creationId xmlns:p14="http://schemas.microsoft.com/office/powerpoint/2010/main" val="2291265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8174E887-4D2D-4797-88BD-6049D647B71A}" type="slidenum">
              <a:rPr lang="de-DE" smtClean="0"/>
              <a:t>19</a:t>
            </a:fld>
            <a:endParaRPr lang="de-DE"/>
          </a:p>
        </p:txBody>
      </p:sp>
    </p:spTree>
    <p:extLst>
      <p:ext uri="{BB962C8B-B14F-4D97-AF65-F5344CB8AC3E}">
        <p14:creationId xmlns:p14="http://schemas.microsoft.com/office/powerpoint/2010/main" val="1208334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638EF-869E-4890-FAAC-0B62A8B096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B4CE95-E89E-944F-FBD7-171A6FE47F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7A87F1-1C8B-02F0-4C57-F8454BCA50BE}"/>
              </a:ext>
            </a:extLst>
          </p:cNvPr>
          <p:cNvSpPr>
            <a:spLocks noGrp="1"/>
          </p:cNvSpPr>
          <p:nvPr>
            <p:ph type="body" idx="1"/>
          </p:nvPr>
        </p:nvSpPr>
        <p:spPr/>
        <p:txBody>
          <a:bodyPr/>
          <a:lstStyle/>
          <a:p>
            <a:endParaRPr lang="en-US"/>
          </a:p>
          <a:p>
            <a:r>
              <a:rPr lang="en-US">
                <a:hlinkClick r:id="rId3"/>
              </a:rPr>
              <a:t>What Is Algorithmic Bias? | IBM</a:t>
            </a:r>
            <a:endParaRPr lang="en-US"/>
          </a:p>
        </p:txBody>
      </p:sp>
      <p:sp>
        <p:nvSpPr>
          <p:cNvPr id="4" name="Slide Number Placeholder 3">
            <a:extLst>
              <a:ext uri="{FF2B5EF4-FFF2-40B4-BE49-F238E27FC236}">
                <a16:creationId xmlns:a16="http://schemas.microsoft.com/office/drawing/2014/main" id="{48595D1B-6C7C-9265-02E2-AD9200C36D58}"/>
              </a:ext>
            </a:extLst>
          </p:cNvPr>
          <p:cNvSpPr>
            <a:spLocks noGrp="1"/>
          </p:cNvSpPr>
          <p:nvPr>
            <p:ph type="sldNum" sz="quarter" idx="5"/>
          </p:nvPr>
        </p:nvSpPr>
        <p:spPr/>
        <p:txBody>
          <a:bodyPr/>
          <a:lstStyle/>
          <a:p>
            <a:fld id="{8174E887-4D2D-4797-88BD-6049D647B71A}" type="slidenum">
              <a:rPr lang="de-DE" smtClean="0"/>
              <a:t>20</a:t>
            </a:fld>
            <a:endParaRPr lang="de-DE"/>
          </a:p>
        </p:txBody>
      </p:sp>
    </p:spTree>
    <p:extLst>
      <p:ext uri="{BB962C8B-B14F-4D97-AF65-F5344CB8AC3E}">
        <p14:creationId xmlns:p14="http://schemas.microsoft.com/office/powerpoint/2010/main" val="2388535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638EF-869E-4890-FAAC-0B62A8B096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B4CE95-E89E-944F-FBD7-171A6FE47F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7A87F1-1C8B-02F0-4C57-F8454BCA50BE}"/>
              </a:ext>
            </a:extLst>
          </p:cNvPr>
          <p:cNvSpPr>
            <a:spLocks noGrp="1"/>
          </p:cNvSpPr>
          <p:nvPr>
            <p:ph type="body" idx="1"/>
          </p:nvPr>
        </p:nvSpPr>
        <p:spPr/>
        <p:txBody>
          <a:bodyPr/>
          <a:lstStyle/>
          <a:p>
            <a:endParaRPr lang="en-US"/>
          </a:p>
          <a:p>
            <a:r>
              <a:rPr lang="en-US">
                <a:hlinkClick r:id="rId3"/>
              </a:rPr>
              <a:t>What Is Algorithmic Bias? | IBM</a:t>
            </a:r>
            <a:endParaRPr lang="en-US"/>
          </a:p>
        </p:txBody>
      </p:sp>
      <p:sp>
        <p:nvSpPr>
          <p:cNvPr id="4" name="Slide Number Placeholder 3">
            <a:extLst>
              <a:ext uri="{FF2B5EF4-FFF2-40B4-BE49-F238E27FC236}">
                <a16:creationId xmlns:a16="http://schemas.microsoft.com/office/drawing/2014/main" id="{48595D1B-6C7C-9265-02E2-AD9200C36D58}"/>
              </a:ext>
            </a:extLst>
          </p:cNvPr>
          <p:cNvSpPr>
            <a:spLocks noGrp="1"/>
          </p:cNvSpPr>
          <p:nvPr>
            <p:ph type="sldNum" sz="quarter" idx="5"/>
          </p:nvPr>
        </p:nvSpPr>
        <p:spPr/>
        <p:txBody>
          <a:bodyPr/>
          <a:lstStyle/>
          <a:p>
            <a:fld id="{8174E887-4D2D-4797-88BD-6049D647B71A}" type="slidenum">
              <a:rPr lang="de-DE" smtClean="0"/>
              <a:t>21</a:t>
            </a:fld>
            <a:endParaRPr lang="de-DE"/>
          </a:p>
        </p:txBody>
      </p:sp>
    </p:spTree>
    <p:extLst>
      <p:ext uri="{BB962C8B-B14F-4D97-AF65-F5344CB8AC3E}">
        <p14:creationId xmlns:p14="http://schemas.microsoft.com/office/powerpoint/2010/main" val="7951881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638EF-869E-4890-FAAC-0B62A8B096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B4CE95-E89E-944F-FBD7-171A6FE47F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7A87F1-1C8B-02F0-4C57-F8454BCA50BE}"/>
              </a:ext>
            </a:extLst>
          </p:cNvPr>
          <p:cNvSpPr>
            <a:spLocks noGrp="1"/>
          </p:cNvSpPr>
          <p:nvPr>
            <p:ph type="body" idx="1"/>
          </p:nvPr>
        </p:nvSpPr>
        <p:spPr/>
        <p:txBody>
          <a:bodyPr/>
          <a:lstStyle/>
          <a:p>
            <a:endParaRPr lang="en-US"/>
          </a:p>
          <a:p>
            <a:r>
              <a:rPr lang="en-US">
                <a:hlinkClick r:id="rId3"/>
              </a:rPr>
              <a:t>What Is Algorithmic Bias? | IBM</a:t>
            </a:r>
            <a:endParaRPr lang="en-US"/>
          </a:p>
        </p:txBody>
      </p:sp>
      <p:sp>
        <p:nvSpPr>
          <p:cNvPr id="4" name="Slide Number Placeholder 3">
            <a:extLst>
              <a:ext uri="{FF2B5EF4-FFF2-40B4-BE49-F238E27FC236}">
                <a16:creationId xmlns:a16="http://schemas.microsoft.com/office/drawing/2014/main" id="{48595D1B-6C7C-9265-02E2-AD9200C36D58}"/>
              </a:ext>
            </a:extLst>
          </p:cNvPr>
          <p:cNvSpPr>
            <a:spLocks noGrp="1"/>
          </p:cNvSpPr>
          <p:nvPr>
            <p:ph type="sldNum" sz="quarter" idx="5"/>
          </p:nvPr>
        </p:nvSpPr>
        <p:spPr/>
        <p:txBody>
          <a:bodyPr/>
          <a:lstStyle/>
          <a:p>
            <a:fld id="{8174E887-4D2D-4797-88BD-6049D647B71A}" type="slidenum">
              <a:rPr lang="de-DE" smtClean="0"/>
              <a:t>22</a:t>
            </a:fld>
            <a:endParaRPr lang="de-DE"/>
          </a:p>
        </p:txBody>
      </p:sp>
    </p:spTree>
    <p:extLst>
      <p:ext uri="{BB962C8B-B14F-4D97-AF65-F5344CB8AC3E}">
        <p14:creationId xmlns:p14="http://schemas.microsoft.com/office/powerpoint/2010/main" val="2636081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EC15F-B99C-FEA2-FFF1-8E5E90651E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BD19F3-A61D-646A-057A-D3E634AD33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6A1F71-D279-1E1D-AE8D-AAAD4CED82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9A6C80-886D-47C1-1C48-3327BAB04BF1}"/>
              </a:ext>
            </a:extLst>
          </p:cNvPr>
          <p:cNvSpPr>
            <a:spLocks noGrp="1"/>
          </p:cNvSpPr>
          <p:nvPr>
            <p:ph type="sldNum" sz="quarter" idx="5"/>
          </p:nvPr>
        </p:nvSpPr>
        <p:spPr/>
        <p:txBody>
          <a:bodyPr/>
          <a:lstStyle/>
          <a:p>
            <a:fld id="{8174E887-4D2D-4797-88BD-6049D647B71A}" type="slidenum">
              <a:rPr lang="de-DE" smtClean="0"/>
              <a:t>23</a:t>
            </a:fld>
            <a:endParaRPr lang="de-DE"/>
          </a:p>
        </p:txBody>
      </p:sp>
    </p:spTree>
    <p:extLst>
      <p:ext uri="{BB962C8B-B14F-4D97-AF65-F5344CB8AC3E}">
        <p14:creationId xmlns:p14="http://schemas.microsoft.com/office/powerpoint/2010/main" val="3183525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8174E887-4D2D-4797-88BD-6049D647B71A}" type="slidenum">
              <a:rPr lang="de-DE" smtClean="0"/>
              <a:t>24</a:t>
            </a:fld>
            <a:endParaRPr lang="de-DE"/>
          </a:p>
        </p:txBody>
      </p:sp>
    </p:spTree>
    <p:extLst>
      <p:ext uri="{BB962C8B-B14F-4D97-AF65-F5344CB8AC3E}">
        <p14:creationId xmlns:p14="http://schemas.microsoft.com/office/powerpoint/2010/main" val="203832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DE" dirty="0"/>
          </a:p>
        </p:txBody>
      </p:sp>
      <p:sp>
        <p:nvSpPr>
          <p:cNvPr id="4" name="Slide Number Placeholder 3"/>
          <p:cNvSpPr>
            <a:spLocks noGrp="1"/>
          </p:cNvSpPr>
          <p:nvPr>
            <p:ph type="sldNum" sz="quarter" idx="5"/>
          </p:nvPr>
        </p:nvSpPr>
        <p:spPr/>
        <p:txBody>
          <a:bodyPr/>
          <a:lstStyle/>
          <a:p>
            <a:fld id="{8174E887-4D2D-4797-88BD-6049D647B71A}" type="slidenum">
              <a:rPr lang="de-DE" smtClean="0"/>
              <a:t>5</a:t>
            </a:fld>
            <a:endParaRPr lang="de-DE"/>
          </a:p>
        </p:txBody>
      </p:sp>
    </p:spTree>
    <p:extLst>
      <p:ext uri="{BB962C8B-B14F-4D97-AF65-F5344CB8AC3E}">
        <p14:creationId xmlns:p14="http://schemas.microsoft.com/office/powerpoint/2010/main" val="16540775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hlinkClick r:id="rId3"/>
              </a:rPr>
              <a:t>https://static.uni-graz.at/fileadmin/Akgl/4_Fuer_MitarbeiterInnen/Diversitaetssensible_Bildgestaltung_mit_Beispielfotos.pdf</a:t>
            </a:r>
            <a:r>
              <a:rPr lang="en-US"/>
              <a:t> </a:t>
            </a:r>
          </a:p>
        </p:txBody>
      </p:sp>
      <p:sp>
        <p:nvSpPr>
          <p:cNvPr id="4" name="Slide Number Placeholder 3"/>
          <p:cNvSpPr>
            <a:spLocks noGrp="1"/>
          </p:cNvSpPr>
          <p:nvPr>
            <p:ph type="sldNum" sz="quarter" idx="5"/>
          </p:nvPr>
        </p:nvSpPr>
        <p:spPr/>
        <p:txBody>
          <a:bodyPr/>
          <a:lstStyle/>
          <a:p>
            <a:fld id="{8174E887-4D2D-4797-88BD-6049D647B71A}" type="slidenum">
              <a:rPr lang="de-DE" smtClean="0"/>
              <a:t>9</a:t>
            </a:fld>
            <a:endParaRPr lang="de-DE"/>
          </a:p>
        </p:txBody>
      </p:sp>
    </p:spTree>
    <p:extLst>
      <p:ext uri="{BB962C8B-B14F-4D97-AF65-F5344CB8AC3E}">
        <p14:creationId xmlns:p14="http://schemas.microsoft.com/office/powerpoint/2010/main" val="3426408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r>
              <a:rPr lang="en-US">
                <a:hlinkClick r:id="rId3"/>
              </a:rPr>
              <a:t>What Is Algorithmic Bias? | IBM</a:t>
            </a:r>
            <a:endParaRPr lang="en-US"/>
          </a:p>
        </p:txBody>
      </p:sp>
      <p:sp>
        <p:nvSpPr>
          <p:cNvPr id="4" name="Slide Number Placeholder 3"/>
          <p:cNvSpPr>
            <a:spLocks noGrp="1"/>
          </p:cNvSpPr>
          <p:nvPr>
            <p:ph type="sldNum" sz="quarter" idx="5"/>
          </p:nvPr>
        </p:nvSpPr>
        <p:spPr/>
        <p:txBody>
          <a:bodyPr/>
          <a:lstStyle/>
          <a:p>
            <a:fld id="{8174E887-4D2D-4797-88BD-6049D647B71A}" type="slidenum">
              <a:rPr lang="de-DE" smtClean="0"/>
              <a:t>13</a:t>
            </a:fld>
            <a:endParaRPr lang="de-DE"/>
          </a:p>
        </p:txBody>
      </p:sp>
    </p:spTree>
    <p:extLst>
      <p:ext uri="{BB962C8B-B14F-4D97-AF65-F5344CB8AC3E}">
        <p14:creationId xmlns:p14="http://schemas.microsoft.com/office/powerpoint/2010/main" val="9437768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DE4D6-77B6-D7C5-2445-2DADE76211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A68E75-5FDA-36DD-8812-F85C324B5F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574F3C-C329-8F65-0954-5A455920AED1}"/>
              </a:ext>
            </a:extLst>
          </p:cNvPr>
          <p:cNvSpPr>
            <a:spLocks noGrp="1"/>
          </p:cNvSpPr>
          <p:nvPr>
            <p:ph type="body" idx="1"/>
          </p:nvPr>
        </p:nvSpPr>
        <p:spPr/>
        <p:txBody>
          <a:bodyPr/>
          <a:lstStyle/>
          <a:p>
            <a:endParaRPr lang="en-US"/>
          </a:p>
          <a:p>
            <a:r>
              <a:rPr lang="en-US">
                <a:hlinkClick r:id="rId3"/>
              </a:rPr>
              <a:t>What Is Algorithmic Bias? | IBM</a:t>
            </a:r>
            <a:endParaRPr lang="en-US"/>
          </a:p>
        </p:txBody>
      </p:sp>
      <p:sp>
        <p:nvSpPr>
          <p:cNvPr id="4" name="Slide Number Placeholder 3">
            <a:extLst>
              <a:ext uri="{FF2B5EF4-FFF2-40B4-BE49-F238E27FC236}">
                <a16:creationId xmlns:a16="http://schemas.microsoft.com/office/drawing/2014/main" id="{C6A0787D-0A64-D7EA-D3CB-77148A8A87A8}"/>
              </a:ext>
            </a:extLst>
          </p:cNvPr>
          <p:cNvSpPr>
            <a:spLocks noGrp="1"/>
          </p:cNvSpPr>
          <p:nvPr>
            <p:ph type="sldNum" sz="quarter" idx="5"/>
          </p:nvPr>
        </p:nvSpPr>
        <p:spPr/>
        <p:txBody>
          <a:bodyPr/>
          <a:lstStyle/>
          <a:p>
            <a:fld id="{8174E887-4D2D-4797-88BD-6049D647B71A}" type="slidenum">
              <a:rPr lang="de-DE" smtClean="0"/>
              <a:t>14</a:t>
            </a:fld>
            <a:endParaRPr lang="de-DE"/>
          </a:p>
        </p:txBody>
      </p:sp>
    </p:spTree>
    <p:extLst>
      <p:ext uri="{BB962C8B-B14F-4D97-AF65-F5344CB8AC3E}">
        <p14:creationId xmlns:p14="http://schemas.microsoft.com/office/powerpoint/2010/main" val="2456632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02E957-B332-E8AF-57BE-86364D308E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E7C823-AF85-412E-1172-F20946F821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29EB92-F94D-22CC-5F16-D53A6F6B9DAA}"/>
              </a:ext>
            </a:extLst>
          </p:cNvPr>
          <p:cNvSpPr>
            <a:spLocks noGrp="1"/>
          </p:cNvSpPr>
          <p:nvPr>
            <p:ph type="body" idx="1"/>
          </p:nvPr>
        </p:nvSpPr>
        <p:spPr/>
        <p:txBody>
          <a:bodyPr/>
          <a:lstStyle/>
          <a:p>
            <a:endParaRPr lang="en-US"/>
          </a:p>
          <a:p>
            <a:r>
              <a:rPr lang="en-US">
                <a:hlinkClick r:id="rId3"/>
              </a:rPr>
              <a:t>What Is Algorithmic Bias? | IBM</a:t>
            </a:r>
            <a:endParaRPr lang="en-US"/>
          </a:p>
        </p:txBody>
      </p:sp>
      <p:sp>
        <p:nvSpPr>
          <p:cNvPr id="4" name="Slide Number Placeholder 3">
            <a:extLst>
              <a:ext uri="{FF2B5EF4-FFF2-40B4-BE49-F238E27FC236}">
                <a16:creationId xmlns:a16="http://schemas.microsoft.com/office/drawing/2014/main" id="{45205A3E-905E-7102-C24F-1E1041FFC49A}"/>
              </a:ext>
            </a:extLst>
          </p:cNvPr>
          <p:cNvSpPr>
            <a:spLocks noGrp="1"/>
          </p:cNvSpPr>
          <p:nvPr>
            <p:ph type="sldNum" sz="quarter" idx="5"/>
          </p:nvPr>
        </p:nvSpPr>
        <p:spPr/>
        <p:txBody>
          <a:bodyPr/>
          <a:lstStyle/>
          <a:p>
            <a:fld id="{8174E887-4D2D-4797-88BD-6049D647B71A}" type="slidenum">
              <a:rPr lang="de-DE" smtClean="0"/>
              <a:t>15</a:t>
            </a:fld>
            <a:endParaRPr lang="de-DE"/>
          </a:p>
        </p:txBody>
      </p:sp>
    </p:spTree>
    <p:extLst>
      <p:ext uri="{BB962C8B-B14F-4D97-AF65-F5344CB8AC3E}">
        <p14:creationId xmlns:p14="http://schemas.microsoft.com/office/powerpoint/2010/main" val="30176313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29E0A-7E65-0278-A601-E392F89490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2C0423-58C1-7BD7-FEB0-039AC87A80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BA6E90-F4D3-4A49-9D11-28B0CBF74D81}"/>
              </a:ext>
            </a:extLst>
          </p:cNvPr>
          <p:cNvSpPr>
            <a:spLocks noGrp="1"/>
          </p:cNvSpPr>
          <p:nvPr>
            <p:ph type="body" idx="1"/>
          </p:nvPr>
        </p:nvSpPr>
        <p:spPr/>
        <p:txBody>
          <a:bodyPr/>
          <a:lstStyle/>
          <a:p>
            <a:endParaRPr lang="en-US" dirty="0"/>
          </a:p>
          <a:p>
            <a:r>
              <a:rPr lang="en-US" dirty="0">
                <a:hlinkClick r:id="rId3"/>
              </a:rPr>
              <a:t>What Is Algorithmic Bias? | IBM</a:t>
            </a:r>
            <a:endParaRPr lang="en-US" dirty="0"/>
          </a:p>
        </p:txBody>
      </p:sp>
      <p:sp>
        <p:nvSpPr>
          <p:cNvPr id="4" name="Slide Number Placeholder 3">
            <a:extLst>
              <a:ext uri="{FF2B5EF4-FFF2-40B4-BE49-F238E27FC236}">
                <a16:creationId xmlns:a16="http://schemas.microsoft.com/office/drawing/2014/main" id="{1417A42C-FDF7-7962-67DD-9F920D1DA7EB}"/>
              </a:ext>
            </a:extLst>
          </p:cNvPr>
          <p:cNvSpPr>
            <a:spLocks noGrp="1"/>
          </p:cNvSpPr>
          <p:nvPr>
            <p:ph type="sldNum" sz="quarter" idx="5"/>
          </p:nvPr>
        </p:nvSpPr>
        <p:spPr/>
        <p:txBody>
          <a:bodyPr/>
          <a:lstStyle/>
          <a:p>
            <a:fld id="{8174E887-4D2D-4797-88BD-6049D647B71A}" type="slidenum">
              <a:rPr lang="de-DE" smtClean="0"/>
              <a:t>16</a:t>
            </a:fld>
            <a:endParaRPr lang="de-DE"/>
          </a:p>
        </p:txBody>
      </p:sp>
    </p:spTree>
    <p:extLst>
      <p:ext uri="{BB962C8B-B14F-4D97-AF65-F5344CB8AC3E}">
        <p14:creationId xmlns:p14="http://schemas.microsoft.com/office/powerpoint/2010/main" val="8050963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513F2-82B2-947A-4F02-B22C515722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FD7C20-3703-A703-03A6-9CF40D0CD8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7ABB0E-CFC3-4692-3C8D-3D64C1D62D93}"/>
              </a:ext>
            </a:extLst>
          </p:cNvPr>
          <p:cNvSpPr>
            <a:spLocks noGrp="1"/>
          </p:cNvSpPr>
          <p:nvPr>
            <p:ph type="body" idx="1"/>
          </p:nvPr>
        </p:nvSpPr>
        <p:spPr/>
        <p:txBody>
          <a:bodyPr/>
          <a:lstStyle/>
          <a:p>
            <a:endParaRPr lang="en-US" dirty="0"/>
          </a:p>
          <a:p>
            <a:r>
              <a:rPr lang="en-US" dirty="0">
                <a:hlinkClick r:id="rId3"/>
              </a:rPr>
              <a:t>What Is Algorithmic Bias? | IBM</a:t>
            </a:r>
            <a:endParaRPr lang="en-US" dirty="0"/>
          </a:p>
        </p:txBody>
      </p:sp>
      <p:sp>
        <p:nvSpPr>
          <p:cNvPr id="4" name="Slide Number Placeholder 3">
            <a:extLst>
              <a:ext uri="{FF2B5EF4-FFF2-40B4-BE49-F238E27FC236}">
                <a16:creationId xmlns:a16="http://schemas.microsoft.com/office/drawing/2014/main" id="{1132A551-B62F-FC76-8E90-6DB48D2BBAF4}"/>
              </a:ext>
            </a:extLst>
          </p:cNvPr>
          <p:cNvSpPr>
            <a:spLocks noGrp="1"/>
          </p:cNvSpPr>
          <p:nvPr>
            <p:ph type="sldNum" sz="quarter" idx="5"/>
          </p:nvPr>
        </p:nvSpPr>
        <p:spPr/>
        <p:txBody>
          <a:bodyPr/>
          <a:lstStyle/>
          <a:p>
            <a:fld id="{8174E887-4D2D-4797-88BD-6049D647B71A}" type="slidenum">
              <a:rPr lang="de-DE" smtClean="0"/>
              <a:t>17</a:t>
            </a:fld>
            <a:endParaRPr lang="de-DE"/>
          </a:p>
        </p:txBody>
      </p:sp>
    </p:spTree>
    <p:extLst>
      <p:ext uri="{BB962C8B-B14F-4D97-AF65-F5344CB8AC3E}">
        <p14:creationId xmlns:p14="http://schemas.microsoft.com/office/powerpoint/2010/main" val="13875058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513F2-82B2-947A-4F02-B22C515722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FD7C20-3703-A703-03A6-9CF40D0CD82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7ABB0E-CFC3-4692-3C8D-3D64C1D62D93}"/>
              </a:ext>
            </a:extLst>
          </p:cNvPr>
          <p:cNvSpPr>
            <a:spLocks noGrp="1"/>
          </p:cNvSpPr>
          <p:nvPr>
            <p:ph type="body" idx="1"/>
          </p:nvPr>
        </p:nvSpPr>
        <p:spPr/>
        <p:txBody>
          <a:bodyPr/>
          <a:lstStyle/>
          <a:p>
            <a:endParaRPr lang="en-US" dirty="0"/>
          </a:p>
          <a:p>
            <a:r>
              <a:rPr lang="en-US" dirty="0">
                <a:hlinkClick r:id="rId3"/>
              </a:rPr>
              <a:t>What Is Algorithmic Bias? | IBM</a:t>
            </a:r>
            <a:endParaRPr lang="en-US" dirty="0"/>
          </a:p>
        </p:txBody>
      </p:sp>
      <p:sp>
        <p:nvSpPr>
          <p:cNvPr id="4" name="Slide Number Placeholder 3">
            <a:extLst>
              <a:ext uri="{FF2B5EF4-FFF2-40B4-BE49-F238E27FC236}">
                <a16:creationId xmlns:a16="http://schemas.microsoft.com/office/drawing/2014/main" id="{1132A551-B62F-FC76-8E90-6DB48D2BBAF4}"/>
              </a:ext>
            </a:extLst>
          </p:cNvPr>
          <p:cNvSpPr>
            <a:spLocks noGrp="1"/>
          </p:cNvSpPr>
          <p:nvPr>
            <p:ph type="sldNum" sz="quarter" idx="5"/>
          </p:nvPr>
        </p:nvSpPr>
        <p:spPr/>
        <p:txBody>
          <a:bodyPr/>
          <a:lstStyle/>
          <a:p>
            <a:fld id="{8174E887-4D2D-4797-88BD-6049D647B71A}" type="slidenum">
              <a:rPr lang="de-DE" smtClean="0"/>
              <a:t>18</a:t>
            </a:fld>
            <a:endParaRPr lang="de-DE"/>
          </a:p>
        </p:txBody>
      </p:sp>
    </p:spTree>
    <p:extLst>
      <p:ext uri="{BB962C8B-B14F-4D97-AF65-F5344CB8AC3E}">
        <p14:creationId xmlns:p14="http://schemas.microsoft.com/office/powerpoint/2010/main" val="28068121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3C61FE7A-A535-40F2-BCB1-95C9031C80E1}" type="datetimeFigureOut">
              <a:rPr lang="de-DE" smtClean="0"/>
              <a:t>26.03.2026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1187093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C61FE7A-A535-40F2-BCB1-95C9031C80E1}" type="datetimeFigureOut">
              <a:rPr lang="de-DE" smtClean="0"/>
              <a:t>26.03.2026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2143463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C61FE7A-A535-40F2-BCB1-95C9031C80E1}" type="datetimeFigureOut">
              <a:rPr lang="de-DE" smtClean="0"/>
              <a:t>26.03.2026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190743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C61FE7A-A535-40F2-BCB1-95C9031C80E1}" type="datetimeFigureOut">
              <a:rPr lang="de-DE" smtClean="0"/>
              <a:t>26.03.2026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4120497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3C61FE7A-A535-40F2-BCB1-95C9031C80E1}" type="datetimeFigureOut">
              <a:rPr lang="de-DE" smtClean="0"/>
              <a:t>26.03.2026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94849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3C61FE7A-A535-40F2-BCB1-95C9031C80E1}" type="datetimeFigureOut">
              <a:rPr lang="de-DE" smtClean="0"/>
              <a:t>26.03.2026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213645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3C61FE7A-A535-40F2-BCB1-95C9031C80E1}" type="datetimeFigureOut">
              <a:rPr lang="de-DE" smtClean="0"/>
              <a:t>26.03.2026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3762981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3C61FE7A-A535-40F2-BCB1-95C9031C80E1}" type="datetimeFigureOut">
              <a:rPr lang="de-DE" smtClean="0"/>
              <a:t>26.03.2026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4051738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C61FE7A-A535-40F2-BCB1-95C9031C80E1}" type="datetimeFigureOut">
              <a:rPr lang="de-DE" smtClean="0"/>
              <a:t>26.03.2026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21713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3C61FE7A-A535-40F2-BCB1-95C9031C80E1}" type="datetimeFigureOut">
              <a:rPr lang="de-DE" smtClean="0"/>
              <a:t>26.03.2026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3081499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3C61FE7A-A535-40F2-BCB1-95C9031C80E1}" type="datetimeFigureOut">
              <a:rPr lang="de-DE" smtClean="0"/>
              <a:t>26.03.2026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05601F8F-3057-4ADD-ACED-8761FB746203}" type="slidenum">
              <a:rPr lang="de-DE" smtClean="0"/>
              <a:t>‹Nr.›</a:t>
            </a:fld>
            <a:endParaRPr lang="de-DE"/>
          </a:p>
        </p:txBody>
      </p:sp>
    </p:spTree>
    <p:extLst>
      <p:ext uri="{BB962C8B-B14F-4D97-AF65-F5344CB8AC3E}">
        <p14:creationId xmlns:p14="http://schemas.microsoft.com/office/powerpoint/2010/main" val="2699836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7EBF0"/>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61FE7A-A535-40F2-BCB1-95C9031C80E1}" type="datetimeFigureOut">
              <a:rPr lang="de-DE" smtClean="0"/>
              <a:t>26.03.2026</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01F8F-3057-4ADD-ACED-8761FB746203}" type="slidenum">
              <a:rPr lang="de-DE" smtClean="0"/>
              <a:t>‹Nr.›</a:t>
            </a:fld>
            <a:endParaRPr lang="de-DE"/>
          </a:p>
        </p:txBody>
      </p:sp>
    </p:spTree>
    <p:extLst>
      <p:ext uri="{BB962C8B-B14F-4D97-AF65-F5344CB8AC3E}">
        <p14:creationId xmlns:p14="http://schemas.microsoft.com/office/powerpoint/2010/main" val="39380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static.uni-graz.at/fileadmin/Akgl/4_Fuer_MitarbeiterInnen/Diversitaetssensible_Bildgestaltung_mit_Beispielfotos.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2.svg"/></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9.png"/><Relationship Id="rId7" Type="http://schemas.openxmlformats.org/officeDocument/2006/relationships/diagramColors" Target="../diagrams/colors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www.isdglobal.org/isd-in-the-news/how-platforms-systems-contributed-to-the-rise-of-manosphere-influence-andrew-tate/" TargetMode="External"/><Relationship Id="rId13" Type="http://schemas.openxmlformats.org/officeDocument/2006/relationships/hyperlink" Target="https://www.isdglobal.org/wp-content/uploads/2024/01/the-german-far-right-online-a-longitudinal-study1.pdf" TargetMode="External"/><Relationship Id="rId18" Type="http://schemas.openxmlformats.org/officeDocument/2006/relationships/hyperlink" Target="https://static.uni-graz.at/fileadmin/Akgl/4_Fuer_MitarbeiterInnen/Diversitaetssensible_Bildgestaltung_mit_Beispielfotos.pdf" TargetMode="External"/><Relationship Id="rId3" Type="http://schemas.openxmlformats.org/officeDocument/2006/relationships/image" Target="../media/image9.png"/><Relationship Id="rId21" Type="http://schemas.openxmlformats.org/officeDocument/2006/relationships/hyperlink" Target="https://cte.ku.edu/addressing-bias-ai" TargetMode="External"/><Relationship Id="rId7" Type="http://schemas.openxmlformats.org/officeDocument/2006/relationships/hyperlink" Target="https://www.bsi.bund.de/EN/Themen/Unternehmen-und-Organisationen/Informationen-und-Empfehlungen/Kuenstliche-Intelligenz/Deepfakes/deepfakes.html?nn=1011618" TargetMode="External"/><Relationship Id="rId12" Type="http://schemas.openxmlformats.org/officeDocument/2006/relationships/hyperlink" Target="https://demokratiezentrum.org/wp-content/uploads/2021/05/guideline_bildanalyse.pdf" TargetMode="External"/><Relationship Id="rId17" Type="http://schemas.openxmlformats.org/officeDocument/2006/relationships/hyperlink" Target="https://doi.org/10.1007/s13347-024-00758-4" TargetMode="External"/><Relationship Id="rId2" Type="http://schemas.openxmlformats.org/officeDocument/2006/relationships/notesSlide" Target="../notesSlides/notesSlide14.xml"/><Relationship Id="rId16" Type="http://schemas.openxmlformats.org/officeDocument/2006/relationships/hyperlink" Target="https://doi.org/10.58079/13b77" TargetMode="External"/><Relationship Id="rId20" Type="http://schemas.openxmlformats.org/officeDocument/2006/relationships/hyperlink" Target="https://www.ucl.ac.uk/news/2024/dec/bias-ai-amplifies-our-own-biases" TargetMode="External"/><Relationship Id="rId1" Type="http://schemas.openxmlformats.org/officeDocument/2006/relationships/slideLayout" Target="../slideLayouts/slideLayout2.xml"/><Relationship Id="rId6" Type="http://schemas.openxmlformats.org/officeDocument/2006/relationships/hyperlink" Target="https://www.bloomberg.com/graphics/2023-generative-ai-bias/" TargetMode="External"/><Relationship Id="rId11" Type="http://schemas.openxmlformats.org/officeDocument/2006/relationships/hyperlink" Target="https://www.forbes.com/sites/bernardmarr/2023/08/08/is-generative-ai-stealing-from-artists/" TargetMode="External"/><Relationship Id="rId5" Type="http://schemas.openxmlformats.org/officeDocument/2006/relationships/hyperlink" Target="https://dictionary.apa.org/stereotype" TargetMode="External"/><Relationship Id="rId15" Type="http://schemas.openxmlformats.org/officeDocument/2006/relationships/hyperlink" Target="https://www.isdglobal.org/wp-content/uploads/2024/09/TikTok-White-Supremacy.pdf" TargetMode="External"/><Relationship Id="rId10" Type="http://schemas.openxmlformats.org/officeDocument/2006/relationships/hyperlink" Target="https://www.ibm.com/think/topics/algorithmic-bias" TargetMode="External"/><Relationship Id="rId19" Type="http://schemas.openxmlformats.org/officeDocument/2006/relationships/hyperlink" Target="https://www.isdglobal.org/wp-content/uploads/2022/04/Algorithms-as-a-weapon-against-women-ISD-RESET.pdf" TargetMode="External"/><Relationship Id="rId4" Type="http://schemas.openxmlformats.org/officeDocument/2006/relationships/hyperlink" Target="https://dictionary.apa.org/bias" TargetMode="External"/><Relationship Id="rId9" Type="http://schemas.openxmlformats.org/officeDocument/2006/relationships/hyperlink" Target="https://www.isdglobal.org/wp-content/uploads/2025/01/ISD-Written-Evidence-to-the-Science-Innovation-and-Technology-Committee-Inquiry-on-Social-Media-Misinformation-and-Harmful-Algorithms.pdf" TargetMode="External"/><Relationship Id="rId14" Type="http://schemas.openxmlformats.org/officeDocument/2006/relationships/hyperlink" Target="https://doi.org/10.3390/healthcare12141396"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creativecommons.org/licenses/by-sa/4.0/?ref=chooser-v1"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democracy-ai.eu/" TargetMode="External"/><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demokratiezentrum.org/wp-content/uploads/2021/05/guideline_bildanalyse.pdf"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demokratiezentrum.org/wp-content/uploads/2021/05/guideline_bildanalyse.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tatic.uni-graz.at/fileadmin/Akgl/4_Fuer_MitarbeiterInnen/Diversitaetssensible_Bildgestaltung_mit_Beispielfotos.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 name="Rechteck 12">
            <a:extLst>
              <a:ext uri="{FF2B5EF4-FFF2-40B4-BE49-F238E27FC236}">
                <a16:creationId xmlns:a16="http://schemas.microsoft.com/office/drawing/2014/main" id="{6FC357A7-6C66-CCCA-DB97-2A74B1814AEC}"/>
              </a:ext>
            </a:extLst>
          </p:cNvPr>
          <p:cNvSpPr/>
          <p:nvPr/>
        </p:nvSpPr>
        <p:spPr>
          <a:xfrm>
            <a:off x="0" y="4080174"/>
            <a:ext cx="12192000" cy="1170258"/>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dirty="0">
              <a:ln>
                <a:noFill/>
              </a:ln>
              <a:solidFill>
                <a:srgbClr val="F4EEFE"/>
              </a:solidFill>
              <a:effectLst/>
              <a:uLnTx/>
              <a:uFillTx/>
              <a:latin typeface="Garet Book"/>
              <a:ea typeface="+mn-ea"/>
              <a:cs typeface="+mn-cs"/>
            </a:endParaRPr>
          </a:p>
        </p:txBody>
      </p:sp>
      <p:sp>
        <p:nvSpPr>
          <p:cNvPr id="2" name="Titel 1"/>
          <p:cNvSpPr>
            <a:spLocks noGrp="1"/>
          </p:cNvSpPr>
          <p:nvPr>
            <p:ph type="ctrTitle"/>
          </p:nvPr>
        </p:nvSpPr>
        <p:spPr>
          <a:xfrm>
            <a:off x="1524000" y="2279829"/>
            <a:ext cx="9144000" cy="1468984"/>
          </a:xfrm>
          <a:noFill/>
        </p:spPr>
        <p:txBody>
          <a:bodyPr anchor="ctr">
            <a:normAutofit/>
          </a:bodyPr>
          <a:lstStyle/>
          <a:p>
            <a:r>
              <a:rPr lang="de-DE" sz="4800" dirty="0" err="1">
                <a:cs typeface="Arial" panose="020B0604020202020204" pitchFamily="34" charset="0"/>
              </a:rPr>
              <a:t>GenAI</a:t>
            </a:r>
            <a:r>
              <a:rPr lang="de-DE" sz="4800" dirty="0">
                <a:cs typeface="Arial" panose="020B0604020202020204" pitchFamily="34" charset="0"/>
              </a:rPr>
              <a:t> Images</a:t>
            </a:r>
          </a:p>
        </p:txBody>
      </p:sp>
      <p:sp>
        <p:nvSpPr>
          <p:cNvPr id="4" name="Rechteck 3">
            <a:extLst>
              <a:ext uri="{FF2B5EF4-FFF2-40B4-BE49-F238E27FC236}">
                <a16:creationId xmlns:a16="http://schemas.microsoft.com/office/drawing/2014/main" id="{6615390C-7185-570D-1D7B-B3AC17748A0E}"/>
              </a:ext>
            </a:extLst>
          </p:cNvPr>
          <p:cNvSpPr/>
          <p:nvPr/>
        </p:nvSpPr>
        <p:spPr>
          <a:xfrm>
            <a:off x="0" y="-1"/>
            <a:ext cx="12192000" cy="86836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srgbClr val="F4EEFE"/>
              </a:solidFill>
              <a:effectLst/>
              <a:uLnTx/>
              <a:uFillTx/>
              <a:latin typeface="Garet Book"/>
              <a:ea typeface="+mn-ea"/>
              <a:cs typeface="+mn-cs"/>
            </a:endParaRPr>
          </a:p>
        </p:txBody>
      </p:sp>
      <p:sp>
        <p:nvSpPr>
          <p:cNvPr id="27" name="Textfeld 26">
            <a:extLst>
              <a:ext uri="{FF2B5EF4-FFF2-40B4-BE49-F238E27FC236}">
                <a16:creationId xmlns:a16="http://schemas.microsoft.com/office/drawing/2014/main" id="{BA586EFB-D641-3CA0-9B93-BF62C658A674}"/>
              </a:ext>
            </a:extLst>
          </p:cNvPr>
          <p:cNvSpPr txBox="1"/>
          <p:nvPr/>
        </p:nvSpPr>
        <p:spPr>
          <a:xfrm>
            <a:off x="768626" y="4300260"/>
            <a:ext cx="10548731" cy="766364"/>
          </a:xfrm>
          <a:prstGeom prst="rect">
            <a:avLst/>
          </a:prstGeom>
          <a:noFill/>
        </p:spPr>
        <p:txBody>
          <a:bodyPr wrap="square">
            <a:spAutoFit/>
          </a:bodyPr>
          <a:lstStyle/>
          <a:p>
            <a:pPr marL="0" marR="0" lvl="0" indent="0" algn="ctr" defTabSz="914400" rtl="0" eaLnBrk="1" fontAlgn="auto" latinLnBrk="0" hangingPunct="1">
              <a:lnSpc>
                <a:spcPct val="90000"/>
              </a:lnSpc>
              <a:spcBef>
                <a:spcPts val="1000"/>
              </a:spcBef>
              <a:spcAft>
                <a:spcPts val="0"/>
              </a:spcAft>
              <a:buClrTx/>
              <a:buSzTx/>
              <a:buFontTx/>
              <a:buNone/>
              <a:tabLst/>
              <a:defRPr/>
            </a:pPr>
            <a:r>
              <a:rPr kumimoji="0" lang="en-US" sz="2400" b="0" i="0" u="none" strike="noStrike" kern="1200" cap="none" spc="0" normalizeH="0" baseline="0" noProof="0" dirty="0">
                <a:ln>
                  <a:noFill/>
                </a:ln>
                <a:solidFill>
                  <a:srgbClr val="E7EBF0"/>
                </a:solidFill>
                <a:effectLst/>
                <a:uLnTx/>
                <a:uFillTx/>
                <a:latin typeface="Garet Book"/>
                <a:ea typeface="+mn-ea"/>
                <a:cs typeface="Times New Roman" panose="02020603050405020304" pitchFamily="18" charset="0"/>
              </a:rPr>
              <a:t>Module 2 – Systemic Implications of AI</a:t>
            </a:r>
            <a:br>
              <a:rPr kumimoji="0" lang="en-US" sz="2400" b="0" i="0" u="none" strike="noStrike" kern="1200" cap="none" spc="0" normalizeH="0" baseline="0" noProof="0" dirty="0">
                <a:ln>
                  <a:noFill/>
                </a:ln>
                <a:solidFill>
                  <a:srgbClr val="E7EBF0"/>
                </a:solidFill>
                <a:effectLst/>
                <a:uLnTx/>
                <a:uFillTx/>
                <a:latin typeface="Garet Book"/>
                <a:ea typeface="+mn-ea"/>
                <a:cs typeface="Times New Roman" panose="02020603050405020304" pitchFamily="18" charset="0"/>
              </a:rPr>
            </a:br>
            <a:r>
              <a:rPr kumimoji="0" lang="en-US" sz="2400" b="0" i="0" u="none" strike="noStrike" kern="1200" cap="none" spc="0" normalizeH="0" baseline="0" noProof="0" dirty="0">
                <a:ln>
                  <a:noFill/>
                </a:ln>
                <a:solidFill>
                  <a:srgbClr val="E7EBF0"/>
                </a:solidFill>
                <a:effectLst/>
                <a:uLnTx/>
                <a:uFillTx/>
                <a:latin typeface="Garet Book"/>
                <a:ea typeface="+mn-ea"/>
                <a:cs typeface="Times New Roman" panose="02020603050405020304" pitchFamily="18" charset="0"/>
              </a:rPr>
              <a:t>Teaching Unit 1 – GenAI Images</a:t>
            </a:r>
            <a:endParaRPr kumimoji="0" lang="de-DE" sz="2400" b="0" i="0" u="none" strike="noStrike" kern="1200" cap="none" spc="0" normalizeH="0" baseline="0" noProof="0" dirty="0">
              <a:ln>
                <a:noFill/>
              </a:ln>
              <a:solidFill>
                <a:srgbClr val="E7EBF0"/>
              </a:solidFill>
              <a:effectLst/>
              <a:uLnTx/>
              <a:uFillTx/>
              <a:latin typeface="Garet Book"/>
              <a:ea typeface="+mn-ea"/>
              <a:cs typeface="Times New Roman" panose="02020603050405020304" pitchFamily="18" charset="0"/>
            </a:endParaRPr>
          </a:p>
        </p:txBody>
      </p:sp>
      <p:pic>
        <p:nvPicPr>
          <p:cNvPr id="6" name="Grafik 5">
            <a:extLst>
              <a:ext uri="{FF2B5EF4-FFF2-40B4-BE49-F238E27FC236}">
                <a16:creationId xmlns:a16="http://schemas.microsoft.com/office/drawing/2014/main" id="{1041833A-1000-DEA4-DD5F-97B161F84E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57947" y="4534"/>
            <a:ext cx="2076106" cy="2140770"/>
          </a:xfrm>
          <a:prstGeom prst="rect">
            <a:avLst/>
          </a:prstGeom>
        </p:spPr>
      </p:pic>
      <p:pic>
        <p:nvPicPr>
          <p:cNvPr id="14" name="Grafik 13">
            <a:extLst>
              <a:ext uri="{FF2B5EF4-FFF2-40B4-BE49-F238E27FC236}">
                <a16:creationId xmlns:a16="http://schemas.microsoft.com/office/drawing/2014/main" id="{676CC634-EB33-5C89-D68B-BB32ACF6ED8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29564" y="5957670"/>
            <a:ext cx="991241" cy="601808"/>
          </a:xfrm>
          <a:prstGeom prst="rect">
            <a:avLst/>
          </a:prstGeom>
          <a:noFill/>
        </p:spPr>
      </p:pic>
      <p:pic>
        <p:nvPicPr>
          <p:cNvPr id="18" name="Grafik 17">
            <a:extLst>
              <a:ext uri="{FF2B5EF4-FFF2-40B4-BE49-F238E27FC236}">
                <a16:creationId xmlns:a16="http://schemas.microsoft.com/office/drawing/2014/main" id="{D6F8C207-4A74-422E-3D5D-CC86553AF017}"/>
              </a:ext>
            </a:extLst>
          </p:cNvPr>
          <p:cNvPicPr>
            <a:picLocks noChangeAspect="1"/>
          </p:cNvPicPr>
          <p:nvPr/>
        </p:nvPicPr>
        <p:blipFill rotWithShape="1">
          <a:blip r:embed="rId4">
            <a:extLst>
              <a:ext uri="{28A0092B-C50C-407E-A947-70E740481C1C}">
                <a14:useLocalDpi xmlns:a14="http://schemas.microsoft.com/office/drawing/2010/main" val="0"/>
              </a:ext>
            </a:extLst>
          </a:blip>
          <a:srcRect t="25331" r="21728" b="23726"/>
          <a:stretch/>
        </p:blipFill>
        <p:spPr bwMode="auto">
          <a:xfrm>
            <a:off x="9968948" y="5957999"/>
            <a:ext cx="1932690" cy="607728"/>
          </a:xfrm>
          <a:prstGeom prst="rect">
            <a:avLst/>
          </a:prstGeom>
          <a:noFill/>
          <a:ln>
            <a:noFill/>
          </a:ln>
          <a:extLst>
            <a:ext uri="{53640926-AAD7-44D8-BBD7-CCE9431645EC}">
              <a14:shadowObscured xmlns:a14="http://schemas.microsoft.com/office/drawing/2010/main"/>
            </a:ext>
          </a:extLst>
        </p:spPr>
      </p:pic>
      <p:grpSp>
        <p:nvGrpSpPr>
          <p:cNvPr id="17" name="Gruppieren 16">
            <a:extLst>
              <a:ext uri="{FF2B5EF4-FFF2-40B4-BE49-F238E27FC236}">
                <a16:creationId xmlns:a16="http://schemas.microsoft.com/office/drawing/2014/main" id="{AE3C2E16-B828-47AF-B900-1311BA08D46F}"/>
              </a:ext>
            </a:extLst>
          </p:cNvPr>
          <p:cNvGrpSpPr/>
          <p:nvPr/>
        </p:nvGrpSpPr>
        <p:grpSpPr>
          <a:xfrm>
            <a:off x="290362" y="5958421"/>
            <a:ext cx="2682257" cy="605409"/>
            <a:chOff x="16922660" y="31128688"/>
            <a:chExt cx="5533589" cy="1248978"/>
          </a:xfrm>
        </p:grpSpPr>
        <p:pic>
          <p:nvPicPr>
            <p:cNvPr id="19" name="Grafik 18">
              <a:extLst>
                <a:ext uri="{FF2B5EF4-FFF2-40B4-BE49-F238E27FC236}">
                  <a16:creationId xmlns:a16="http://schemas.microsoft.com/office/drawing/2014/main" id="{186350CD-8C02-438F-9692-41C2E9236E9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322586" y="31128688"/>
              <a:ext cx="1133663" cy="1243101"/>
            </a:xfrm>
            <a:prstGeom prst="rect">
              <a:avLst/>
            </a:prstGeom>
          </p:spPr>
        </p:pic>
        <p:pic>
          <p:nvPicPr>
            <p:cNvPr id="20" name="Grafik 19">
              <a:extLst>
                <a:ext uri="{FF2B5EF4-FFF2-40B4-BE49-F238E27FC236}">
                  <a16:creationId xmlns:a16="http://schemas.microsoft.com/office/drawing/2014/main" id="{CBFE025F-B1C7-49E4-8249-FAB0021DD5C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922660" y="31134565"/>
              <a:ext cx="4308545" cy="1243101"/>
            </a:xfrm>
            <a:prstGeom prst="rect">
              <a:avLst/>
            </a:prstGeom>
          </p:spPr>
        </p:pic>
      </p:grpSp>
      <p:pic>
        <p:nvPicPr>
          <p:cNvPr id="21" name="Grafik 20">
            <a:extLst>
              <a:ext uri="{FF2B5EF4-FFF2-40B4-BE49-F238E27FC236}">
                <a16:creationId xmlns:a16="http://schemas.microsoft.com/office/drawing/2014/main" id="{C400533A-99A2-49E6-A31C-33A7981E7B3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486905" y="5967608"/>
            <a:ext cx="3452587" cy="591870"/>
          </a:xfrm>
          <a:prstGeom prst="rect">
            <a:avLst/>
          </a:prstGeom>
        </p:spPr>
      </p:pic>
      <p:pic>
        <p:nvPicPr>
          <p:cNvPr id="22" name="Grafik 21">
            <a:extLst>
              <a:ext uri="{FF2B5EF4-FFF2-40B4-BE49-F238E27FC236}">
                <a16:creationId xmlns:a16="http://schemas.microsoft.com/office/drawing/2014/main" id="{1F0274B7-59C4-4CA4-801D-40A5D8A69E6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19106" y="5960337"/>
            <a:ext cx="763970" cy="599141"/>
          </a:xfrm>
          <a:prstGeom prst="rect">
            <a:avLst/>
          </a:prstGeom>
        </p:spPr>
      </p:pic>
      <p:pic>
        <p:nvPicPr>
          <p:cNvPr id="23" name="Grafik 22">
            <a:extLst>
              <a:ext uri="{FF2B5EF4-FFF2-40B4-BE49-F238E27FC236}">
                <a16:creationId xmlns:a16="http://schemas.microsoft.com/office/drawing/2014/main" id="{D1B78E70-0E7E-43A6-A20F-5A558622963D}"/>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14427" y="5894356"/>
            <a:ext cx="721427" cy="721427"/>
          </a:xfrm>
          <a:prstGeom prst="rect">
            <a:avLst/>
          </a:prstGeom>
        </p:spPr>
      </p:pic>
    </p:spTree>
    <p:extLst>
      <p:ext uri="{BB962C8B-B14F-4D97-AF65-F5344CB8AC3E}">
        <p14:creationId xmlns:p14="http://schemas.microsoft.com/office/powerpoint/2010/main" val="3632422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E860B61-C930-894F-FAB2-AB1CD04AF7A1}"/>
            </a:ext>
          </a:extLst>
        </p:cNvPr>
        <p:cNvGrpSpPr/>
        <p:nvPr/>
      </p:nvGrpSpPr>
      <p:grpSpPr>
        <a:xfrm>
          <a:off x="0" y="0"/>
          <a:ext cx="0" cy="0"/>
          <a:chOff x="0" y="0"/>
          <a:chExt cx="0" cy="0"/>
        </a:xfrm>
      </p:grpSpPr>
      <p:sp>
        <p:nvSpPr>
          <p:cNvPr id="7" name="Rechteck 10">
            <a:extLst>
              <a:ext uri="{FF2B5EF4-FFF2-40B4-BE49-F238E27FC236}">
                <a16:creationId xmlns:a16="http://schemas.microsoft.com/office/drawing/2014/main" id="{A072AB3D-022F-480B-A61C-8554419437DA}"/>
              </a:ext>
            </a:extLst>
          </p:cNvPr>
          <p:cNvSpPr/>
          <p:nvPr/>
        </p:nvSpPr>
        <p:spPr>
          <a:xfrm>
            <a:off x="4282749" y="497160"/>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9" name="Textfeld 5">
            <a:extLst>
              <a:ext uri="{FF2B5EF4-FFF2-40B4-BE49-F238E27FC236}">
                <a16:creationId xmlns:a16="http://schemas.microsoft.com/office/drawing/2014/main" id="{FFAF4089-9869-4450-BDBA-2B891535663C}"/>
              </a:ext>
            </a:extLst>
          </p:cNvPr>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EXERCISE 3b</a:t>
            </a:r>
            <a:endParaRPr lang="nl-BE" sz="3200" b="0" u="none" strike="noStrike" dirty="0">
              <a:solidFill>
                <a:srgbClr val="000000"/>
              </a:solidFill>
              <a:effectLst/>
              <a:uFillTx/>
              <a:latin typeface="Arial"/>
            </a:endParaRPr>
          </a:p>
        </p:txBody>
      </p:sp>
      <p:sp>
        <p:nvSpPr>
          <p:cNvPr id="12" name="Rechteck 11">
            <a:extLst>
              <a:ext uri="{FF2B5EF4-FFF2-40B4-BE49-F238E27FC236}">
                <a16:creationId xmlns:a16="http://schemas.microsoft.com/office/drawing/2014/main" id="{5F4EFF57-23D6-6AA7-147D-6AADE1D3EEAF}"/>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sp>
        <p:nvSpPr>
          <p:cNvPr id="10" name="Textfeld 9">
            <a:extLst>
              <a:ext uri="{FF2B5EF4-FFF2-40B4-BE49-F238E27FC236}">
                <a16:creationId xmlns:a16="http://schemas.microsoft.com/office/drawing/2014/main" id="{EAB4EC45-86FC-50E9-9B99-0590044D05D9}"/>
              </a:ext>
            </a:extLst>
          </p:cNvPr>
          <p:cNvSpPr txBox="1"/>
          <p:nvPr/>
        </p:nvSpPr>
        <p:spPr>
          <a:xfrm>
            <a:off x="4282749" y="6304002"/>
            <a:ext cx="12192000" cy="55399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gn="l" rtl="0"/>
            <a:r>
              <a:rPr lang="en-US" sz="1000" b="0" i="1" u="none" strike="noStrike" baseline="0" dirty="0">
                <a:solidFill>
                  <a:srgbClr val="0B163B"/>
                </a:solidFill>
                <a:latin typeface="Garet Book"/>
              </a:rPr>
              <a:t>Questions self-translated and adapted from Scheer (2019). Retrieved on 01 April 2025 from </a:t>
            </a:r>
          </a:p>
          <a:p>
            <a:pPr algn="l" rtl="0"/>
            <a:r>
              <a:rPr lang="en-US" sz="1000" b="0" i="1" u="sng" strike="noStrike" baseline="0" dirty="0">
                <a:solidFill>
                  <a:srgbClr val="1F2C8F"/>
                </a:solidFill>
                <a:latin typeface="Garet Book"/>
                <a:hlinkClick r:id="rId2"/>
              </a:rPr>
              <a:t>https://static.uni-graz.at/fileadmin/Akgl/4_Fuer_MitarbeiterInnen/Diversitaetssensible_</a:t>
            </a:r>
          </a:p>
          <a:p>
            <a:pPr algn="l" rtl="0"/>
            <a:r>
              <a:rPr lang="en-US" sz="1000" b="0" i="1" u="sng" strike="noStrike" baseline="0" dirty="0">
                <a:solidFill>
                  <a:srgbClr val="1F2C8F"/>
                </a:solidFill>
                <a:latin typeface="Garet Book"/>
                <a:hlinkClick r:id="rId2"/>
              </a:rPr>
              <a:t>Bildgestaltung_mit_Beispielfotos.pdf</a:t>
            </a:r>
            <a:endParaRPr lang="en-AU" sz="1000" b="0" i="1" dirty="0">
              <a:latin typeface="Garet Book"/>
            </a:endParaRPr>
          </a:p>
        </p:txBody>
      </p:sp>
      <p:pic>
        <p:nvPicPr>
          <p:cNvPr id="2" name="Grafik 1">
            <a:extLst>
              <a:ext uri="{FF2B5EF4-FFF2-40B4-BE49-F238E27FC236}">
                <a16:creationId xmlns:a16="http://schemas.microsoft.com/office/drawing/2014/main" id="{9F8F9E98-548E-D0FD-DA7A-F48721FD768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13" name="Inhaltsplatzhalter 2">
            <a:extLst>
              <a:ext uri="{FF2B5EF4-FFF2-40B4-BE49-F238E27FC236}">
                <a16:creationId xmlns:a16="http://schemas.microsoft.com/office/drawing/2014/main" id="{24E39862-D45F-41C9-ADB7-28DFAC3893D1}"/>
              </a:ext>
            </a:extLst>
          </p:cNvPr>
          <p:cNvSpPr/>
          <p:nvPr/>
        </p:nvSpPr>
        <p:spPr>
          <a:xfrm>
            <a:off x="4562671" y="1598400"/>
            <a:ext cx="7261029" cy="4207448"/>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spcBef>
                <a:spcPts val="1001"/>
              </a:spcBef>
              <a:tabLst>
                <a:tab pos="0" algn="l"/>
              </a:tabLst>
            </a:pPr>
            <a:r>
              <a:rPr lang="de-DE" sz="1600" b="1" u="none" strike="noStrike" dirty="0">
                <a:solidFill>
                  <a:schemeClr val="dk1"/>
                </a:solidFill>
                <a:effectLst/>
                <a:uFillTx/>
                <a:latin typeface="+mj-lt"/>
              </a:rPr>
              <a:t>Approach:</a:t>
            </a:r>
            <a:endParaRPr lang="nl-BE" sz="1600" b="0" u="none" strike="noStrike" dirty="0">
              <a:solidFill>
                <a:srgbClr val="000000"/>
              </a:solidFill>
              <a:effectLst/>
              <a:uFillTx/>
              <a:latin typeface="+mj-lt"/>
            </a:endParaRPr>
          </a:p>
          <a:p>
            <a:pPr marL="285750" indent="-285750">
              <a:spcBef>
                <a:spcPts val="1001"/>
              </a:spcBef>
              <a:buFont typeface="Arial" panose="020B0604020202020204" pitchFamily="34" charset="0"/>
              <a:buChar char="•"/>
            </a:pPr>
            <a:r>
              <a:rPr lang="en-US" sz="1600" dirty="0"/>
              <a:t>Reflecting on how people and situations are portrayed can help us understand how society's biases are depicted in images. Think of diversity and then answer these questions: </a:t>
            </a:r>
          </a:p>
          <a:p>
            <a:pPr marL="742950" lvl="1" indent="-285750">
              <a:spcBef>
                <a:spcPts val="1001"/>
              </a:spcBef>
              <a:buFont typeface="Arial" panose="020B0604020202020204" pitchFamily="34" charset="0"/>
              <a:buChar char="•"/>
            </a:pPr>
            <a:r>
              <a:rPr lang="en-US" sz="1400" dirty="0">
                <a:highlight>
                  <a:srgbClr val="F4EEFE"/>
                </a:highlight>
              </a:rPr>
              <a:t>What are </a:t>
            </a:r>
            <a:r>
              <a:rPr lang="en-US" sz="1400" b="1" dirty="0">
                <a:highlight>
                  <a:srgbClr val="F4EEFE"/>
                </a:highlight>
              </a:rPr>
              <a:t>people's clothing </a:t>
            </a:r>
            <a:r>
              <a:rPr lang="en-US" sz="1400" dirty="0">
                <a:highlight>
                  <a:srgbClr val="F4EEFE"/>
                </a:highlight>
              </a:rPr>
              <a:t>supposed to tell us about the job/social class of a person? Who is depicted in which clothes?</a:t>
            </a:r>
          </a:p>
          <a:p>
            <a:pPr marL="742950" lvl="1" indent="-285750">
              <a:spcBef>
                <a:spcPts val="1001"/>
              </a:spcBef>
              <a:buFont typeface="Arial" panose="020B0604020202020204" pitchFamily="34" charset="0"/>
              <a:buChar char="•"/>
            </a:pPr>
            <a:r>
              <a:rPr lang="en-US" sz="1400" dirty="0">
                <a:highlight>
                  <a:srgbClr val="F4EEFE"/>
                </a:highlight>
              </a:rPr>
              <a:t>Are there recurring </a:t>
            </a:r>
            <a:r>
              <a:rPr lang="en-US" sz="1400" b="1" dirty="0">
                <a:highlight>
                  <a:srgbClr val="F4EEFE"/>
                </a:highlight>
              </a:rPr>
              <a:t>symbols/features in multiple images</a:t>
            </a:r>
            <a:r>
              <a:rPr lang="en-US" sz="1400" dirty="0">
                <a:highlight>
                  <a:srgbClr val="F4EEFE"/>
                </a:highlight>
              </a:rPr>
              <a:t>? What could they stand for?</a:t>
            </a:r>
          </a:p>
          <a:p>
            <a:pPr marL="742950" lvl="1" indent="-285750">
              <a:spcBef>
                <a:spcPts val="1001"/>
              </a:spcBef>
              <a:buFont typeface="Arial" panose="020B0604020202020204" pitchFamily="34" charset="0"/>
              <a:buChar char="•"/>
            </a:pPr>
            <a:r>
              <a:rPr lang="en-US" sz="1400" dirty="0">
                <a:highlight>
                  <a:srgbClr val="F4EEFE"/>
                </a:highlight>
              </a:rPr>
              <a:t>What kind of "</a:t>
            </a:r>
            <a:r>
              <a:rPr lang="en-US" sz="1400" b="1" dirty="0">
                <a:highlight>
                  <a:srgbClr val="F4EEFE"/>
                </a:highlight>
              </a:rPr>
              <a:t>norms</a:t>
            </a:r>
            <a:r>
              <a:rPr lang="en-US" sz="1400" dirty="0">
                <a:highlight>
                  <a:srgbClr val="F4EEFE"/>
                </a:highlight>
              </a:rPr>
              <a:t>" are depicted (heteronormativity, gender roles, bodyweight, (dis)abilities...)? </a:t>
            </a:r>
          </a:p>
          <a:p>
            <a:pPr marL="742950" lvl="1" indent="-285750">
              <a:spcBef>
                <a:spcPts val="1001"/>
              </a:spcBef>
              <a:buFont typeface="Arial" panose="020B0604020202020204" pitchFamily="34" charset="0"/>
              <a:buChar char="•"/>
            </a:pPr>
            <a:r>
              <a:rPr lang="en-US" sz="1400" b="1" dirty="0">
                <a:highlight>
                  <a:srgbClr val="F4EEFE"/>
                </a:highlight>
              </a:rPr>
              <a:t>What norms are broken</a:t>
            </a:r>
            <a:r>
              <a:rPr lang="en-US" sz="1400" dirty="0">
                <a:highlight>
                  <a:srgbClr val="F4EEFE"/>
                </a:highlight>
              </a:rPr>
              <a:t>?</a:t>
            </a:r>
          </a:p>
        </p:txBody>
      </p:sp>
      <p:sp>
        <p:nvSpPr>
          <p:cNvPr id="3" name="PlaceHolder 1">
            <a:extLst>
              <a:ext uri="{FF2B5EF4-FFF2-40B4-BE49-F238E27FC236}">
                <a16:creationId xmlns:a16="http://schemas.microsoft.com/office/drawing/2014/main" id="{238E28FC-45A9-4630-9677-4F4B2D369701}"/>
              </a:ext>
            </a:extLst>
          </p:cNvPr>
          <p:cNvSpPr txBox="1">
            <a:spLocks/>
          </p:cNvSpPr>
          <p:nvPr/>
        </p:nvSpPr>
        <p:spPr>
          <a:xfrm>
            <a:off x="0" y="2392020"/>
            <a:ext cx="4278425"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sz="4000" b="1" dirty="0"/>
              <a:t>Image Interpretation </a:t>
            </a:r>
            <a:r>
              <a:rPr lang="en-US" b="1" dirty="0"/>
              <a:t>–</a:t>
            </a:r>
          </a:p>
          <a:p>
            <a:pPr algn="ctr">
              <a:spcBef>
                <a:spcPts val="1001"/>
              </a:spcBef>
              <a:tabLst>
                <a:tab pos="0" algn="l"/>
              </a:tabLst>
            </a:pPr>
            <a:r>
              <a:rPr lang="en-US" b="1" dirty="0">
                <a:solidFill>
                  <a:schemeClr val="dk1"/>
                </a:solidFill>
                <a:latin typeface="Garet Book"/>
              </a:rPr>
              <a:t>Diversity</a:t>
            </a:r>
            <a:endParaRPr lang="de-DE" b="1" dirty="0">
              <a:solidFill>
                <a:schemeClr val="dk1"/>
              </a:solidFill>
              <a:latin typeface="Garet Book"/>
            </a:endParaRPr>
          </a:p>
        </p:txBody>
      </p:sp>
    </p:spTree>
    <p:extLst>
      <p:ext uri="{BB962C8B-B14F-4D97-AF65-F5344CB8AC3E}">
        <p14:creationId xmlns:p14="http://schemas.microsoft.com/office/powerpoint/2010/main" val="24648092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D0D5A199-8357-0AA2-1D9B-B4D07D6C807F}"/>
            </a:ext>
          </a:extLst>
        </p:cNvPr>
        <p:cNvGrpSpPr/>
        <p:nvPr/>
      </p:nvGrpSpPr>
      <p:grpSpPr>
        <a:xfrm>
          <a:off x="0" y="0"/>
          <a:ext cx="0" cy="0"/>
          <a:chOff x="0" y="0"/>
          <a:chExt cx="0" cy="0"/>
        </a:xfrm>
      </p:grpSpPr>
      <p:sp>
        <p:nvSpPr>
          <p:cNvPr id="7" name="Rechteck 10">
            <a:extLst>
              <a:ext uri="{FF2B5EF4-FFF2-40B4-BE49-F238E27FC236}">
                <a16:creationId xmlns:a16="http://schemas.microsoft.com/office/drawing/2014/main" id="{CB57440A-6C6D-475E-B9DA-270F9AA6E6F8}"/>
              </a:ext>
            </a:extLst>
          </p:cNvPr>
          <p:cNvSpPr/>
          <p:nvPr/>
        </p:nvSpPr>
        <p:spPr>
          <a:xfrm>
            <a:off x="4282749" y="497160"/>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8" name="PlaceHolder 1">
            <a:extLst>
              <a:ext uri="{FF2B5EF4-FFF2-40B4-BE49-F238E27FC236}">
                <a16:creationId xmlns:a16="http://schemas.microsoft.com/office/drawing/2014/main" id="{16673BE2-3557-4F2F-AAFA-AAEE788543C0}"/>
              </a:ext>
            </a:extLst>
          </p:cNvPr>
          <p:cNvSpPr txBox="1">
            <a:spLocks/>
          </p:cNvSpPr>
          <p:nvPr/>
        </p:nvSpPr>
        <p:spPr>
          <a:xfrm>
            <a:off x="457200" y="2392020"/>
            <a:ext cx="3499589"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b="1" dirty="0"/>
              <a:t>Context Analysis</a:t>
            </a:r>
            <a:endParaRPr lang="de-DE" b="1" dirty="0">
              <a:solidFill>
                <a:schemeClr val="dk1"/>
              </a:solidFill>
              <a:latin typeface="Garet Book"/>
            </a:endParaRPr>
          </a:p>
        </p:txBody>
      </p:sp>
      <p:sp>
        <p:nvSpPr>
          <p:cNvPr id="9" name="Textfeld 5">
            <a:extLst>
              <a:ext uri="{FF2B5EF4-FFF2-40B4-BE49-F238E27FC236}">
                <a16:creationId xmlns:a16="http://schemas.microsoft.com/office/drawing/2014/main" id="{42CC16ED-75C2-4572-9A38-5764A4277522}"/>
              </a:ext>
            </a:extLst>
          </p:cNvPr>
          <p:cNvSpPr/>
          <p:nvPr/>
        </p:nvSpPr>
        <p:spPr>
          <a:xfrm>
            <a:off x="457200" y="755280"/>
            <a:ext cx="3825549"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EXERCISE 4</a:t>
            </a:r>
          </a:p>
          <a:p>
            <a:pPr defTabSz="914400">
              <a:lnSpc>
                <a:spcPct val="100000"/>
              </a:lnSpc>
            </a:pPr>
            <a:r>
              <a:rPr lang="de-DE" sz="2000" dirty="0">
                <a:solidFill>
                  <a:schemeClr val="dk1"/>
                </a:solidFill>
                <a:latin typeface="Garet Book" pitchFamily="2" charset="0"/>
              </a:rPr>
              <a:t>Optional</a:t>
            </a:r>
            <a:endParaRPr lang="nl-BE" sz="2000" u="none" strike="noStrike" dirty="0">
              <a:solidFill>
                <a:srgbClr val="000000"/>
              </a:solidFill>
              <a:effectLst/>
              <a:uFillTx/>
              <a:latin typeface="Garet Book" pitchFamily="2" charset="0"/>
            </a:endParaRPr>
          </a:p>
        </p:txBody>
      </p:sp>
      <p:sp>
        <p:nvSpPr>
          <p:cNvPr id="12" name="Rechteck 11">
            <a:extLst>
              <a:ext uri="{FF2B5EF4-FFF2-40B4-BE49-F238E27FC236}">
                <a16:creationId xmlns:a16="http://schemas.microsoft.com/office/drawing/2014/main" id="{83CF482F-5D55-B4CF-B253-99BEBA71778E}"/>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50717F85-DEC6-D6D0-FFAA-F4BE70989A2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13" name="Inhaltsplatzhalter 2">
            <a:extLst>
              <a:ext uri="{FF2B5EF4-FFF2-40B4-BE49-F238E27FC236}">
                <a16:creationId xmlns:a16="http://schemas.microsoft.com/office/drawing/2014/main" id="{6C4BC357-A08F-406B-9458-2E2135A72F17}"/>
              </a:ext>
            </a:extLst>
          </p:cNvPr>
          <p:cNvSpPr/>
          <p:nvPr/>
        </p:nvSpPr>
        <p:spPr>
          <a:xfrm>
            <a:off x="4562671" y="1461240"/>
            <a:ext cx="7172129" cy="4638193"/>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spcBef>
                <a:spcPts val="1001"/>
              </a:spcBef>
              <a:tabLst>
                <a:tab pos="0" algn="l"/>
              </a:tabLst>
            </a:pPr>
            <a:r>
              <a:rPr lang="de-DE" sz="1600" b="1" u="none" strike="noStrike" dirty="0">
                <a:solidFill>
                  <a:schemeClr val="dk1"/>
                </a:solidFill>
                <a:effectLst/>
                <a:uFillTx/>
                <a:latin typeface="+mj-lt"/>
              </a:rPr>
              <a:t>Approach:</a:t>
            </a:r>
            <a:endParaRPr lang="nl-BE" sz="1600" b="0" u="none" strike="noStrike" dirty="0">
              <a:solidFill>
                <a:srgbClr val="000000"/>
              </a:solidFill>
              <a:effectLst/>
              <a:uFillTx/>
              <a:latin typeface="+mj-lt"/>
            </a:endParaRPr>
          </a:p>
          <a:p>
            <a:pPr marL="285750" indent="-285750">
              <a:spcBef>
                <a:spcPts val="1001"/>
              </a:spcBef>
              <a:buFont typeface="Arial" panose="020B0604020202020204" pitchFamily="34" charset="0"/>
              <a:buChar char="•"/>
            </a:pPr>
            <a:r>
              <a:rPr lang="en-US" sz="1600" dirty="0"/>
              <a:t>If you have chosen an image from the hashtag-search-results on your own social media app, please </a:t>
            </a:r>
            <a:r>
              <a:rPr lang="en-US" sz="1600" u="sng" dirty="0"/>
              <a:t>go back into the search results and compare them with the results of another learner in your group</a:t>
            </a:r>
            <a:r>
              <a:rPr lang="en-US" sz="1600" dirty="0"/>
              <a:t>.  Together, respond to these questions:</a:t>
            </a:r>
          </a:p>
          <a:p>
            <a:pPr marL="742950" lvl="1" indent="-285750">
              <a:spcBef>
                <a:spcPts val="1001"/>
              </a:spcBef>
              <a:buFont typeface="Arial" panose="020B0604020202020204" pitchFamily="34" charset="0"/>
              <a:buChar char="•"/>
            </a:pPr>
            <a:r>
              <a:rPr lang="en-US" sz="1400" dirty="0">
                <a:highlight>
                  <a:srgbClr val="F4EEFE"/>
                </a:highlight>
              </a:rPr>
              <a:t>How do the accounts, perspectives, or types of content appearing most frequently </a:t>
            </a:r>
            <a:r>
              <a:rPr lang="en-US" sz="1400" b="1" dirty="0">
                <a:highlight>
                  <a:srgbClr val="F4EEFE"/>
                </a:highlight>
              </a:rPr>
              <a:t>differ between your search results and your partner’s</a:t>
            </a:r>
            <a:r>
              <a:rPr lang="en-US" sz="1400" dirty="0">
                <a:highlight>
                  <a:srgbClr val="F4EEFE"/>
                </a:highlight>
              </a:rPr>
              <a:t>?</a:t>
            </a:r>
          </a:p>
          <a:p>
            <a:pPr marL="742950" lvl="1" indent="-285750">
              <a:spcBef>
                <a:spcPts val="1001"/>
              </a:spcBef>
              <a:buFont typeface="Arial" panose="020B0604020202020204" pitchFamily="34" charset="0"/>
              <a:buChar char="•"/>
            </a:pPr>
            <a:r>
              <a:rPr lang="en-US" sz="1400" dirty="0">
                <a:highlight>
                  <a:srgbClr val="F4EEFE"/>
                </a:highlight>
              </a:rPr>
              <a:t>What </a:t>
            </a:r>
            <a:r>
              <a:rPr lang="en-US" sz="1400" b="1" dirty="0">
                <a:highlight>
                  <a:srgbClr val="F4EEFE"/>
                </a:highlight>
              </a:rPr>
              <a:t>prior interactions </a:t>
            </a:r>
            <a:r>
              <a:rPr lang="en-US" sz="1400" dirty="0">
                <a:highlight>
                  <a:srgbClr val="F4EEFE"/>
                </a:highlight>
              </a:rPr>
              <a:t>(likes, follows, searches, location, engagement style) might have shaped the algorithm to show you these results? Can you identify any patterns based on your own social media habits? </a:t>
            </a:r>
          </a:p>
          <a:p>
            <a:pPr marL="742950" lvl="1" indent="-285750">
              <a:spcBef>
                <a:spcPts val="1001"/>
              </a:spcBef>
              <a:buFont typeface="Arial" panose="020B0604020202020204" pitchFamily="34" charset="0"/>
              <a:buChar char="•"/>
            </a:pPr>
            <a:r>
              <a:rPr lang="en-US" sz="1400" dirty="0">
                <a:highlight>
                  <a:srgbClr val="F4EEFE"/>
                </a:highlight>
              </a:rPr>
              <a:t>How might your </a:t>
            </a:r>
            <a:r>
              <a:rPr lang="en-US" sz="1400" b="1" dirty="0">
                <a:highlight>
                  <a:srgbClr val="F4EEFE"/>
                </a:highlight>
              </a:rPr>
              <a:t>demographic attributes </a:t>
            </a:r>
            <a:r>
              <a:rPr lang="en-US" sz="1400" dirty="0">
                <a:highlight>
                  <a:srgbClr val="F4EEFE"/>
                </a:highlight>
              </a:rPr>
              <a:t>(age, location, gender, interests), or past content engagement have contributed to differences in the content surfaced for each of you?</a:t>
            </a:r>
          </a:p>
          <a:p>
            <a:pPr marL="742950" lvl="1" indent="-285750">
              <a:spcBef>
                <a:spcPts val="1001"/>
              </a:spcBef>
              <a:buFont typeface="Arial" panose="020B0604020202020204" pitchFamily="34" charset="0"/>
              <a:buChar char="•"/>
            </a:pPr>
            <a:r>
              <a:rPr lang="en-US" sz="1400" dirty="0">
                <a:highlight>
                  <a:srgbClr val="F4EEFE"/>
                </a:highlight>
              </a:rPr>
              <a:t>How does seeing the differences in your hashtag results impact your </a:t>
            </a:r>
            <a:r>
              <a:rPr lang="en-US" sz="1400" b="1" dirty="0">
                <a:highlight>
                  <a:srgbClr val="F4EEFE"/>
                </a:highlight>
              </a:rPr>
              <a:t>trust in algorithmically delivered content </a:t>
            </a:r>
            <a:r>
              <a:rPr lang="en-US" sz="1400" dirty="0">
                <a:highlight>
                  <a:srgbClr val="F4EEFE"/>
                </a:highlight>
              </a:rPr>
              <a:t>and your </a:t>
            </a:r>
            <a:r>
              <a:rPr lang="en-US" sz="1400" b="1" dirty="0">
                <a:highlight>
                  <a:srgbClr val="F4EEFE"/>
                </a:highlight>
              </a:rPr>
              <a:t>perception of the social world</a:t>
            </a:r>
            <a:r>
              <a:rPr lang="en-US" sz="1400" dirty="0">
                <a:highlight>
                  <a:srgbClr val="F4EEFE"/>
                </a:highlight>
              </a:rPr>
              <a:t>?</a:t>
            </a:r>
          </a:p>
        </p:txBody>
      </p:sp>
    </p:spTree>
    <p:extLst>
      <p:ext uri="{BB962C8B-B14F-4D97-AF65-F5344CB8AC3E}">
        <p14:creationId xmlns:p14="http://schemas.microsoft.com/office/powerpoint/2010/main" val="3884125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B4D0933-48B3-86BD-A605-E486FDD2C917}"/>
            </a:ext>
          </a:extLst>
        </p:cNvPr>
        <p:cNvGrpSpPr/>
        <p:nvPr/>
      </p:nvGrpSpPr>
      <p:grpSpPr>
        <a:xfrm>
          <a:off x="0" y="0"/>
          <a:ext cx="0" cy="0"/>
          <a:chOff x="0" y="0"/>
          <a:chExt cx="0" cy="0"/>
        </a:xfrm>
      </p:grpSpPr>
      <p:pic>
        <p:nvPicPr>
          <p:cNvPr id="7" name="Grafik 4">
            <a:extLst>
              <a:ext uri="{FF2B5EF4-FFF2-40B4-BE49-F238E27FC236}">
                <a16:creationId xmlns:a16="http://schemas.microsoft.com/office/drawing/2014/main" id="{012FFDF1-A3BF-4806-AAED-658EF4D84EC2}"/>
              </a:ext>
            </a:extLst>
          </p:cNvPr>
          <p:cNvPicPr/>
          <p:nvPr/>
        </p:nvPicPr>
        <p:blipFill>
          <a:blip r:embed="rId2"/>
          <a:stretch/>
        </p:blipFill>
        <p:spPr>
          <a:xfrm>
            <a:off x="5058000" y="-2880"/>
            <a:ext cx="2075760" cy="2140560"/>
          </a:xfrm>
          <a:prstGeom prst="rect">
            <a:avLst/>
          </a:prstGeom>
          <a:noFill/>
          <a:ln w="0">
            <a:noFill/>
          </a:ln>
        </p:spPr>
      </p:pic>
      <p:sp>
        <p:nvSpPr>
          <p:cNvPr id="8" name="Rechteck 12">
            <a:extLst>
              <a:ext uri="{FF2B5EF4-FFF2-40B4-BE49-F238E27FC236}">
                <a16:creationId xmlns:a16="http://schemas.microsoft.com/office/drawing/2014/main" id="{AA5CECE0-0B1C-4B76-A6DC-A349EFE4A2A8}"/>
              </a:ext>
            </a:extLst>
          </p:cNvPr>
          <p:cNvSpPr/>
          <p:nvPr/>
        </p:nvSpPr>
        <p:spPr>
          <a:xfrm>
            <a:off x="0" y="2879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9" name="PlaceHolder 1">
            <a:extLst>
              <a:ext uri="{FF2B5EF4-FFF2-40B4-BE49-F238E27FC236}">
                <a16:creationId xmlns:a16="http://schemas.microsoft.com/office/drawing/2014/main" id="{B6413A44-C42D-4BFB-9B9E-08A736CB74E5}"/>
              </a:ext>
            </a:extLst>
          </p:cNvPr>
          <p:cNvSpPr txBox="1">
            <a:spLocks/>
          </p:cNvSpPr>
          <p:nvPr/>
        </p:nvSpPr>
        <p:spPr>
          <a:xfrm>
            <a:off x="1523880" y="2880720"/>
            <a:ext cx="9143640" cy="1530720"/>
          </a:xfrm>
          <a:prstGeom prst="rect">
            <a:avLst/>
          </a:prstGeom>
          <a:noFill/>
          <a:ln w="0">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spcBef>
                <a:spcPts val="1001"/>
              </a:spcBef>
              <a:tabLst>
                <a:tab pos="0" algn="l"/>
              </a:tabLst>
            </a:pPr>
            <a:r>
              <a:rPr lang="en-US" sz="3600" b="1" dirty="0">
                <a:solidFill>
                  <a:schemeClr val="accent4"/>
                </a:solidFill>
                <a:latin typeface="Garet Heavy"/>
              </a:rPr>
              <a:t>Biases in </a:t>
            </a:r>
            <a:r>
              <a:rPr lang="en-US" sz="3600" b="1" dirty="0" err="1">
                <a:solidFill>
                  <a:schemeClr val="accent4"/>
                </a:solidFill>
                <a:latin typeface="Garet Heavy"/>
              </a:rPr>
              <a:t>GenAI</a:t>
            </a:r>
            <a:r>
              <a:rPr lang="en-US" sz="3600" b="1" dirty="0">
                <a:solidFill>
                  <a:schemeClr val="accent4"/>
                </a:solidFill>
                <a:latin typeface="Garet Heavy"/>
              </a:rPr>
              <a:t> Images</a:t>
            </a:r>
            <a:endParaRPr lang="nl-BE" sz="3600" dirty="0">
              <a:solidFill>
                <a:srgbClr val="000000"/>
              </a:solidFill>
              <a:latin typeface="Arial"/>
            </a:endParaRPr>
          </a:p>
        </p:txBody>
      </p:sp>
    </p:spTree>
    <p:extLst>
      <p:ext uri="{BB962C8B-B14F-4D97-AF65-F5344CB8AC3E}">
        <p14:creationId xmlns:p14="http://schemas.microsoft.com/office/powerpoint/2010/main" val="42293588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F50AC9B-3615-B04D-E61F-85E01368E22B}"/>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6AAE882B-78C4-D2EF-FBBF-9E1F6CD84A90}"/>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solidFill>
                <a:srgbClr val="94AEE8"/>
              </a:solidFill>
            </a:endParaRPr>
          </a:p>
        </p:txBody>
      </p:sp>
      <p:pic>
        <p:nvPicPr>
          <p:cNvPr id="2" name="Grafik 1">
            <a:extLst>
              <a:ext uri="{FF2B5EF4-FFF2-40B4-BE49-F238E27FC236}">
                <a16:creationId xmlns:a16="http://schemas.microsoft.com/office/drawing/2014/main" id="{416D12A4-DA32-9BD2-EB64-52645897627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13" name="Content Placeholder 12">
            <a:extLst>
              <a:ext uri="{FF2B5EF4-FFF2-40B4-BE49-F238E27FC236}">
                <a16:creationId xmlns:a16="http://schemas.microsoft.com/office/drawing/2014/main" id="{FE1796D6-E85B-4218-B6BE-B10A36303DBA}"/>
              </a:ext>
            </a:extLst>
          </p:cNvPr>
          <p:cNvSpPr>
            <a:spLocks noGrp="1"/>
          </p:cNvSpPr>
          <p:nvPr>
            <p:ph idx="1"/>
          </p:nvPr>
        </p:nvSpPr>
        <p:spPr>
          <a:xfrm>
            <a:off x="457199" y="2087330"/>
            <a:ext cx="10515600" cy="3269890"/>
          </a:xfrm>
        </p:spPr>
        <p:txBody>
          <a:bodyPr vert="horz" lIns="91440" tIns="45720" rIns="91440" bIns="45720" rtlCol="0" anchor="ctr">
            <a:normAutofit/>
          </a:bodyPr>
          <a:lstStyle/>
          <a:p>
            <a:pPr marL="0" indent="0">
              <a:lnSpc>
                <a:spcPct val="100000"/>
              </a:lnSpc>
              <a:buNone/>
            </a:pPr>
            <a:r>
              <a:rPr lang="en-US" sz="2000" b="1" dirty="0">
                <a:ea typeface="+mn-lt"/>
                <a:cs typeface="+mn-lt"/>
              </a:rPr>
              <a:t>Images generated by AI circulating on social media are often biased because of two main reasons:</a:t>
            </a:r>
            <a:endParaRPr lang="de-DE" sz="2000" b="1" dirty="0">
              <a:ea typeface="+mn-lt"/>
              <a:cs typeface="+mn-lt"/>
            </a:endParaRPr>
          </a:p>
          <a:p>
            <a:pPr marL="0" indent="0">
              <a:lnSpc>
                <a:spcPct val="100000"/>
              </a:lnSpc>
              <a:buNone/>
            </a:pPr>
            <a:endParaRPr lang="de-DE" sz="2000" dirty="0">
              <a:ea typeface="+mn-lt"/>
              <a:cs typeface="+mn-lt"/>
            </a:endParaRPr>
          </a:p>
          <a:p>
            <a:pPr marL="514350" indent="-514350">
              <a:lnSpc>
                <a:spcPct val="100000"/>
              </a:lnSpc>
              <a:buAutoNum type="alphaLcParenR"/>
            </a:pPr>
            <a:r>
              <a:rPr lang="en-GB" sz="1800" dirty="0">
                <a:highlight>
                  <a:srgbClr val="F4EEFE"/>
                </a:highlight>
                <a:ea typeface="+mn-lt"/>
                <a:cs typeface="+mn-lt"/>
              </a:rPr>
              <a:t>Biased</a:t>
            </a:r>
            <a:r>
              <a:rPr lang="de-DE" sz="1800" dirty="0">
                <a:highlight>
                  <a:srgbClr val="F4EEFE"/>
                </a:highlight>
                <a:ea typeface="+mn-lt"/>
                <a:cs typeface="+mn-lt"/>
              </a:rPr>
              <a:t> </a:t>
            </a:r>
            <a:r>
              <a:rPr lang="de-DE" sz="1800" dirty="0" err="1">
                <a:highlight>
                  <a:srgbClr val="F4EEFE"/>
                </a:highlight>
                <a:ea typeface="+mn-lt"/>
                <a:cs typeface="+mn-lt"/>
              </a:rPr>
              <a:t>training</a:t>
            </a:r>
            <a:r>
              <a:rPr lang="de-DE" sz="1800" dirty="0">
                <a:highlight>
                  <a:srgbClr val="F4EEFE"/>
                </a:highlight>
                <a:ea typeface="+mn-lt"/>
                <a:cs typeface="+mn-lt"/>
              </a:rPr>
              <a:t> </a:t>
            </a:r>
            <a:r>
              <a:rPr lang="de-DE" sz="1800" dirty="0" err="1">
                <a:highlight>
                  <a:srgbClr val="F4EEFE"/>
                </a:highlight>
                <a:ea typeface="+mn-lt"/>
                <a:cs typeface="+mn-lt"/>
              </a:rPr>
              <a:t>data</a:t>
            </a:r>
            <a:r>
              <a:rPr lang="de-DE" sz="1800" dirty="0">
                <a:highlight>
                  <a:srgbClr val="F4EEFE"/>
                </a:highlight>
                <a:ea typeface="+mn-lt"/>
                <a:cs typeface="+mn-lt"/>
              </a:rPr>
              <a:t>: </a:t>
            </a:r>
            <a:r>
              <a:rPr lang="de-DE" sz="1800" dirty="0">
                <a:ea typeface="+mn-lt"/>
                <a:cs typeface="+mn-lt"/>
              </a:rPr>
              <a:t>The generative AI (</a:t>
            </a:r>
            <a:r>
              <a:rPr lang="de-DE" sz="1800" dirty="0" err="1">
                <a:ea typeface="+mn-lt"/>
                <a:cs typeface="+mn-lt"/>
              </a:rPr>
              <a:t>GenAI</a:t>
            </a:r>
            <a:r>
              <a:rPr lang="de-DE" sz="1800" dirty="0">
                <a:ea typeface="+mn-lt"/>
                <a:cs typeface="+mn-lt"/>
              </a:rPr>
              <a:t>) </a:t>
            </a:r>
            <a:r>
              <a:rPr lang="de-DE" sz="1800" dirty="0" err="1">
                <a:ea typeface="+mn-lt"/>
                <a:cs typeface="+mn-lt"/>
              </a:rPr>
              <a:t>is</a:t>
            </a:r>
            <a:r>
              <a:rPr lang="de-DE" sz="1800" dirty="0">
                <a:ea typeface="+mn-lt"/>
                <a:cs typeface="+mn-lt"/>
              </a:rPr>
              <a:t> </a:t>
            </a:r>
            <a:r>
              <a:rPr lang="de-DE" sz="1800" dirty="0" err="1">
                <a:ea typeface="+mn-lt"/>
                <a:cs typeface="+mn-lt"/>
              </a:rPr>
              <a:t>trained</a:t>
            </a:r>
            <a:r>
              <a:rPr lang="de-DE" sz="1800" dirty="0">
                <a:ea typeface="+mn-lt"/>
                <a:cs typeface="+mn-lt"/>
              </a:rPr>
              <a:t> </a:t>
            </a:r>
            <a:r>
              <a:rPr lang="de-DE" sz="1800" dirty="0" err="1">
                <a:ea typeface="+mn-lt"/>
                <a:cs typeface="+mn-lt"/>
              </a:rPr>
              <a:t>with</a:t>
            </a:r>
            <a:r>
              <a:rPr lang="de-DE" sz="1800" dirty="0">
                <a:ea typeface="+mn-lt"/>
                <a:cs typeface="+mn-lt"/>
              </a:rPr>
              <a:t> </a:t>
            </a:r>
            <a:r>
              <a:rPr lang="de-DE" sz="1800" dirty="0" err="1">
                <a:ea typeface="+mn-lt"/>
                <a:cs typeface="+mn-lt"/>
              </a:rPr>
              <a:t>systematically</a:t>
            </a:r>
            <a:r>
              <a:rPr lang="de-DE" sz="1800" dirty="0">
                <a:ea typeface="+mn-lt"/>
                <a:cs typeface="+mn-lt"/>
              </a:rPr>
              <a:t> </a:t>
            </a:r>
            <a:r>
              <a:rPr lang="de-DE" sz="1800" dirty="0" err="1">
                <a:ea typeface="+mn-lt"/>
                <a:cs typeface="+mn-lt"/>
              </a:rPr>
              <a:t>skewed</a:t>
            </a:r>
            <a:r>
              <a:rPr lang="de-DE" sz="1800" dirty="0">
                <a:ea typeface="+mn-lt"/>
                <a:cs typeface="+mn-lt"/>
              </a:rPr>
              <a:t> </a:t>
            </a:r>
            <a:r>
              <a:rPr lang="de-DE" sz="1800" dirty="0" err="1">
                <a:ea typeface="+mn-lt"/>
                <a:cs typeface="+mn-lt"/>
              </a:rPr>
              <a:t>data</a:t>
            </a:r>
            <a:r>
              <a:rPr lang="de-DE" sz="1800" dirty="0">
                <a:ea typeface="+mn-lt"/>
                <a:cs typeface="+mn-lt"/>
              </a:rPr>
              <a:t>.</a:t>
            </a:r>
            <a:endParaRPr lang="de-DE" sz="1800" i="1" dirty="0" err="1">
              <a:ea typeface="+mn-lt"/>
              <a:cs typeface="+mn-lt"/>
            </a:endParaRPr>
          </a:p>
          <a:p>
            <a:pPr marL="514350" indent="-514350">
              <a:lnSpc>
                <a:spcPct val="100000"/>
              </a:lnSpc>
              <a:buAutoNum type="alphaLcParenR"/>
            </a:pPr>
            <a:r>
              <a:rPr lang="de-DE" sz="1800" dirty="0" err="1">
                <a:highlight>
                  <a:srgbClr val="F4EEFE"/>
                </a:highlight>
                <a:ea typeface="+mn-lt"/>
                <a:cs typeface="+mn-lt"/>
              </a:rPr>
              <a:t>Algorithmic</a:t>
            </a:r>
            <a:r>
              <a:rPr lang="de-DE" sz="1800" dirty="0">
                <a:highlight>
                  <a:srgbClr val="F4EEFE"/>
                </a:highlight>
                <a:ea typeface="+mn-lt"/>
                <a:cs typeface="+mn-lt"/>
              </a:rPr>
              <a:t> </a:t>
            </a:r>
            <a:r>
              <a:rPr lang="de-DE" sz="1800" dirty="0" err="1">
                <a:highlight>
                  <a:srgbClr val="F4EEFE"/>
                </a:highlight>
                <a:ea typeface="+mn-lt"/>
                <a:cs typeface="+mn-lt"/>
              </a:rPr>
              <a:t>bias</a:t>
            </a:r>
            <a:r>
              <a:rPr lang="de-DE" sz="1800" dirty="0">
                <a:highlight>
                  <a:srgbClr val="F4EEFE"/>
                </a:highlight>
                <a:ea typeface="+mn-lt"/>
                <a:cs typeface="+mn-lt"/>
              </a:rPr>
              <a:t>: </a:t>
            </a:r>
            <a:r>
              <a:rPr lang="de-DE" sz="1800" dirty="0">
                <a:ea typeface="+mn-lt"/>
                <a:cs typeface="+mn-lt"/>
              </a:rPr>
              <a:t>The </a:t>
            </a:r>
            <a:r>
              <a:rPr lang="de-DE" sz="1800" dirty="0" err="1">
                <a:ea typeface="+mn-lt"/>
                <a:cs typeface="+mn-lt"/>
              </a:rPr>
              <a:t>GenAI's</a:t>
            </a:r>
            <a:r>
              <a:rPr lang="de-DE" sz="1800" dirty="0">
                <a:ea typeface="+mn-lt"/>
                <a:cs typeface="+mn-lt"/>
              </a:rPr>
              <a:t> </a:t>
            </a:r>
            <a:r>
              <a:rPr lang="de-DE" sz="1800" dirty="0" err="1">
                <a:ea typeface="+mn-lt"/>
                <a:cs typeface="+mn-lt"/>
              </a:rPr>
              <a:t>algorithm</a:t>
            </a:r>
            <a:r>
              <a:rPr lang="de-DE" sz="1800" dirty="0">
                <a:ea typeface="+mn-lt"/>
                <a:cs typeface="+mn-lt"/>
              </a:rPr>
              <a:t> </a:t>
            </a:r>
            <a:r>
              <a:rPr lang="de-DE" sz="1800" dirty="0" err="1">
                <a:ea typeface="+mn-lt"/>
                <a:cs typeface="+mn-lt"/>
              </a:rPr>
              <a:t>is</a:t>
            </a:r>
            <a:r>
              <a:rPr lang="de-DE" sz="1800" dirty="0">
                <a:ea typeface="+mn-lt"/>
                <a:cs typeface="+mn-lt"/>
              </a:rPr>
              <a:t> </a:t>
            </a:r>
            <a:r>
              <a:rPr lang="de-DE" sz="1800" dirty="0" err="1">
                <a:ea typeface="+mn-lt"/>
                <a:cs typeface="+mn-lt"/>
              </a:rPr>
              <a:t>impacted</a:t>
            </a:r>
            <a:r>
              <a:rPr lang="de-DE" sz="1800" dirty="0">
                <a:ea typeface="+mn-lt"/>
                <a:cs typeface="+mn-lt"/>
              </a:rPr>
              <a:t> </a:t>
            </a:r>
            <a:r>
              <a:rPr lang="de-DE" sz="1800" dirty="0" err="1">
                <a:ea typeface="+mn-lt"/>
                <a:cs typeface="+mn-lt"/>
              </a:rPr>
              <a:t>by</a:t>
            </a:r>
            <a:r>
              <a:rPr lang="de-DE" sz="1800" dirty="0">
                <a:ea typeface="+mn-lt"/>
                <a:cs typeface="+mn-lt"/>
              </a:rPr>
              <a:t> </a:t>
            </a:r>
            <a:r>
              <a:rPr lang="de-DE" sz="1800" dirty="0" err="1">
                <a:ea typeface="+mn-lt"/>
                <a:cs typeface="+mn-lt"/>
              </a:rPr>
              <a:t>the</a:t>
            </a:r>
            <a:r>
              <a:rPr lang="de-DE" sz="1800" dirty="0">
                <a:ea typeface="+mn-lt"/>
                <a:cs typeface="+mn-lt"/>
              </a:rPr>
              <a:t> </a:t>
            </a:r>
            <a:r>
              <a:rPr lang="de-DE" sz="1800" dirty="0" err="1">
                <a:ea typeface="+mn-lt"/>
                <a:cs typeface="+mn-lt"/>
              </a:rPr>
              <a:t>motivation</a:t>
            </a:r>
            <a:r>
              <a:rPr lang="de-DE" sz="1800" dirty="0">
                <a:ea typeface="+mn-lt"/>
                <a:cs typeface="+mn-lt"/>
              </a:rPr>
              <a:t> and </a:t>
            </a:r>
            <a:r>
              <a:rPr lang="de-DE" sz="1800" dirty="0" err="1">
                <a:ea typeface="+mn-lt"/>
                <a:cs typeface="+mn-lt"/>
              </a:rPr>
              <a:t>the</a:t>
            </a:r>
            <a:r>
              <a:rPr lang="de-DE" sz="1800" dirty="0">
                <a:ea typeface="+mn-lt"/>
                <a:cs typeface="+mn-lt"/>
              </a:rPr>
              <a:t> </a:t>
            </a:r>
            <a:r>
              <a:rPr lang="de-DE" sz="1800" dirty="0" err="1">
                <a:ea typeface="+mn-lt"/>
                <a:cs typeface="+mn-lt"/>
              </a:rPr>
              <a:t>level</a:t>
            </a:r>
            <a:r>
              <a:rPr lang="de-DE" sz="1800" dirty="0">
                <a:ea typeface="+mn-lt"/>
                <a:cs typeface="+mn-lt"/>
              </a:rPr>
              <a:t> </a:t>
            </a:r>
            <a:r>
              <a:rPr lang="de-DE" sz="1800" dirty="0" err="1">
                <a:ea typeface="+mn-lt"/>
                <a:cs typeface="+mn-lt"/>
              </a:rPr>
              <a:t>of</a:t>
            </a:r>
            <a:r>
              <a:rPr lang="de-DE" sz="1800" dirty="0">
                <a:ea typeface="+mn-lt"/>
                <a:cs typeface="+mn-lt"/>
              </a:rPr>
              <a:t> </a:t>
            </a:r>
            <a:r>
              <a:rPr lang="de-DE" sz="1800" dirty="0" err="1">
                <a:ea typeface="+mn-lt"/>
                <a:cs typeface="+mn-lt"/>
              </a:rPr>
              <a:t>awareness</a:t>
            </a:r>
            <a:r>
              <a:rPr lang="de-DE" sz="1800" dirty="0">
                <a:ea typeface="+mn-lt"/>
                <a:cs typeface="+mn-lt"/>
              </a:rPr>
              <a:t> </a:t>
            </a:r>
            <a:r>
              <a:rPr lang="de-DE" sz="1800" dirty="0" err="1">
                <a:ea typeface="+mn-lt"/>
                <a:cs typeface="+mn-lt"/>
              </a:rPr>
              <a:t>of</a:t>
            </a:r>
            <a:r>
              <a:rPr lang="de-DE" sz="1800" dirty="0">
                <a:ea typeface="+mn-lt"/>
                <a:cs typeface="+mn-lt"/>
              </a:rPr>
              <a:t> </a:t>
            </a:r>
            <a:r>
              <a:rPr lang="de-DE" sz="1800" dirty="0" err="1">
                <a:ea typeface="+mn-lt"/>
                <a:cs typeface="+mn-lt"/>
              </a:rPr>
              <a:t>the</a:t>
            </a:r>
            <a:r>
              <a:rPr lang="de-DE" sz="1800" dirty="0">
                <a:ea typeface="+mn-lt"/>
                <a:cs typeface="+mn-lt"/>
              </a:rPr>
              <a:t> </a:t>
            </a:r>
            <a:r>
              <a:rPr lang="de-DE" sz="1800" dirty="0" err="1">
                <a:ea typeface="+mn-lt"/>
                <a:cs typeface="+mn-lt"/>
              </a:rPr>
              <a:t>software</a:t>
            </a:r>
            <a:r>
              <a:rPr lang="de-DE" sz="1800" dirty="0">
                <a:ea typeface="+mn-lt"/>
                <a:cs typeface="+mn-lt"/>
              </a:rPr>
              <a:t> </a:t>
            </a:r>
            <a:r>
              <a:rPr lang="de-DE" sz="1800" dirty="0" err="1">
                <a:ea typeface="+mn-lt"/>
                <a:cs typeface="+mn-lt"/>
              </a:rPr>
              <a:t>engineers</a:t>
            </a:r>
            <a:r>
              <a:rPr lang="de-DE" sz="1800" dirty="0">
                <a:ea typeface="+mn-lt"/>
                <a:cs typeface="+mn-lt"/>
              </a:rPr>
              <a:t>.</a:t>
            </a:r>
            <a:endParaRPr lang="en-US" sz="2000" dirty="0">
              <a:ea typeface="+mn-lt"/>
              <a:cs typeface="+mn-lt"/>
            </a:endParaRPr>
          </a:p>
        </p:txBody>
      </p:sp>
      <p:sp>
        <p:nvSpPr>
          <p:cNvPr id="7" name="Textfeld 5">
            <a:extLst>
              <a:ext uri="{FF2B5EF4-FFF2-40B4-BE49-F238E27FC236}">
                <a16:creationId xmlns:a16="http://schemas.microsoft.com/office/drawing/2014/main" id="{2971CD96-8E0D-4CAD-A02D-9F90E119A4AE}"/>
              </a:ext>
            </a:extLst>
          </p:cNvPr>
          <p:cNvSpPr/>
          <p:nvPr/>
        </p:nvSpPr>
        <p:spPr>
          <a:xfrm>
            <a:off x="457199" y="755280"/>
            <a:ext cx="11040199"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The Problem with </a:t>
            </a:r>
            <a:r>
              <a:rPr lang="en-US" sz="3200" b="1" u="none" strike="noStrike" dirty="0" err="1">
                <a:solidFill>
                  <a:schemeClr val="dk1"/>
                </a:solidFill>
                <a:effectLst/>
                <a:uFillTx/>
                <a:latin typeface="Garet Heavy"/>
              </a:rPr>
              <a:t>GenAI</a:t>
            </a:r>
            <a:r>
              <a:rPr lang="en-US" sz="3200" b="1" u="none" strike="noStrike" dirty="0">
                <a:solidFill>
                  <a:schemeClr val="dk1"/>
                </a:solidFill>
                <a:effectLst/>
                <a:uFillTx/>
                <a:latin typeface="Garet Heavy"/>
              </a:rPr>
              <a:t> Images: Biases</a:t>
            </a:r>
          </a:p>
          <a:p>
            <a:pPr defTabSz="914400">
              <a:lnSpc>
                <a:spcPct val="100000"/>
              </a:lnSpc>
            </a:pPr>
            <a:r>
              <a:rPr lang="en-US" sz="2000" dirty="0">
                <a:ea typeface="+mj-lt"/>
                <a:cs typeface="+mj-lt"/>
              </a:rPr>
              <a:t>(Shukla, 2025)</a:t>
            </a:r>
            <a:endParaRPr lang="nl-BE" sz="2800" b="0" u="none" strike="noStrike" dirty="0">
              <a:solidFill>
                <a:srgbClr val="000000"/>
              </a:solidFill>
              <a:effectLst/>
              <a:uFillTx/>
              <a:latin typeface="Arial"/>
            </a:endParaRPr>
          </a:p>
        </p:txBody>
      </p:sp>
    </p:spTree>
    <p:extLst>
      <p:ext uri="{BB962C8B-B14F-4D97-AF65-F5344CB8AC3E}">
        <p14:creationId xmlns:p14="http://schemas.microsoft.com/office/powerpoint/2010/main" val="2359857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0CDBFBF-0209-C30A-E34F-9E610D90103E}"/>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F11875C2-2180-9D18-A417-37020108BE65}"/>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4B1898B1-9B9C-8C81-59DC-50EE9BA239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5" name="Content Placeholder 12">
            <a:extLst>
              <a:ext uri="{FF2B5EF4-FFF2-40B4-BE49-F238E27FC236}">
                <a16:creationId xmlns:a16="http://schemas.microsoft.com/office/drawing/2014/main" id="{B5E7B25C-6EEB-9FBD-C07F-CF102C05D796}"/>
              </a:ext>
            </a:extLst>
          </p:cNvPr>
          <p:cNvSpPr>
            <a:spLocks noGrp="1"/>
          </p:cNvSpPr>
          <p:nvPr/>
        </p:nvSpPr>
        <p:spPr>
          <a:xfrm>
            <a:off x="457199" y="2520000"/>
            <a:ext cx="6553605" cy="3964883"/>
          </a:xfrm>
          <a:prstGeom prst="rect">
            <a:avLst/>
          </a:prstGeom>
        </p:spPr>
        <p:txBody>
          <a:bodyPr vert="horz" lIns="91440" tIns="45720" rIns="91440" bIns="45720" rtlCol="0" anchor="t">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pPr>
            <a:r>
              <a:rPr lang="en-US" sz="2200" dirty="0">
                <a:ea typeface="+mn-lt"/>
                <a:cs typeface="Arial" panose="020B0604020202020204" pitchFamily="34" charset="0"/>
              </a:rPr>
              <a:t>Data is not as objective as many might think</a:t>
            </a:r>
          </a:p>
          <a:p>
            <a:pPr>
              <a:lnSpc>
                <a:spcPct val="110000"/>
              </a:lnSpc>
            </a:pPr>
            <a:r>
              <a:rPr lang="en-US" sz="2200" dirty="0">
                <a:ea typeface="+mn-lt"/>
                <a:cs typeface="Arial" panose="020B0604020202020204" pitchFamily="34" charset="0"/>
              </a:rPr>
              <a:t>"subjectivity, context, collection, categorization practices and storage" (Shukla, 2025, p. 3) of data reflect current societal realities and inequalities</a:t>
            </a:r>
          </a:p>
          <a:p>
            <a:pPr>
              <a:lnSpc>
                <a:spcPct val="110000"/>
              </a:lnSpc>
            </a:pPr>
            <a:r>
              <a:rPr lang="en-US" sz="2200" dirty="0">
                <a:ea typeface="+mn-lt"/>
                <a:cs typeface="Arial" panose="020B0604020202020204" pitchFamily="34" charset="0"/>
              </a:rPr>
              <a:t>This means that certain (underlying) motivations and thus biases are reflected in </a:t>
            </a:r>
          </a:p>
          <a:p>
            <a:pPr marL="914400" lvl="1" indent="-457200">
              <a:lnSpc>
                <a:spcPct val="110000"/>
              </a:lnSpc>
              <a:spcBef>
                <a:spcPts val="1000"/>
              </a:spcBef>
              <a:buFont typeface="Courier New" panose="020B0604020202020204" pitchFamily="34" charset="0"/>
              <a:buChar char="o"/>
            </a:pPr>
            <a:r>
              <a:rPr lang="en-US" sz="1700" dirty="0">
                <a:highlight>
                  <a:srgbClr val="F4EEFE"/>
                </a:highlight>
                <a:ea typeface="+mn-lt"/>
                <a:cs typeface="Arial" panose="020B0604020202020204" pitchFamily="34" charset="0"/>
              </a:rPr>
              <a:t>how</a:t>
            </a:r>
            <a:r>
              <a:rPr lang="en-US" sz="1700" dirty="0">
                <a:ea typeface="+mn-lt"/>
                <a:cs typeface="Arial" panose="020B0604020202020204" pitchFamily="34" charset="0"/>
              </a:rPr>
              <a:t> the data was collected.</a:t>
            </a:r>
          </a:p>
          <a:p>
            <a:pPr marL="914400" lvl="1" indent="-457200">
              <a:lnSpc>
                <a:spcPct val="110000"/>
              </a:lnSpc>
              <a:spcBef>
                <a:spcPts val="1000"/>
              </a:spcBef>
              <a:buFont typeface="Courier New" panose="020B0604020202020204" pitchFamily="34" charset="0"/>
              <a:buChar char="o"/>
            </a:pPr>
            <a:r>
              <a:rPr lang="en-US" sz="1700" dirty="0">
                <a:highlight>
                  <a:srgbClr val="F4EEFE"/>
                </a:highlight>
                <a:ea typeface="+mn-lt"/>
                <a:cs typeface="Arial" panose="020B0604020202020204" pitchFamily="34" charset="0"/>
              </a:rPr>
              <a:t>what kind </a:t>
            </a:r>
            <a:r>
              <a:rPr lang="en-US" sz="1700" dirty="0">
                <a:ea typeface="+mn-lt"/>
                <a:cs typeface="Arial" panose="020B0604020202020204" pitchFamily="34" charset="0"/>
              </a:rPr>
              <a:t>of data was collected.</a:t>
            </a:r>
          </a:p>
          <a:p>
            <a:pPr marL="914400" lvl="1" indent="-457200">
              <a:lnSpc>
                <a:spcPct val="110000"/>
              </a:lnSpc>
              <a:spcBef>
                <a:spcPts val="1000"/>
              </a:spcBef>
              <a:buFont typeface="Courier New" panose="020B0604020202020204" pitchFamily="34" charset="0"/>
              <a:buChar char="o"/>
            </a:pPr>
            <a:r>
              <a:rPr lang="en-US" sz="1700" dirty="0">
                <a:ea typeface="+mn-lt"/>
                <a:cs typeface="Arial" panose="020B0604020202020204" pitchFamily="34" charset="0"/>
              </a:rPr>
              <a:t>what kind of data was </a:t>
            </a:r>
            <a:r>
              <a:rPr lang="en-US" sz="1700" dirty="0">
                <a:highlight>
                  <a:srgbClr val="F4EEFE"/>
                </a:highlight>
                <a:ea typeface="+mn-lt"/>
                <a:cs typeface="Arial" panose="020B0604020202020204" pitchFamily="34" charset="0"/>
              </a:rPr>
              <a:t>not collected.</a:t>
            </a:r>
          </a:p>
          <a:p>
            <a:pPr marL="914400" lvl="1" indent="-457200">
              <a:lnSpc>
                <a:spcPct val="110000"/>
              </a:lnSpc>
              <a:spcBef>
                <a:spcPts val="1000"/>
              </a:spcBef>
              <a:buFont typeface="Courier New" panose="020B0604020202020204" pitchFamily="34" charset="0"/>
              <a:buChar char="o"/>
            </a:pPr>
            <a:r>
              <a:rPr lang="en-US" sz="1700" dirty="0">
                <a:ea typeface="+mn-lt"/>
                <a:cs typeface="Arial" panose="020B0604020202020204" pitchFamily="34" charset="0"/>
              </a:rPr>
              <a:t>how the collected data is </a:t>
            </a:r>
            <a:r>
              <a:rPr lang="en-US" sz="1700" dirty="0">
                <a:highlight>
                  <a:srgbClr val="F4EEFE"/>
                </a:highlight>
                <a:ea typeface="+mn-lt"/>
                <a:cs typeface="Arial" panose="020B0604020202020204" pitchFamily="34" charset="0"/>
              </a:rPr>
              <a:t>categorized</a:t>
            </a:r>
          </a:p>
          <a:p>
            <a:pPr marL="914400" lvl="1" indent="-457200">
              <a:lnSpc>
                <a:spcPct val="110000"/>
              </a:lnSpc>
              <a:spcBef>
                <a:spcPts val="1000"/>
              </a:spcBef>
              <a:buFont typeface="Courier New" panose="020B0604020202020204" pitchFamily="34" charset="0"/>
              <a:buChar char="o"/>
            </a:pPr>
            <a:r>
              <a:rPr lang="en-US" sz="1700" dirty="0">
                <a:ea typeface="+mn-lt"/>
                <a:cs typeface="Arial" panose="020B0604020202020204" pitchFamily="34" charset="0"/>
              </a:rPr>
              <a:t>and whether the data is </a:t>
            </a:r>
            <a:r>
              <a:rPr lang="en-US" sz="1700" dirty="0">
                <a:highlight>
                  <a:srgbClr val="F4EEFE"/>
                </a:highlight>
                <a:ea typeface="+mn-lt"/>
                <a:cs typeface="Arial" panose="020B0604020202020204" pitchFamily="34" charset="0"/>
              </a:rPr>
              <a:t>stored for future use</a:t>
            </a:r>
            <a:endParaRPr lang="en-US" sz="1700" dirty="0">
              <a:ea typeface="+mn-lt"/>
              <a:cs typeface="Arial" panose="020B0604020202020204" pitchFamily="34" charset="0"/>
            </a:endParaRPr>
          </a:p>
        </p:txBody>
      </p:sp>
      <p:sp>
        <p:nvSpPr>
          <p:cNvPr id="11" name="Ellipse 10">
            <a:extLst>
              <a:ext uri="{FF2B5EF4-FFF2-40B4-BE49-F238E27FC236}">
                <a16:creationId xmlns:a16="http://schemas.microsoft.com/office/drawing/2014/main" id="{F5F161A0-5992-07E5-6E25-7DEF1617158A}"/>
              </a:ext>
            </a:extLst>
          </p:cNvPr>
          <p:cNvSpPr>
            <a:spLocks noChangeAspect="1"/>
          </p:cNvSpPr>
          <p:nvPr/>
        </p:nvSpPr>
        <p:spPr>
          <a:xfrm>
            <a:off x="7829286" y="2739127"/>
            <a:ext cx="3552825" cy="3248865"/>
          </a:xfrm>
          <a:prstGeom prst="ellipse">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de-DE" sz="1600" dirty="0"/>
          </a:p>
        </p:txBody>
      </p:sp>
      <p:pic>
        <p:nvPicPr>
          <p:cNvPr id="9" name="Grafik 8" descr="Geschäftswachstum mit einfarbiger Füllung">
            <a:extLst>
              <a:ext uri="{FF2B5EF4-FFF2-40B4-BE49-F238E27FC236}">
                <a16:creationId xmlns:a16="http://schemas.microsoft.com/office/drawing/2014/main" id="{6424CC99-CFB1-74D1-D4F1-6A603120D02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8155924" y="2614559"/>
            <a:ext cx="3135262" cy="3162001"/>
          </a:xfrm>
          <a:prstGeom prst="rect">
            <a:avLst/>
          </a:prstGeom>
        </p:spPr>
      </p:pic>
      <p:sp>
        <p:nvSpPr>
          <p:cNvPr id="13" name="Inhaltsplatzhalter 13">
            <a:extLst>
              <a:ext uri="{FF2B5EF4-FFF2-40B4-BE49-F238E27FC236}">
                <a16:creationId xmlns:a16="http://schemas.microsoft.com/office/drawing/2014/main" id="{9B0F1144-F130-41B2-9B91-033D0FC37995}"/>
              </a:ext>
            </a:extLst>
          </p:cNvPr>
          <p:cNvSpPr>
            <a:spLocks noGrp="1"/>
          </p:cNvSpPr>
          <p:nvPr>
            <p:ph idx="1"/>
          </p:nvPr>
        </p:nvSpPr>
        <p:spPr>
          <a:xfrm>
            <a:off x="8024287" y="2316067"/>
            <a:ext cx="3162821" cy="3582524"/>
          </a:xfrm>
        </p:spPr>
        <p:txBody>
          <a:bodyPr>
            <a:noAutofit/>
          </a:bodyPr>
          <a:lstStyle/>
          <a:p>
            <a:pPr marL="0" indent="0" algn="ctr">
              <a:lnSpc>
                <a:spcPct val="120000"/>
              </a:lnSpc>
              <a:buNone/>
            </a:pPr>
            <a:r>
              <a:rPr lang="en-US" sz="1800" b="1" dirty="0">
                <a:latin typeface="+mj-lt"/>
                <a:cs typeface="Segoe UI"/>
              </a:rPr>
              <a:t>Example</a:t>
            </a:r>
            <a:endParaRPr lang="en-US" sz="1400" b="1" dirty="0">
              <a:latin typeface="+mj-lt"/>
              <a:cs typeface="Segoe UI"/>
            </a:endParaRPr>
          </a:p>
          <a:p>
            <a:pPr marL="0" indent="0" algn="ctr">
              <a:lnSpc>
                <a:spcPct val="120000"/>
              </a:lnSpc>
              <a:buNone/>
            </a:pPr>
            <a:endParaRPr lang="en-US" sz="1200" dirty="0">
              <a:cs typeface="Segoe UI"/>
            </a:endParaRPr>
          </a:p>
          <a:p>
            <a:pPr marL="0" indent="0" algn="ctr">
              <a:lnSpc>
                <a:spcPct val="120000"/>
              </a:lnSpc>
              <a:buNone/>
            </a:pPr>
            <a:r>
              <a:rPr lang="en-US" sz="1200" dirty="0">
                <a:cs typeface="Segoe UI"/>
              </a:rPr>
              <a:t>AI datasets risk misrepresenting </a:t>
            </a:r>
            <a:r>
              <a:rPr lang="en-US" sz="1200" b="1" dirty="0">
                <a:latin typeface="+mj-lt"/>
                <a:cs typeface="Segoe UI"/>
              </a:rPr>
              <a:t>disability</a:t>
            </a:r>
            <a:r>
              <a:rPr lang="en-US" sz="1200" b="1" dirty="0">
                <a:cs typeface="Segoe UI"/>
              </a:rPr>
              <a:t> </a:t>
            </a:r>
            <a:r>
              <a:rPr lang="en-US" sz="1200" dirty="0">
                <a:cs typeface="Segoe UI"/>
              </a:rPr>
              <a:t>because they rely on </a:t>
            </a:r>
            <a:r>
              <a:rPr lang="en-US" sz="1200" b="1" dirty="0">
                <a:latin typeface="+mj-lt"/>
                <a:cs typeface="Segoe UI"/>
              </a:rPr>
              <a:t>fixed categories</a:t>
            </a:r>
            <a:r>
              <a:rPr lang="en-US" sz="1200" dirty="0">
                <a:cs typeface="Segoe UI"/>
              </a:rPr>
              <a:t>, while </a:t>
            </a:r>
            <a:r>
              <a:rPr lang="en-US" sz="1200" b="1" dirty="0">
                <a:latin typeface="+mj-lt"/>
                <a:cs typeface="Segoe UI"/>
              </a:rPr>
              <a:t>disability is fluid</a:t>
            </a:r>
            <a:r>
              <a:rPr lang="en-US" sz="1200" dirty="0">
                <a:latin typeface="+mj-lt"/>
                <a:cs typeface="Segoe UI"/>
              </a:rPr>
              <a:t>, </a:t>
            </a:r>
            <a:r>
              <a:rPr lang="en-US" sz="1200" b="1" dirty="0">
                <a:latin typeface="+mj-lt"/>
                <a:cs typeface="Segoe UI"/>
              </a:rPr>
              <a:t>diverse</a:t>
            </a:r>
            <a:r>
              <a:rPr lang="en-US" sz="1200" dirty="0">
                <a:cs typeface="Segoe UI"/>
              </a:rPr>
              <a:t>, and </a:t>
            </a:r>
            <a:r>
              <a:rPr lang="en-US" sz="1200" dirty="0">
                <a:latin typeface="+mj-lt"/>
                <a:cs typeface="Segoe UI"/>
              </a:rPr>
              <a:t>often </a:t>
            </a:r>
            <a:r>
              <a:rPr lang="en-US" sz="1200" b="1" dirty="0">
                <a:latin typeface="+mj-lt"/>
                <a:cs typeface="Segoe UI"/>
              </a:rPr>
              <a:t>invisible</a:t>
            </a:r>
            <a:r>
              <a:rPr lang="en-US" sz="1200" b="1" dirty="0">
                <a:cs typeface="Segoe UI"/>
              </a:rPr>
              <a:t>, </a:t>
            </a:r>
            <a:r>
              <a:rPr lang="en-US" sz="1200" dirty="0">
                <a:cs typeface="Segoe UI"/>
              </a:rPr>
              <a:t>especially when there is not enough data (</a:t>
            </a:r>
            <a:r>
              <a:rPr lang="en-US" sz="1200" dirty="0" err="1">
                <a:cs typeface="Segoe UI"/>
              </a:rPr>
              <a:t>Trewin</a:t>
            </a:r>
            <a:r>
              <a:rPr lang="en-US" sz="1200" dirty="0">
                <a:cs typeface="Segoe UI"/>
              </a:rPr>
              <a:t>, 2018). Simply adding more labels fails to ensure fair representation and highlights broader issues with how AI rigidly classifies human diversity </a:t>
            </a:r>
          </a:p>
          <a:p>
            <a:pPr marL="0" indent="0" algn="ctr">
              <a:lnSpc>
                <a:spcPct val="120000"/>
              </a:lnSpc>
              <a:spcBef>
                <a:spcPts val="0"/>
              </a:spcBef>
              <a:buNone/>
            </a:pPr>
            <a:r>
              <a:rPr lang="en-US" sz="1200" dirty="0">
                <a:cs typeface="Segoe UI"/>
              </a:rPr>
              <a:t>(</a:t>
            </a:r>
            <a:r>
              <a:rPr lang="en-US" sz="1200" dirty="0" err="1">
                <a:cs typeface="Segoe UI"/>
              </a:rPr>
              <a:t>Whittakre</a:t>
            </a:r>
            <a:r>
              <a:rPr lang="en-US" sz="1200" dirty="0">
                <a:cs typeface="Segoe UI"/>
              </a:rPr>
              <a:t>, 2019).</a:t>
            </a:r>
          </a:p>
          <a:p>
            <a:pPr algn="ctr">
              <a:lnSpc>
                <a:spcPct val="120000"/>
              </a:lnSpc>
            </a:pPr>
            <a:endParaRPr lang="de-DE" sz="1400" dirty="0"/>
          </a:p>
          <a:p>
            <a:pPr>
              <a:lnSpc>
                <a:spcPct val="120000"/>
              </a:lnSpc>
            </a:pPr>
            <a:endParaRPr lang="de-DE" sz="1400" dirty="0"/>
          </a:p>
        </p:txBody>
      </p:sp>
      <p:sp>
        <p:nvSpPr>
          <p:cNvPr id="14" name="Textfeld 5">
            <a:extLst>
              <a:ext uri="{FF2B5EF4-FFF2-40B4-BE49-F238E27FC236}">
                <a16:creationId xmlns:a16="http://schemas.microsoft.com/office/drawing/2014/main" id="{FF63F5F3-FD90-452C-9688-F054D1193D1E}"/>
              </a:ext>
            </a:extLst>
          </p:cNvPr>
          <p:cNvSpPr/>
          <p:nvPr/>
        </p:nvSpPr>
        <p:spPr>
          <a:xfrm>
            <a:off x="457199" y="755280"/>
            <a:ext cx="11048221"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The Problem with </a:t>
            </a:r>
            <a:r>
              <a:rPr lang="en-US" sz="3200" b="1" u="none" strike="noStrike" dirty="0" err="1">
                <a:solidFill>
                  <a:schemeClr val="dk1"/>
                </a:solidFill>
                <a:effectLst/>
                <a:uFillTx/>
                <a:latin typeface="Garet Heavy"/>
              </a:rPr>
              <a:t>GenAI</a:t>
            </a:r>
            <a:r>
              <a:rPr lang="en-US" sz="3200" b="1" u="none" strike="noStrike" dirty="0">
                <a:solidFill>
                  <a:schemeClr val="dk1"/>
                </a:solidFill>
                <a:effectLst/>
                <a:uFillTx/>
                <a:latin typeface="Garet Heavy"/>
              </a:rPr>
              <a:t> Images: Biases</a:t>
            </a:r>
          </a:p>
          <a:p>
            <a:r>
              <a:rPr lang="en-US" sz="2000" b="1" u="none" strike="noStrike" dirty="0">
                <a:solidFill>
                  <a:schemeClr val="dk1"/>
                </a:solidFill>
                <a:effectLst/>
                <a:uFillTx/>
                <a:latin typeface="Garet Heavy"/>
              </a:rPr>
              <a:t> </a:t>
            </a:r>
            <a:r>
              <a:rPr lang="en-US" sz="2000" dirty="0">
                <a:ea typeface="+mj-lt"/>
                <a:cs typeface="+mj-lt"/>
              </a:rPr>
              <a:t>(Shukla, 2025; </a:t>
            </a:r>
            <a:r>
              <a:rPr lang="en-US" sz="2000" dirty="0" err="1">
                <a:ea typeface="+mj-lt"/>
                <a:cs typeface="+mj-lt"/>
              </a:rPr>
              <a:t>Trewin</a:t>
            </a:r>
            <a:r>
              <a:rPr lang="en-US" sz="2000" dirty="0">
                <a:ea typeface="+mj-lt"/>
                <a:cs typeface="+mj-lt"/>
              </a:rPr>
              <a:t>, 2018; </a:t>
            </a:r>
            <a:r>
              <a:rPr lang="en-US" sz="2000" dirty="0" err="1">
                <a:ea typeface="+mj-lt"/>
                <a:cs typeface="+mj-lt"/>
              </a:rPr>
              <a:t>Whittakre</a:t>
            </a:r>
            <a:r>
              <a:rPr lang="en-US" sz="2000" dirty="0">
                <a:ea typeface="+mj-lt"/>
                <a:cs typeface="+mj-lt"/>
              </a:rPr>
              <a:t>, 2019)</a:t>
            </a:r>
            <a:endParaRPr lang="en-US" sz="2000" dirty="0"/>
          </a:p>
        </p:txBody>
      </p:sp>
      <p:sp>
        <p:nvSpPr>
          <p:cNvPr id="15" name="Textfeld 14">
            <a:extLst>
              <a:ext uri="{FF2B5EF4-FFF2-40B4-BE49-F238E27FC236}">
                <a16:creationId xmlns:a16="http://schemas.microsoft.com/office/drawing/2014/main" id="{5E67D420-8024-4CE8-A28B-EA22D54D598A}"/>
              </a:ext>
            </a:extLst>
          </p:cNvPr>
          <p:cNvSpPr txBox="1"/>
          <p:nvPr/>
        </p:nvSpPr>
        <p:spPr>
          <a:xfrm>
            <a:off x="756946" y="1898907"/>
            <a:ext cx="9969084"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baseline="0" dirty="0">
                <a:solidFill>
                  <a:srgbClr val="0B163B"/>
                </a:solidFill>
                <a:latin typeface="Garet Heavy"/>
              </a:rPr>
              <a:t>a) Biased training data: How can data be biased?</a:t>
            </a:r>
          </a:p>
        </p:txBody>
      </p:sp>
    </p:spTree>
    <p:extLst>
      <p:ext uri="{BB962C8B-B14F-4D97-AF65-F5344CB8AC3E}">
        <p14:creationId xmlns:p14="http://schemas.microsoft.com/office/powerpoint/2010/main" val="4135668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F3820191-9802-1298-C4B7-BE117256B95F}"/>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16F7F01F-DC3D-CDD8-610C-1B4CABC28B3D}"/>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4F6E869F-DDB5-8389-7605-1246CD193BB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8" name="Textfeld 5">
            <a:extLst>
              <a:ext uri="{FF2B5EF4-FFF2-40B4-BE49-F238E27FC236}">
                <a16:creationId xmlns:a16="http://schemas.microsoft.com/office/drawing/2014/main" id="{BE0395D7-0E46-4D3E-A4D3-71F60095C1F7}"/>
              </a:ext>
            </a:extLst>
          </p:cNvPr>
          <p:cNvSpPr/>
          <p:nvPr/>
        </p:nvSpPr>
        <p:spPr>
          <a:xfrm>
            <a:off x="457199" y="755280"/>
            <a:ext cx="11048221"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en-US" sz="3200" b="1" u="none" strike="noStrike" dirty="0">
                <a:solidFill>
                  <a:schemeClr val="dk1"/>
                </a:solidFill>
                <a:effectLst/>
                <a:uFillTx/>
                <a:latin typeface="Garet Heavy"/>
              </a:rPr>
              <a:t>The Problem with </a:t>
            </a:r>
            <a:r>
              <a:rPr lang="en-US" sz="3200" b="1" u="none" strike="noStrike" dirty="0" err="1">
                <a:solidFill>
                  <a:schemeClr val="dk1"/>
                </a:solidFill>
                <a:effectLst/>
                <a:uFillTx/>
                <a:latin typeface="Garet Heavy"/>
              </a:rPr>
              <a:t>GenAI</a:t>
            </a:r>
            <a:r>
              <a:rPr lang="en-US" sz="3200" b="1" u="none" strike="noStrike" dirty="0">
                <a:solidFill>
                  <a:schemeClr val="dk1"/>
                </a:solidFill>
                <a:effectLst/>
                <a:uFillTx/>
                <a:latin typeface="Garet Heavy"/>
              </a:rPr>
              <a:t> Images: Biases</a:t>
            </a:r>
          </a:p>
          <a:p>
            <a:r>
              <a:rPr lang="en-US" sz="2000" b="1" u="none" strike="noStrike" dirty="0">
                <a:solidFill>
                  <a:schemeClr val="dk1"/>
                </a:solidFill>
                <a:effectLst/>
                <a:uFillTx/>
                <a:latin typeface="Garet Heavy"/>
              </a:rPr>
              <a:t> </a:t>
            </a:r>
            <a:r>
              <a:rPr lang="en-US" sz="2000" dirty="0">
                <a:ea typeface="+mj-lt"/>
                <a:cs typeface="+mj-lt"/>
              </a:rPr>
              <a:t>(Bucher, 2018)</a:t>
            </a:r>
            <a:endParaRPr lang="en-US" sz="2000" dirty="0"/>
          </a:p>
        </p:txBody>
      </p:sp>
      <p:sp>
        <p:nvSpPr>
          <p:cNvPr id="9" name="Textfeld 8">
            <a:extLst>
              <a:ext uri="{FF2B5EF4-FFF2-40B4-BE49-F238E27FC236}">
                <a16:creationId xmlns:a16="http://schemas.microsoft.com/office/drawing/2014/main" id="{2BCD5228-013D-44C6-8CDF-10A04E18364C}"/>
              </a:ext>
            </a:extLst>
          </p:cNvPr>
          <p:cNvSpPr txBox="1"/>
          <p:nvPr/>
        </p:nvSpPr>
        <p:spPr>
          <a:xfrm>
            <a:off x="756000" y="1900800"/>
            <a:ext cx="5841999"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de-DE" sz="2000" b="1" baseline="0" dirty="0">
                <a:solidFill>
                  <a:srgbClr val="0B163B"/>
                </a:solidFill>
                <a:latin typeface="Garet Heavy"/>
              </a:rPr>
              <a:t>b) </a:t>
            </a:r>
            <a:r>
              <a:rPr lang="de-DE" sz="2000" b="1" baseline="0" dirty="0" err="1">
                <a:solidFill>
                  <a:srgbClr val="0B163B"/>
                </a:solidFill>
                <a:latin typeface="Garet Heavy"/>
              </a:rPr>
              <a:t>Algorithmic</a:t>
            </a:r>
            <a:r>
              <a:rPr lang="de-DE" sz="2000" b="1" baseline="0" dirty="0">
                <a:solidFill>
                  <a:srgbClr val="0B163B"/>
                </a:solidFill>
                <a:latin typeface="Garet Heavy"/>
              </a:rPr>
              <a:t> </a:t>
            </a:r>
            <a:r>
              <a:rPr lang="de-DE" sz="2000" b="1" baseline="0" dirty="0" err="1">
                <a:solidFill>
                  <a:srgbClr val="0B163B"/>
                </a:solidFill>
                <a:latin typeface="Garet Heavy"/>
              </a:rPr>
              <a:t>bias</a:t>
            </a:r>
            <a:r>
              <a:rPr lang="de-DE" sz="2000" b="1" baseline="0" dirty="0">
                <a:solidFill>
                  <a:srgbClr val="0B163B"/>
                </a:solidFill>
                <a:latin typeface="Garet Heavy"/>
              </a:rPr>
              <a:t>: Background</a:t>
            </a:r>
            <a:endParaRPr lang="de-DE" b="1" dirty="0"/>
          </a:p>
        </p:txBody>
      </p:sp>
      <p:sp>
        <p:nvSpPr>
          <p:cNvPr id="13" name="Textfeld 12">
            <a:extLst>
              <a:ext uri="{FF2B5EF4-FFF2-40B4-BE49-F238E27FC236}">
                <a16:creationId xmlns:a16="http://schemas.microsoft.com/office/drawing/2014/main" id="{82A98CB4-5BBA-40DB-BAAE-E616F8C30313}"/>
              </a:ext>
            </a:extLst>
          </p:cNvPr>
          <p:cNvSpPr txBox="1"/>
          <p:nvPr/>
        </p:nvSpPr>
        <p:spPr>
          <a:xfrm>
            <a:off x="0" y="2520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US" sz="1200">
              <a:solidFill>
                <a:schemeClr val="accent6"/>
              </a:solidFill>
            </a:endParaRPr>
          </a:p>
        </p:txBody>
      </p:sp>
      <p:sp>
        <p:nvSpPr>
          <p:cNvPr id="14" name="Inhaltsplatzhalter 2">
            <a:extLst>
              <a:ext uri="{FF2B5EF4-FFF2-40B4-BE49-F238E27FC236}">
                <a16:creationId xmlns:a16="http://schemas.microsoft.com/office/drawing/2014/main" id="{A5C969B2-DD18-4060-BF1C-06000534AE50}"/>
              </a:ext>
            </a:extLst>
          </p:cNvPr>
          <p:cNvSpPr/>
          <p:nvPr/>
        </p:nvSpPr>
        <p:spPr>
          <a:xfrm>
            <a:off x="457200" y="2517071"/>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b="0" u="none" strike="noStrike" dirty="0">
                <a:solidFill>
                  <a:schemeClr val="accent4"/>
                </a:solidFill>
                <a:effectLst/>
                <a:uFillTx/>
                <a:latin typeface="+mj-lt"/>
              </a:rPr>
              <a:t>What are algorithms?</a:t>
            </a:r>
            <a:endParaRPr lang="nl-BE" b="0" u="none" strike="noStrike" dirty="0">
              <a:solidFill>
                <a:srgbClr val="000000"/>
              </a:solidFill>
              <a:effectLst/>
              <a:uFillTx/>
              <a:latin typeface="+mj-lt"/>
            </a:endParaRPr>
          </a:p>
        </p:txBody>
      </p:sp>
      <p:sp>
        <p:nvSpPr>
          <p:cNvPr id="15" name="Inhaltsplatzhalter 2">
            <a:extLst>
              <a:ext uri="{FF2B5EF4-FFF2-40B4-BE49-F238E27FC236}">
                <a16:creationId xmlns:a16="http://schemas.microsoft.com/office/drawing/2014/main" id="{7C09025E-7004-4BD1-80F9-8629467BD329}"/>
              </a:ext>
            </a:extLst>
          </p:cNvPr>
          <p:cNvSpPr/>
          <p:nvPr/>
        </p:nvSpPr>
        <p:spPr>
          <a:xfrm>
            <a:off x="457200" y="2964294"/>
            <a:ext cx="11048220" cy="1219871"/>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Algorithms are detailed step-by-step instructions developed by software engineers for evaluating and categorizing data with a specific goal or output in mind. </a:t>
            </a:r>
          </a:p>
          <a:p>
            <a:pPr marL="342900" marR="0" lvl="0" indent="-342900" algn="l" defTabSz="914400" rtl="0" eaLnBrk="1" fontAlgn="auto" latinLnBrk="0" hangingPunct="1">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Traditional algorithms are completely written by software engineers and are not considered AI. </a:t>
            </a:r>
          </a:p>
        </p:txBody>
      </p:sp>
      <p:sp>
        <p:nvSpPr>
          <p:cNvPr id="16" name="Textfeld 15">
            <a:extLst>
              <a:ext uri="{FF2B5EF4-FFF2-40B4-BE49-F238E27FC236}">
                <a16:creationId xmlns:a16="http://schemas.microsoft.com/office/drawing/2014/main" id="{17A38EB5-9170-439C-A081-21F5C8F787B0}"/>
              </a:ext>
            </a:extLst>
          </p:cNvPr>
          <p:cNvSpPr txBox="1"/>
          <p:nvPr/>
        </p:nvSpPr>
        <p:spPr>
          <a:xfrm>
            <a:off x="0" y="4125119"/>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US" sz="1200">
              <a:solidFill>
                <a:schemeClr val="accent6"/>
              </a:solidFill>
            </a:endParaRPr>
          </a:p>
        </p:txBody>
      </p:sp>
      <p:sp>
        <p:nvSpPr>
          <p:cNvPr id="17" name="Inhaltsplatzhalter 2">
            <a:extLst>
              <a:ext uri="{FF2B5EF4-FFF2-40B4-BE49-F238E27FC236}">
                <a16:creationId xmlns:a16="http://schemas.microsoft.com/office/drawing/2014/main" id="{CE43AB0E-6ECC-42F2-B4F1-F240C5FAED70}"/>
              </a:ext>
            </a:extLst>
          </p:cNvPr>
          <p:cNvSpPr/>
          <p:nvPr/>
        </p:nvSpPr>
        <p:spPr>
          <a:xfrm>
            <a:off x="457200" y="4104155"/>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Autofit/>
          </a:bodyPr>
          <a:lstStyle/>
          <a:p>
            <a:pPr>
              <a:spcBef>
                <a:spcPts val="1001"/>
              </a:spcBef>
              <a:tabLst>
                <a:tab pos="0" algn="l"/>
              </a:tabLst>
            </a:pPr>
            <a:r>
              <a:rPr lang="de-DE" sz="1700" dirty="0" err="1">
                <a:latin typeface="+mj-lt"/>
                <a:ea typeface="+mn-lt"/>
                <a:cs typeface="+mn-lt"/>
              </a:rPr>
              <a:t>Machine</a:t>
            </a:r>
            <a:r>
              <a:rPr lang="de-DE" sz="1700" dirty="0">
                <a:latin typeface="+mj-lt"/>
                <a:ea typeface="+mn-lt"/>
                <a:cs typeface="+mn-lt"/>
              </a:rPr>
              <a:t> </a:t>
            </a:r>
            <a:r>
              <a:rPr lang="de-DE" sz="1700" dirty="0" err="1">
                <a:latin typeface="+mj-lt"/>
                <a:ea typeface="+mn-lt"/>
                <a:cs typeface="+mn-lt"/>
              </a:rPr>
              <a:t>learning</a:t>
            </a:r>
            <a:r>
              <a:rPr lang="de-DE" sz="1700" dirty="0">
                <a:latin typeface="+mj-lt"/>
                <a:ea typeface="+mn-lt"/>
                <a:cs typeface="+mn-lt"/>
              </a:rPr>
              <a:t> </a:t>
            </a:r>
            <a:r>
              <a:rPr lang="de-DE" sz="1700" dirty="0" err="1">
                <a:latin typeface="+mj-lt"/>
                <a:ea typeface="+mn-lt"/>
                <a:cs typeface="+mn-lt"/>
              </a:rPr>
              <a:t>algorithms</a:t>
            </a:r>
            <a:r>
              <a:rPr lang="de-DE" sz="1700" dirty="0">
                <a:latin typeface="+mj-lt"/>
                <a:ea typeface="+mn-lt"/>
                <a:cs typeface="+mn-lt"/>
              </a:rPr>
              <a:t> (aka AI)</a:t>
            </a:r>
            <a:endParaRPr lang="nl-BE" sz="1700" b="0" u="none" strike="noStrike" dirty="0">
              <a:solidFill>
                <a:srgbClr val="000000"/>
              </a:solidFill>
              <a:effectLst/>
              <a:uFillTx/>
              <a:latin typeface="+mj-lt"/>
            </a:endParaRPr>
          </a:p>
        </p:txBody>
      </p:sp>
      <p:sp>
        <p:nvSpPr>
          <p:cNvPr id="18" name="Inhaltsplatzhalter 2">
            <a:extLst>
              <a:ext uri="{FF2B5EF4-FFF2-40B4-BE49-F238E27FC236}">
                <a16:creationId xmlns:a16="http://schemas.microsoft.com/office/drawing/2014/main" id="{6C8F866A-DC62-4809-9ED5-265835E4FF4E}"/>
              </a:ext>
            </a:extLst>
          </p:cNvPr>
          <p:cNvSpPr/>
          <p:nvPr/>
        </p:nvSpPr>
        <p:spPr>
          <a:xfrm>
            <a:off x="457200" y="4538630"/>
            <a:ext cx="11048220" cy="2090891"/>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R="0" lvl="0" algn="l" defTabSz="914400" rtl="0" eaLnBrk="1" fontAlgn="auto" latinLnBrk="0" hangingPunct="1">
              <a:spcBef>
                <a:spcPts val="1001"/>
              </a:spcBef>
              <a:spcAft>
                <a:spcPts val="0"/>
              </a:spcAft>
              <a:buClrTx/>
              <a:buSzTx/>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 are constantly in the process of development. </a:t>
            </a:r>
          </a:p>
          <a:p>
            <a:pPr marR="0" lvl="0" algn="l" defTabSz="914400" rtl="0" eaLnBrk="1" fontAlgn="auto" latinLnBrk="0" hangingPunct="1">
              <a:spcBef>
                <a:spcPts val="1001"/>
              </a:spcBef>
              <a:spcAft>
                <a:spcPts val="0"/>
              </a:spcAft>
              <a:buClrTx/>
              <a:buSzTx/>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 are trained on large datasets to learn the rules of the data's patterns in this constant development. </a:t>
            </a:r>
          </a:p>
          <a:p>
            <a:pPr marR="0" lvl="0" algn="l" defTabSz="914400" rtl="0" eaLnBrk="1" fontAlgn="auto" latinLnBrk="0" hangingPunct="1">
              <a:spcBef>
                <a:spcPts val="1001"/>
              </a:spcBef>
              <a:spcAft>
                <a:spcPts val="0"/>
              </a:spcAft>
              <a:buClrTx/>
              <a:buSzTx/>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 are often trained in a semi-supervised manner, meaning that the data set is partially categorized and partially raw, including some desired outputs. </a:t>
            </a:r>
          </a:p>
          <a:p>
            <a:pPr marR="0" lvl="0" algn="l" defTabSz="914400" rtl="0" eaLnBrk="1" fontAlgn="auto" latinLnBrk="0" hangingPunct="1">
              <a:spcBef>
                <a:spcPts val="1001"/>
              </a:spcBef>
              <a:spcAft>
                <a:spcPts val="0"/>
              </a:spcAft>
              <a:buClrTx/>
              <a:buSzTx/>
              <a:tabLst/>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 are able to find unforeseen patterns and suitable outcomes on its own, next to the categories and goals provided by the software engineers.</a:t>
            </a:r>
          </a:p>
        </p:txBody>
      </p:sp>
    </p:spTree>
    <p:extLst>
      <p:ext uri="{BB962C8B-B14F-4D97-AF65-F5344CB8AC3E}">
        <p14:creationId xmlns:p14="http://schemas.microsoft.com/office/powerpoint/2010/main" val="16464148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EA69660-814A-F32F-7F3D-E6F945E81CB1}"/>
            </a:ext>
          </a:extLst>
        </p:cNvPr>
        <p:cNvGrpSpPr/>
        <p:nvPr/>
      </p:nvGrpSpPr>
      <p:grpSpPr>
        <a:xfrm>
          <a:off x="0" y="0"/>
          <a:ext cx="0" cy="0"/>
          <a:chOff x="0" y="0"/>
          <a:chExt cx="0" cy="0"/>
        </a:xfrm>
      </p:grpSpPr>
      <p:sp>
        <p:nvSpPr>
          <p:cNvPr id="19" name="Textfeld 18">
            <a:extLst>
              <a:ext uri="{FF2B5EF4-FFF2-40B4-BE49-F238E27FC236}">
                <a16:creationId xmlns:a16="http://schemas.microsoft.com/office/drawing/2014/main" id="{E8A1A212-7C9E-4022-A418-015405BE3C83}"/>
              </a:ext>
            </a:extLst>
          </p:cNvPr>
          <p:cNvSpPr txBox="1"/>
          <p:nvPr/>
        </p:nvSpPr>
        <p:spPr>
          <a:xfrm>
            <a:off x="0" y="5054964"/>
            <a:ext cx="11396449"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US" sz="1200">
              <a:solidFill>
                <a:schemeClr val="accent6"/>
              </a:solidFill>
            </a:endParaRPr>
          </a:p>
        </p:txBody>
      </p:sp>
      <p:sp>
        <p:nvSpPr>
          <p:cNvPr id="20" name="Inhaltsplatzhalter 2">
            <a:extLst>
              <a:ext uri="{FF2B5EF4-FFF2-40B4-BE49-F238E27FC236}">
                <a16:creationId xmlns:a16="http://schemas.microsoft.com/office/drawing/2014/main" id="{1310AF3D-DEE6-4942-9688-BE291C94C044}"/>
              </a:ext>
            </a:extLst>
          </p:cNvPr>
          <p:cNvSpPr/>
          <p:nvPr/>
        </p:nvSpPr>
        <p:spPr>
          <a:xfrm>
            <a:off x="457200" y="5034000"/>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b="0" u="none" strike="noStrike" dirty="0">
                <a:solidFill>
                  <a:schemeClr val="accent4"/>
                </a:solidFill>
                <a:effectLst/>
                <a:uFillTx/>
                <a:latin typeface="+mj-lt"/>
              </a:rPr>
              <a:t>Which kinds of decisions does the algorithm make independently?</a:t>
            </a:r>
          </a:p>
        </p:txBody>
      </p:sp>
      <p:sp>
        <p:nvSpPr>
          <p:cNvPr id="16" name="Textfeld 15">
            <a:extLst>
              <a:ext uri="{FF2B5EF4-FFF2-40B4-BE49-F238E27FC236}">
                <a16:creationId xmlns:a16="http://schemas.microsoft.com/office/drawing/2014/main" id="{15A9F4E7-0DAA-4E19-9891-D338F76E9299}"/>
              </a:ext>
            </a:extLst>
          </p:cNvPr>
          <p:cNvSpPr txBox="1"/>
          <p:nvPr/>
        </p:nvSpPr>
        <p:spPr>
          <a:xfrm>
            <a:off x="0" y="2520000"/>
            <a:ext cx="11164186"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US" sz="1200" dirty="0">
              <a:solidFill>
                <a:schemeClr val="accent6"/>
              </a:solidFill>
            </a:endParaRPr>
          </a:p>
        </p:txBody>
      </p:sp>
      <p:sp>
        <p:nvSpPr>
          <p:cNvPr id="17" name="Inhaltsplatzhalter 2">
            <a:extLst>
              <a:ext uri="{FF2B5EF4-FFF2-40B4-BE49-F238E27FC236}">
                <a16:creationId xmlns:a16="http://schemas.microsoft.com/office/drawing/2014/main" id="{FC1CBF48-DDA0-4A61-AE24-213266D2FA62}"/>
              </a:ext>
            </a:extLst>
          </p:cNvPr>
          <p:cNvSpPr/>
          <p:nvPr/>
        </p:nvSpPr>
        <p:spPr>
          <a:xfrm>
            <a:off x="457200" y="2493777"/>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b="0" u="none" strike="noStrike" dirty="0">
                <a:solidFill>
                  <a:schemeClr val="accent4"/>
                </a:solidFill>
                <a:effectLst/>
                <a:uFillTx/>
                <a:latin typeface="+mj-lt"/>
              </a:rPr>
              <a:t>All kinds of decisions go into building the algorithm</a:t>
            </a:r>
          </a:p>
        </p:txBody>
      </p:sp>
      <p:sp>
        <p:nvSpPr>
          <p:cNvPr id="12" name="Rechteck 11">
            <a:extLst>
              <a:ext uri="{FF2B5EF4-FFF2-40B4-BE49-F238E27FC236}">
                <a16:creationId xmlns:a16="http://schemas.microsoft.com/office/drawing/2014/main" id="{D4BE0C33-DFE0-748C-587B-FE7E60941543}"/>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sp>
        <p:nvSpPr>
          <p:cNvPr id="11" name="Textfeld 10">
            <a:extLst>
              <a:ext uri="{FF2B5EF4-FFF2-40B4-BE49-F238E27FC236}">
                <a16:creationId xmlns:a16="http://schemas.microsoft.com/office/drawing/2014/main" id="{5898ADAD-F323-C431-5744-7D6465DB40B5}"/>
              </a:ext>
            </a:extLst>
          </p:cNvPr>
          <p:cNvSpPr txBox="1"/>
          <p:nvPr/>
        </p:nvSpPr>
        <p:spPr>
          <a:xfrm>
            <a:off x="8990552" y="2476360"/>
            <a:ext cx="2630832" cy="3293209"/>
          </a:xfrm>
          <a:prstGeom prst="rect">
            <a:avLst/>
          </a:prstGeom>
          <a:ln>
            <a:noFill/>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360000" tIns="45720" rIns="91440" bIns="45720" numCol="1" spcCol="0" rtlCol="0" fromWordArt="0" anchor="t" anchorCtr="0" forceAA="0" compatLnSpc="1">
            <a:prstTxWarp prst="textNoShape">
              <a:avLst/>
            </a:prstTxWarp>
            <a:spAutoFit/>
          </a:bodyPr>
          <a:lstStyle/>
          <a:p>
            <a:r>
              <a:rPr lang="en-US" sz="1600" dirty="0"/>
              <a:t>"…algorithms need to be understood as </a:t>
            </a:r>
            <a:r>
              <a:rPr lang="en-US" sz="1600" dirty="0">
                <a:highlight>
                  <a:srgbClr val="F4EEFE"/>
                </a:highlight>
              </a:rPr>
              <a:t>powerful gatekeepers</a:t>
            </a:r>
            <a:r>
              <a:rPr lang="en-US" sz="1600" dirty="0"/>
              <a:t>, playing an important role in </a:t>
            </a:r>
            <a:r>
              <a:rPr lang="en-US" sz="1600" dirty="0">
                <a:highlight>
                  <a:srgbClr val="F4EEFE"/>
                </a:highlight>
              </a:rPr>
              <a:t>deciding who gets to be seen and heard and whose voices are considered less important</a:t>
            </a:r>
            <a:r>
              <a:rPr lang="en-US" sz="1600" dirty="0"/>
              <a:t>." (Bucher, 2018, p. 7-8)</a:t>
            </a:r>
          </a:p>
        </p:txBody>
      </p:sp>
      <p:pic>
        <p:nvPicPr>
          <p:cNvPr id="2" name="Grafik 1">
            <a:extLst>
              <a:ext uri="{FF2B5EF4-FFF2-40B4-BE49-F238E27FC236}">
                <a16:creationId xmlns:a16="http://schemas.microsoft.com/office/drawing/2014/main" id="{81E8A422-E87C-66DC-B777-9750AAD1E1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9" name="Textfeld 5">
            <a:extLst>
              <a:ext uri="{FF2B5EF4-FFF2-40B4-BE49-F238E27FC236}">
                <a16:creationId xmlns:a16="http://schemas.microsoft.com/office/drawing/2014/main" id="{42FBF2C5-E947-4F9C-8FA0-4B4735B981C6}"/>
              </a:ext>
            </a:extLst>
          </p:cNvPr>
          <p:cNvSpPr/>
          <p:nvPr/>
        </p:nvSpPr>
        <p:spPr>
          <a:xfrm>
            <a:off x="457199" y="755280"/>
            <a:ext cx="11048221"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fr-FR" sz="3200" b="1" u="none" strike="noStrike" dirty="0" err="1">
                <a:solidFill>
                  <a:schemeClr val="dk1"/>
                </a:solidFill>
                <a:effectLst/>
                <a:uFillTx/>
                <a:latin typeface="Garet Heavy"/>
              </a:rPr>
              <a:t>GenAI</a:t>
            </a:r>
            <a:r>
              <a:rPr lang="fr-FR" sz="3200" b="1" u="none" strike="noStrike" dirty="0">
                <a:solidFill>
                  <a:schemeClr val="dk1"/>
                </a:solidFill>
                <a:effectLst/>
                <a:uFillTx/>
                <a:latin typeface="Garet Heavy"/>
              </a:rPr>
              <a:t> Images on Social Media:</a:t>
            </a:r>
            <a:br>
              <a:rPr lang="fr-FR" sz="3200" b="1" u="none" strike="noStrike" dirty="0">
                <a:solidFill>
                  <a:schemeClr val="dk1"/>
                </a:solidFill>
                <a:effectLst/>
                <a:uFillTx/>
                <a:latin typeface="Garet Heavy"/>
              </a:rPr>
            </a:br>
            <a:r>
              <a:rPr lang="en-US" sz="2000" u="none" strike="noStrike" dirty="0">
                <a:solidFill>
                  <a:schemeClr val="dk1"/>
                </a:solidFill>
                <a:effectLst/>
                <a:uFillTx/>
              </a:rPr>
              <a:t>(Bucher, 2018; </a:t>
            </a:r>
            <a:r>
              <a:rPr lang="en-US" sz="2000" u="none" strike="noStrike" dirty="0" err="1">
                <a:solidFill>
                  <a:schemeClr val="dk1"/>
                </a:solidFill>
                <a:effectLst/>
                <a:uFillTx/>
              </a:rPr>
              <a:t>Whittakre</a:t>
            </a:r>
            <a:r>
              <a:rPr lang="en-US" sz="2000" u="none" strike="noStrike" dirty="0">
                <a:solidFill>
                  <a:schemeClr val="dk1"/>
                </a:solidFill>
                <a:effectLst/>
                <a:uFillTx/>
              </a:rPr>
              <a:t>, 2019)</a:t>
            </a:r>
            <a:endParaRPr lang="en-US" sz="2400" dirty="0"/>
          </a:p>
        </p:txBody>
      </p:sp>
      <p:sp>
        <p:nvSpPr>
          <p:cNvPr id="14" name="Textfeld 13">
            <a:extLst>
              <a:ext uri="{FF2B5EF4-FFF2-40B4-BE49-F238E27FC236}">
                <a16:creationId xmlns:a16="http://schemas.microsoft.com/office/drawing/2014/main" id="{D934F4E6-F7C1-4C2C-BCBD-BE33B51B3EBC}"/>
              </a:ext>
            </a:extLst>
          </p:cNvPr>
          <p:cNvSpPr txBox="1"/>
          <p:nvPr/>
        </p:nvSpPr>
        <p:spPr>
          <a:xfrm>
            <a:off x="756000" y="1900800"/>
            <a:ext cx="10939251"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de-DE" sz="2000" b="1" baseline="0" dirty="0">
                <a:solidFill>
                  <a:srgbClr val="0B163B"/>
                </a:solidFill>
                <a:latin typeface="Garet Heavy"/>
              </a:rPr>
              <a:t>b) </a:t>
            </a:r>
            <a:r>
              <a:rPr lang="de-DE" sz="2000" b="1" baseline="0" dirty="0" err="1">
                <a:solidFill>
                  <a:srgbClr val="0B163B"/>
                </a:solidFill>
                <a:latin typeface="Garet Heavy"/>
              </a:rPr>
              <a:t>Algorithmic</a:t>
            </a:r>
            <a:r>
              <a:rPr lang="de-DE" sz="2000" b="1" baseline="0" dirty="0">
                <a:solidFill>
                  <a:srgbClr val="0B163B"/>
                </a:solidFill>
                <a:latin typeface="Garet Heavy"/>
              </a:rPr>
              <a:t> </a:t>
            </a:r>
            <a:r>
              <a:rPr lang="de-DE" sz="2000" b="1" baseline="0" dirty="0" err="1">
                <a:solidFill>
                  <a:srgbClr val="0B163B"/>
                </a:solidFill>
                <a:latin typeface="Garet Heavy"/>
              </a:rPr>
              <a:t>bias</a:t>
            </a:r>
            <a:r>
              <a:rPr lang="de-DE" sz="2000" b="1" baseline="0" dirty="0">
                <a:solidFill>
                  <a:srgbClr val="0B163B"/>
                </a:solidFill>
                <a:latin typeface="Garet Heavy"/>
              </a:rPr>
              <a:t>: </a:t>
            </a:r>
            <a:r>
              <a:rPr lang="de-DE" sz="2000" b="1" baseline="0" dirty="0" err="1">
                <a:solidFill>
                  <a:srgbClr val="0B163B"/>
                </a:solidFill>
                <a:latin typeface="Garet Heavy"/>
              </a:rPr>
              <a:t>How</a:t>
            </a:r>
            <a:r>
              <a:rPr lang="de-DE" sz="2000" b="1" baseline="0" dirty="0">
                <a:solidFill>
                  <a:srgbClr val="0B163B"/>
                </a:solidFill>
                <a:latin typeface="Garet Heavy"/>
              </a:rPr>
              <a:t> </a:t>
            </a:r>
            <a:r>
              <a:rPr lang="de-DE" sz="2000" b="1" baseline="0" dirty="0" err="1">
                <a:solidFill>
                  <a:srgbClr val="0B163B"/>
                </a:solidFill>
                <a:latin typeface="Garet Heavy"/>
              </a:rPr>
              <a:t>can</a:t>
            </a:r>
            <a:r>
              <a:rPr lang="de-DE" sz="2000" b="1" baseline="0" dirty="0">
                <a:solidFill>
                  <a:srgbClr val="0B163B"/>
                </a:solidFill>
                <a:latin typeface="Garet Heavy"/>
              </a:rPr>
              <a:t> </a:t>
            </a:r>
            <a:r>
              <a:rPr lang="de-DE" sz="2000" b="1" baseline="0" dirty="0" err="1">
                <a:solidFill>
                  <a:srgbClr val="0B163B"/>
                </a:solidFill>
                <a:latin typeface="Garet Heavy"/>
              </a:rPr>
              <a:t>algorithms</a:t>
            </a:r>
            <a:r>
              <a:rPr lang="de-DE" sz="2000" b="1" baseline="0" dirty="0">
                <a:solidFill>
                  <a:srgbClr val="0B163B"/>
                </a:solidFill>
                <a:latin typeface="Garet Heavy"/>
              </a:rPr>
              <a:t> </a:t>
            </a:r>
            <a:r>
              <a:rPr lang="de-DE" sz="2000" b="1" baseline="0" dirty="0" err="1">
                <a:solidFill>
                  <a:srgbClr val="0B163B"/>
                </a:solidFill>
                <a:latin typeface="Garet Heavy"/>
              </a:rPr>
              <a:t>of</a:t>
            </a:r>
            <a:r>
              <a:rPr lang="de-DE" sz="2000" b="1" baseline="0" dirty="0">
                <a:solidFill>
                  <a:srgbClr val="0B163B"/>
                </a:solidFill>
                <a:latin typeface="Garet Heavy"/>
              </a:rPr>
              <a:t> </a:t>
            </a:r>
            <a:r>
              <a:rPr lang="de-DE" sz="2000" b="1" baseline="0" dirty="0" err="1">
                <a:solidFill>
                  <a:srgbClr val="0B163B"/>
                </a:solidFill>
                <a:latin typeface="Garet Heavy"/>
              </a:rPr>
              <a:t>GenAI</a:t>
            </a:r>
            <a:r>
              <a:rPr lang="de-DE" sz="2000" b="1" baseline="0" dirty="0">
                <a:solidFill>
                  <a:srgbClr val="0B163B"/>
                </a:solidFill>
                <a:latin typeface="Garet Heavy"/>
              </a:rPr>
              <a:t> </a:t>
            </a:r>
            <a:r>
              <a:rPr lang="de-DE" sz="2000" b="1" baseline="0" dirty="0" err="1">
                <a:solidFill>
                  <a:srgbClr val="0B163B"/>
                </a:solidFill>
                <a:latin typeface="Garet Heavy"/>
              </a:rPr>
              <a:t>be</a:t>
            </a:r>
            <a:r>
              <a:rPr lang="de-DE" sz="2000" b="1" baseline="0" dirty="0">
                <a:solidFill>
                  <a:srgbClr val="0B163B"/>
                </a:solidFill>
                <a:latin typeface="Garet Heavy"/>
              </a:rPr>
              <a:t> </a:t>
            </a:r>
            <a:r>
              <a:rPr lang="de-DE" sz="2000" b="1" baseline="0" dirty="0" err="1">
                <a:solidFill>
                  <a:srgbClr val="0B163B"/>
                </a:solidFill>
                <a:latin typeface="Garet Heavy"/>
              </a:rPr>
              <a:t>biased</a:t>
            </a:r>
            <a:r>
              <a:rPr lang="de-DE" sz="2000" b="1" baseline="0" dirty="0">
                <a:solidFill>
                  <a:srgbClr val="0B163B"/>
                </a:solidFill>
                <a:latin typeface="Garet Heavy"/>
              </a:rPr>
              <a:t>?</a:t>
            </a:r>
            <a:endParaRPr lang="de-DE" b="1" dirty="0"/>
          </a:p>
        </p:txBody>
      </p:sp>
      <p:sp>
        <p:nvSpPr>
          <p:cNvPr id="18" name="Inhaltsplatzhalter 2">
            <a:extLst>
              <a:ext uri="{FF2B5EF4-FFF2-40B4-BE49-F238E27FC236}">
                <a16:creationId xmlns:a16="http://schemas.microsoft.com/office/drawing/2014/main" id="{CEDFE9E9-7D2B-4BCA-910F-D19888091AC9}"/>
              </a:ext>
            </a:extLst>
          </p:cNvPr>
          <p:cNvSpPr/>
          <p:nvPr/>
        </p:nvSpPr>
        <p:spPr>
          <a:xfrm>
            <a:off x="457200" y="2941000"/>
            <a:ext cx="8420100" cy="2172919"/>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indent="-342900">
              <a:spcBef>
                <a:spcPts val="1001"/>
              </a:spcBef>
              <a:buFont typeface="Arial" panose="020B0604020202020204" pitchFamily="34" charset="0"/>
              <a:buChar char="•"/>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How biased an algorithm is depends on who makes these decisions and how aware of human diversity and other important topics they are (Bucher, 2018).</a:t>
            </a:r>
          </a:p>
          <a:p>
            <a:pPr marL="342900" indent="-342900">
              <a:spcBef>
                <a:spcPts val="1001"/>
              </a:spcBef>
              <a:buFont typeface="Arial" panose="020B0604020202020204" pitchFamily="34" charset="0"/>
              <a:buChar char="•"/>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Structural discrimination shapes access to software engineering and critical AI literacy.</a:t>
            </a:r>
          </a:p>
          <a:p>
            <a:pPr marL="342900" indent="-342900">
              <a:spcBef>
                <a:spcPts val="1001"/>
              </a:spcBef>
              <a:buFont typeface="Arial" panose="020B0604020202020204" pitchFamily="34" charset="0"/>
              <a:buChar char="•"/>
              <a:defRPr/>
            </a:pPr>
            <a:r>
              <a:rPr kumimoji="0" lang="en-US" sz="1400" b="0" i="0" u="none" strike="noStrike" kern="1200" cap="none" spc="0" normalizeH="0" baseline="0" noProof="0" dirty="0">
                <a:ln>
                  <a:noFill/>
                </a:ln>
                <a:solidFill>
                  <a:srgbClr val="0B163B"/>
                </a:solidFill>
                <a:effectLst/>
                <a:uLnTx/>
                <a:uFillTx/>
                <a:latin typeface="Garet Book"/>
                <a:ea typeface="+mn-ea"/>
                <a:cs typeface="+mn-cs"/>
              </a:rPr>
              <a:t>Those access patterns affect who builds, critiques, and governs AI and whose lived realities are reflected in the categories and desired outputs, identified and pursued by the algorithm (</a:t>
            </a:r>
            <a:r>
              <a:rPr kumimoji="0" lang="en-US" sz="1400" b="0" i="0" u="none" strike="noStrike" kern="1200" cap="none" spc="0" normalizeH="0" baseline="0" noProof="0" dirty="0" err="1">
                <a:ln>
                  <a:noFill/>
                </a:ln>
                <a:solidFill>
                  <a:srgbClr val="0B163B"/>
                </a:solidFill>
                <a:effectLst/>
                <a:uLnTx/>
                <a:uFillTx/>
                <a:latin typeface="Garet Book"/>
                <a:ea typeface="+mn-ea"/>
                <a:cs typeface="+mn-cs"/>
              </a:rPr>
              <a:t>Whittakre</a:t>
            </a:r>
            <a:r>
              <a:rPr kumimoji="0" lang="en-US" sz="1400" b="0" i="0" u="none" strike="noStrike" kern="1200" cap="none" spc="0" normalizeH="0" baseline="0" noProof="0" dirty="0">
                <a:ln>
                  <a:noFill/>
                </a:ln>
                <a:solidFill>
                  <a:srgbClr val="0B163B"/>
                </a:solidFill>
                <a:effectLst/>
                <a:uLnTx/>
                <a:uFillTx/>
                <a:latin typeface="Garet Book"/>
                <a:ea typeface="+mn-ea"/>
                <a:cs typeface="+mn-cs"/>
              </a:rPr>
              <a:t>, 2019)</a:t>
            </a:r>
          </a:p>
        </p:txBody>
      </p:sp>
      <p:sp>
        <p:nvSpPr>
          <p:cNvPr id="21" name="Inhaltsplatzhalter 2">
            <a:extLst>
              <a:ext uri="{FF2B5EF4-FFF2-40B4-BE49-F238E27FC236}">
                <a16:creationId xmlns:a16="http://schemas.microsoft.com/office/drawing/2014/main" id="{F98FFB76-7056-4EE2-AB48-3AA25014089B}"/>
              </a:ext>
            </a:extLst>
          </p:cNvPr>
          <p:cNvSpPr/>
          <p:nvPr/>
        </p:nvSpPr>
        <p:spPr>
          <a:xfrm>
            <a:off x="457198" y="5492654"/>
            <a:ext cx="8420100" cy="1059828"/>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indent="-342900">
              <a:spcBef>
                <a:spcPts val="1001"/>
              </a:spcBef>
              <a:buFont typeface="Arial" panose="020B0604020202020204" pitchFamily="34" charset="0"/>
              <a:buChar char="•"/>
              <a:defRPr/>
            </a:pPr>
            <a:r>
              <a:rPr lang="en-US" sz="1400" dirty="0">
                <a:cs typeface="Segoe UI"/>
              </a:rPr>
              <a:t>Depending on how biased the training data and the supervision of the developers are, machine learning algorithms may detect this bias as a relevant pattern and reflect it in its outcomes.</a:t>
            </a:r>
          </a:p>
        </p:txBody>
      </p:sp>
    </p:spTree>
    <p:extLst>
      <p:ext uri="{BB962C8B-B14F-4D97-AF65-F5344CB8AC3E}">
        <p14:creationId xmlns:p14="http://schemas.microsoft.com/office/powerpoint/2010/main" val="2716811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2F6B06A-2EBE-F097-8C4C-5C07940C8BDF}"/>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BE7CC1ED-71BA-FFA9-BFA5-F9C9D12742A3}"/>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BCFABA3D-DBB2-0CF0-8E86-81DD52ECBB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7" name="Textfeld 5">
            <a:extLst>
              <a:ext uri="{FF2B5EF4-FFF2-40B4-BE49-F238E27FC236}">
                <a16:creationId xmlns:a16="http://schemas.microsoft.com/office/drawing/2014/main" id="{4580C593-C54E-44E0-966A-3E513F380B3D}"/>
              </a:ext>
            </a:extLst>
          </p:cNvPr>
          <p:cNvSpPr/>
          <p:nvPr/>
        </p:nvSpPr>
        <p:spPr>
          <a:xfrm>
            <a:off x="457199" y="755280"/>
            <a:ext cx="11048221"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fr-FR" sz="3200" b="1" u="none" strike="noStrike" dirty="0" err="1">
                <a:solidFill>
                  <a:schemeClr val="dk1"/>
                </a:solidFill>
                <a:effectLst/>
                <a:uFillTx/>
                <a:latin typeface="Garet Heavy"/>
              </a:rPr>
              <a:t>GenAI</a:t>
            </a:r>
            <a:r>
              <a:rPr lang="fr-FR" sz="3200" b="1" u="none" strike="noStrike" dirty="0">
                <a:solidFill>
                  <a:schemeClr val="dk1"/>
                </a:solidFill>
                <a:effectLst/>
                <a:uFillTx/>
                <a:latin typeface="Garet Heavy"/>
              </a:rPr>
              <a:t> Images on Social Media:</a:t>
            </a:r>
            <a:br>
              <a:rPr lang="fr-FR" sz="3200" b="1" u="none" strike="noStrike" dirty="0">
                <a:solidFill>
                  <a:schemeClr val="dk1"/>
                </a:solidFill>
                <a:effectLst/>
                <a:uFillTx/>
                <a:latin typeface="Garet Heavy"/>
              </a:rPr>
            </a:br>
            <a:r>
              <a:rPr lang="en-US" sz="2000" u="none" strike="noStrike" dirty="0">
                <a:solidFill>
                  <a:schemeClr val="dk1"/>
                </a:solidFill>
                <a:effectLst/>
                <a:uFillTx/>
                <a:latin typeface="Garet Book"/>
              </a:rPr>
              <a:t>The "For-You-Page" and Algorithmic Bias</a:t>
            </a:r>
            <a:endParaRPr lang="en-US" sz="2400" dirty="0">
              <a:latin typeface="Garet Book"/>
            </a:endParaRPr>
          </a:p>
        </p:txBody>
      </p:sp>
      <p:sp>
        <p:nvSpPr>
          <p:cNvPr id="8" name="Textfeld 7">
            <a:extLst>
              <a:ext uri="{FF2B5EF4-FFF2-40B4-BE49-F238E27FC236}">
                <a16:creationId xmlns:a16="http://schemas.microsoft.com/office/drawing/2014/main" id="{A59C95CA-0901-46F6-834A-D2A7A651FC86}"/>
              </a:ext>
            </a:extLst>
          </p:cNvPr>
          <p:cNvSpPr txBox="1"/>
          <p:nvPr/>
        </p:nvSpPr>
        <p:spPr>
          <a:xfrm>
            <a:off x="0" y="2520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US" sz="1200">
              <a:solidFill>
                <a:schemeClr val="accent6"/>
              </a:solidFill>
            </a:endParaRPr>
          </a:p>
        </p:txBody>
      </p:sp>
      <p:sp>
        <p:nvSpPr>
          <p:cNvPr id="9" name="Inhaltsplatzhalter 2">
            <a:extLst>
              <a:ext uri="{FF2B5EF4-FFF2-40B4-BE49-F238E27FC236}">
                <a16:creationId xmlns:a16="http://schemas.microsoft.com/office/drawing/2014/main" id="{DC434B3C-E0E3-40E5-AFA3-25FBA947B0D7}"/>
              </a:ext>
            </a:extLst>
          </p:cNvPr>
          <p:cNvSpPr/>
          <p:nvPr/>
        </p:nvSpPr>
        <p:spPr>
          <a:xfrm>
            <a:off x="457200" y="2520000"/>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b="0" u="none" strike="noStrike" dirty="0">
                <a:solidFill>
                  <a:schemeClr val="accent4"/>
                </a:solidFill>
                <a:effectLst/>
                <a:uFillTx/>
                <a:latin typeface="+mj-lt"/>
              </a:rPr>
              <a:t>Social media</a:t>
            </a:r>
            <a:endParaRPr lang="nl-BE" b="0" u="none" strike="noStrike" dirty="0">
              <a:solidFill>
                <a:srgbClr val="000000"/>
              </a:solidFill>
              <a:effectLst/>
              <a:uFillTx/>
              <a:latin typeface="+mj-lt"/>
            </a:endParaRPr>
          </a:p>
        </p:txBody>
      </p:sp>
      <p:sp>
        <p:nvSpPr>
          <p:cNvPr id="11" name="Inhaltsplatzhalter 2">
            <a:extLst>
              <a:ext uri="{FF2B5EF4-FFF2-40B4-BE49-F238E27FC236}">
                <a16:creationId xmlns:a16="http://schemas.microsoft.com/office/drawing/2014/main" id="{C747A0A0-0C20-4468-AF97-828603CDD0E5}"/>
              </a:ext>
            </a:extLst>
          </p:cNvPr>
          <p:cNvSpPr/>
          <p:nvPr/>
        </p:nvSpPr>
        <p:spPr>
          <a:xfrm>
            <a:off x="457200" y="2887213"/>
            <a:ext cx="11048220" cy="121292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indent="-342900">
              <a:lnSpc>
                <a:spcPct val="100000"/>
              </a:lnSpc>
              <a:spcBef>
                <a:spcPts val="1000"/>
              </a:spcBef>
              <a:buFont typeface="Arial" panose="020B0604020202020204" pitchFamily="34" charset="0"/>
              <a:buChar char="•"/>
            </a:pPr>
            <a:r>
              <a:rPr lang="en-US" sz="1400" dirty="0">
                <a:ea typeface="+mn-lt"/>
                <a:cs typeface="+mn-lt"/>
              </a:rPr>
              <a:t>We usually come in contact with </a:t>
            </a:r>
            <a:r>
              <a:rPr lang="en-US" sz="1400" dirty="0" err="1">
                <a:ea typeface="+mn-lt"/>
                <a:cs typeface="+mn-lt"/>
              </a:rPr>
              <a:t>GenAI</a:t>
            </a:r>
            <a:r>
              <a:rPr lang="en-US" sz="1400" dirty="0">
                <a:ea typeface="+mn-lt"/>
                <a:cs typeface="+mn-lt"/>
              </a:rPr>
              <a:t> images via </a:t>
            </a:r>
            <a:r>
              <a:rPr lang="en-US" sz="1400" b="1" dirty="0">
                <a:ea typeface="+mn-lt"/>
                <a:cs typeface="+mn-lt"/>
              </a:rPr>
              <a:t>social media. </a:t>
            </a:r>
          </a:p>
          <a:p>
            <a:pPr marL="342900" indent="-342900">
              <a:lnSpc>
                <a:spcPct val="100000"/>
              </a:lnSpc>
              <a:spcBef>
                <a:spcPts val="1000"/>
              </a:spcBef>
              <a:buFont typeface="Arial" panose="020B0604020202020204" pitchFamily="34" charset="0"/>
              <a:buChar char="•"/>
            </a:pPr>
            <a:r>
              <a:rPr lang="en-US" sz="1400" dirty="0">
                <a:ea typeface="+mn-lt"/>
                <a:cs typeface="+mn-lt"/>
              </a:rPr>
              <a:t>What we see on social media is </a:t>
            </a:r>
            <a:r>
              <a:rPr lang="en-US" sz="1400" b="1" dirty="0">
                <a:ea typeface="+mn-lt"/>
                <a:cs typeface="+mn-lt"/>
              </a:rPr>
              <a:t>heavily influenced by algorithms </a:t>
            </a:r>
            <a:r>
              <a:rPr lang="en-US" sz="1400" dirty="0">
                <a:ea typeface="+mn-lt"/>
                <a:cs typeface="+mn-lt"/>
              </a:rPr>
              <a:t>that identify what engages us, keeps us online, and thus </a:t>
            </a:r>
            <a:r>
              <a:rPr lang="en-US" sz="1400" b="1" dirty="0">
                <a:ea typeface="+mn-lt"/>
                <a:cs typeface="+mn-lt"/>
              </a:rPr>
              <a:t>maximizes profit for the social media company</a:t>
            </a:r>
            <a:r>
              <a:rPr lang="en-US" sz="1400" dirty="0">
                <a:ea typeface="+mn-lt"/>
                <a:cs typeface="+mn-lt"/>
              </a:rPr>
              <a:t>.</a:t>
            </a:r>
          </a:p>
          <a:p>
            <a:pPr marL="342900" indent="-342900">
              <a:lnSpc>
                <a:spcPct val="100000"/>
              </a:lnSpc>
              <a:spcBef>
                <a:spcPts val="1000"/>
              </a:spcBef>
              <a:buFont typeface="Arial" panose="020B0604020202020204" pitchFamily="34" charset="0"/>
              <a:buChar char="•"/>
            </a:pPr>
            <a:endParaRPr lang="en-US" sz="1400" dirty="0"/>
          </a:p>
        </p:txBody>
      </p:sp>
      <p:sp>
        <p:nvSpPr>
          <p:cNvPr id="14" name="Textfeld 13">
            <a:extLst>
              <a:ext uri="{FF2B5EF4-FFF2-40B4-BE49-F238E27FC236}">
                <a16:creationId xmlns:a16="http://schemas.microsoft.com/office/drawing/2014/main" id="{263EFD11-AB52-4C7E-99D0-D82CE3F7BB3E}"/>
              </a:ext>
            </a:extLst>
          </p:cNvPr>
          <p:cNvSpPr txBox="1"/>
          <p:nvPr/>
        </p:nvSpPr>
        <p:spPr>
          <a:xfrm>
            <a:off x="0" y="4121097"/>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US" sz="1200">
              <a:solidFill>
                <a:schemeClr val="accent6"/>
              </a:solidFill>
            </a:endParaRPr>
          </a:p>
        </p:txBody>
      </p:sp>
      <p:sp>
        <p:nvSpPr>
          <p:cNvPr id="15" name="Inhaltsplatzhalter 2">
            <a:extLst>
              <a:ext uri="{FF2B5EF4-FFF2-40B4-BE49-F238E27FC236}">
                <a16:creationId xmlns:a16="http://schemas.microsoft.com/office/drawing/2014/main" id="{07E4169E-6F7C-4B3E-B752-4161FCC73C7B}"/>
              </a:ext>
            </a:extLst>
          </p:cNvPr>
          <p:cNvSpPr/>
          <p:nvPr/>
        </p:nvSpPr>
        <p:spPr>
          <a:xfrm>
            <a:off x="457200" y="4100133"/>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strike="noStrike" dirty="0">
                <a:solidFill>
                  <a:schemeClr val="accent4"/>
                </a:solidFill>
                <a:effectLst/>
                <a:uFillTx/>
                <a:latin typeface="+mj-lt"/>
              </a:rPr>
              <a:t>Algorithmic bias on the "For-You-Page":</a:t>
            </a:r>
          </a:p>
        </p:txBody>
      </p:sp>
      <p:sp>
        <p:nvSpPr>
          <p:cNvPr id="16" name="Inhaltsplatzhalter 2">
            <a:extLst>
              <a:ext uri="{FF2B5EF4-FFF2-40B4-BE49-F238E27FC236}">
                <a16:creationId xmlns:a16="http://schemas.microsoft.com/office/drawing/2014/main" id="{E30A5394-0578-4A8C-B829-5AD26C8473DB}"/>
              </a:ext>
            </a:extLst>
          </p:cNvPr>
          <p:cNvSpPr/>
          <p:nvPr/>
        </p:nvSpPr>
        <p:spPr>
          <a:xfrm>
            <a:off x="457200" y="4495792"/>
            <a:ext cx="11048220" cy="121292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indent="-342900">
              <a:lnSpc>
                <a:spcPct val="100000"/>
              </a:lnSpc>
              <a:spcBef>
                <a:spcPts val="1000"/>
              </a:spcBef>
              <a:buFont typeface="Arial" panose="020B0604020202020204" pitchFamily="34" charset="0"/>
              <a:buChar char="•"/>
            </a:pPr>
            <a:r>
              <a:rPr lang="en-US" sz="1400" dirty="0">
                <a:ea typeface="+mn-lt"/>
                <a:cs typeface="+mn-lt"/>
              </a:rPr>
              <a:t>Most large social media companies use machine learning algorithms to determine which content </a:t>
            </a:r>
            <a:r>
              <a:rPr lang="en-US" sz="1400" b="1" dirty="0">
                <a:ea typeface="+mn-lt"/>
                <a:cs typeface="+mn-lt"/>
              </a:rPr>
              <a:t>users engage with</a:t>
            </a:r>
            <a:r>
              <a:rPr lang="en-US" sz="1400" dirty="0">
                <a:ea typeface="+mn-lt"/>
                <a:cs typeface="+mn-lt"/>
              </a:rPr>
              <a:t>.</a:t>
            </a:r>
          </a:p>
          <a:p>
            <a:pPr marL="342900" indent="-342900">
              <a:lnSpc>
                <a:spcPct val="100000"/>
              </a:lnSpc>
              <a:spcBef>
                <a:spcPts val="1000"/>
              </a:spcBef>
              <a:buFont typeface="Arial" panose="020B0604020202020204" pitchFamily="34" charset="0"/>
              <a:buChar char="•"/>
            </a:pPr>
            <a:r>
              <a:rPr lang="en-US" sz="1400" dirty="0">
                <a:ea typeface="+mn-lt"/>
                <a:cs typeface="+mn-lt"/>
              </a:rPr>
              <a:t>We encounter algorithmic bias both </a:t>
            </a:r>
            <a:r>
              <a:rPr lang="en-US" sz="1400" b="1" dirty="0">
                <a:ea typeface="+mn-lt"/>
                <a:cs typeface="+mn-lt"/>
              </a:rPr>
              <a:t>in the creation of </a:t>
            </a:r>
            <a:r>
              <a:rPr lang="en-US" sz="1400" b="1" dirty="0" err="1">
                <a:ea typeface="+mn-lt"/>
                <a:cs typeface="+mn-lt"/>
              </a:rPr>
              <a:t>GenAI</a:t>
            </a:r>
            <a:r>
              <a:rPr lang="en-US" sz="1400" b="1" dirty="0">
                <a:ea typeface="+mn-lt"/>
                <a:cs typeface="+mn-lt"/>
              </a:rPr>
              <a:t> images </a:t>
            </a:r>
            <a:r>
              <a:rPr lang="en-US" sz="1400" dirty="0">
                <a:ea typeface="+mn-lt"/>
                <a:cs typeface="+mn-lt"/>
              </a:rPr>
              <a:t>and in </a:t>
            </a:r>
            <a:r>
              <a:rPr lang="en-US" sz="1400" b="1" dirty="0">
                <a:ea typeface="+mn-lt"/>
                <a:cs typeface="+mn-lt"/>
              </a:rPr>
              <a:t>their distribution on social media</a:t>
            </a:r>
            <a:r>
              <a:rPr lang="en-US" sz="1400" dirty="0">
                <a:ea typeface="+mn-lt"/>
                <a:cs typeface="+mn-lt"/>
              </a:rPr>
              <a:t> via machine learning algorithms.</a:t>
            </a:r>
          </a:p>
        </p:txBody>
      </p:sp>
    </p:spTree>
    <p:extLst>
      <p:ext uri="{BB962C8B-B14F-4D97-AF65-F5344CB8AC3E}">
        <p14:creationId xmlns:p14="http://schemas.microsoft.com/office/powerpoint/2010/main" val="40871485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2F6B06A-2EBE-F097-8C4C-5C07940C8BDF}"/>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BE7CC1ED-71BA-FFA9-BFA5-F9C9D12742A3}"/>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BCFABA3D-DBB2-0CF0-8E86-81DD52ECBB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7" name="Textfeld 5">
            <a:extLst>
              <a:ext uri="{FF2B5EF4-FFF2-40B4-BE49-F238E27FC236}">
                <a16:creationId xmlns:a16="http://schemas.microsoft.com/office/drawing/2014/main" id="{4580C593-C54E-44E0-966A-3E513F380B3D}"/>
              </a:ext>
            </a:extLst>
          </p:cNvPr>
          <p:cNvSpPr/>
          <p:nvPr/>
        </p:nvSpPr>
        <p:spPr>
          <a:xfrm>
            <a:off x="457199" y="755280"/>
            <a:ext cx="11048221"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fr-FR" sz="3200" b="1" u="none" strike="noStrike" dirty="0" err="1">
                <a:solidFill>
                  <a:schemeClr val="dk1"/>
                </a:solidFill>
                <a:effectLst/>
                <a:uFillTx/>
                <a:latin typeface="Garet Heavy"/>
              </a:rPr>
              <a:t>GenAI</a:t>
            </a:r>
            <a:r>
              <a:rPr lang="fr-FR" sz="3200" b="1" u="none" strike="noStrike" dirty="0">
                <a:solidFill>
                  <a:schemeClr val="dk1"/>
                </a:solidFill>
                <a:effectLst/>
                <a:uFillTx/>
                <a:latin typeface="Garet Heavy"/>
              </a:rPr>
              <a:t> Images on Social Media:</a:t>
            </a:r>
            <a:br>
              <a:rPr lang="fr-FR" sz="3200" b="1" u="none" strike="noStrike" dirty="0">
                <a:solidFill>
                  <a:schemeClr val="dk1"/>
                </a:solidFill>
                <a:effectLst/>
                <a:uFillTx/>
                <a:latin typeface="Garet Heavy"/>
              </a:rPr>
            </a:br>
            <a:r>
              <a:rPr lang="en-US" sz="2000" u="none" strike="noStrike" dirty="0">
                <a:solidFill>
                  <a:schemeClr val="dk1"/>
                </a:solidFill>
                <a:effectLst/>
                <a:uFillTx/>
                <a:latin typeface="Garet Book"/>
              </a:rPr>
              <a:t>The "For-You-Page" and Algorithmic Bias</a:t>
            </a:r>
            <a:endParaRPr lang="en-US" sz="2400" dirty="0">
              <a:latin typeface="Garet Book"/>
            </a:endParaRPr>
          </a:p>
        </p:txBody>
      </p:sp>
      <p:sp>
        <p:nvSpPr>
          <p:cNvPr id="8" name="Textfeld 7">
            <a:extLst>
              <a:ext uri="{FF2B5EF4-FFF2-40B4-BE49-F238E27FC236}">
                <a16:creationId xmlns:a16="http://schemas.microsoft.com/office/drawing/2014/main" id="{A59C95CA-0901-46F6-834A-D2A7A651FC86}"/>
              </a:ext>
            </a:extLst>
          </p:cNvPr>
          <p:cNvSpPr txBox="1"/>
          <p:nvPr/>
        </p:nvSpPr>
        <p:spPr>
          <a:xfrm>
            <a:off x="0" y="2085891"/>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US" sz="1200">
              <a:solidFill>
                <a:schemeClr val="accent6"/>
              </a:solidFill>
            </a:endParaRPr>
          </a:p>
        </p:txBody>
      </p:sp>
      <p:sp>
        <p:nvSpPr>
          <p:cNvPr id="9" name="Inhaltsplatzhalter 2">
            <a:extLst>
              <a:ext uri="{FF2B5EF4-FFF2-40B4-BE49-F238E27FC236}">
                <a16:creationId xmlns:a16="http://schemas.microsoft.com/office/drawing/2014/main" id="{DC434B3C-E0E3-40E5-AFA3-25FBA947B0D7}"/>
              </a:ext>
            </a:extLst>
          </p:cNvPr>
          <p:cNvSpPr/>
          <p:nvPr/>
        </p:nvSpPr>
        <p:spPr>
          <a:xfrm>
            <a:off x="457199" y="2085891"/>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b="0" strike="noStrike" dirty="0">
                <a:solidFill>
                  <a:schemeClr val="accent4"/>
                </a:solidFill>
                <a:effectLst/>
                <a:uFillTx/>
                <a:latin typeface="+mj-lt"/>
              </a:rPr>
              <a:t>Algorithmic bias creates user bias:</a:t>
            </a:r>
          </a:p>
        </p:txBody>
      </p:sp>
      <p:sp>
        <p:nvSpPr>
          <p:cNvPr id="11" name="Inhaltsplatzhalter 2">
            <a:extLst>
              <a:ext uri="{FF2B5EF4-FFF2-40B4-BE49-F238E27FC236}">
                <a16:creationId xmlns:a16="http://schemas.microsoft.com/office/drawing/2014/main" id="{C747A0A0-0C20-4468-AF97-828603CDD0E5}"/>
              </a:ext>
            </a:extLst>
          </p:cNvPr>
          <p:cNvSpPr/>
          <p:nvPr/>
        </p:nvSpPr>
        <p:spPr>
          <a:xfrm>
            <a:off x="457199" y="2481891"/>
            <a:ext cx="11048220" cy="3934554"/>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342900" indent="-342900">
              <a:spcBef>
                <a:spcPts val="1000"/>
              </a:spcBef>
              <a:buFont typeface="Arial" panose="020B0604020202020204" pitchFamily="34" charset="0"/>
              <a:buChar char="•"/>
            </a:pPr>
            <a:r>
              <a:rPr lang="en-US" sz="1400" dirty="0">
                <a:ea typeface="+mn-lt"/>
                <a:cs typeface="Times New Roman"/>
              </a:rPr>
              <a:t>AI algorithms on social media curate </a:t>
            </a:r>
            <a:r>
              <a:rPr lang="en-US" sz="1400" b="1" dirty="0">
                <a:ea typeface="+mn-lt"/>
                <a:cs typeface="Times New Roman"/>
              </a:rPr>
              <a:t>highly </a:t>
            </a:r>
            <a:r>
              <a:rPr lang="en-US" sz="1400" b="1" dirty="0" err="1">
                <a:ea typeface="+mn-lt"/>
                <a:cs typeface="Times New Roman"/>
              </a:rPr>
              <a:t>personalised</a:t>
            </a:r>
            <a:r>
              <a:rPr lang="en-US" sz="1400" b="1" dirty="0">
                <a:ea typeface="+mn-lt"/>
                <a:cs typeface="Times New Roman"/>
              </a:rPr>
              <a:t> content </a:t>
            </a:r>
            <a:r>
              <a:rPr lang="en-US" sz="1400" dirty="0">
                <a:ea typeface="+mn-lt"/>
                <a:cs typeface="Times New Roman"/>
              </a:rPr>
              <a:t>for each user.</a:t>
            </a:r>
          </a:p>
          <a:p>
            <a:pPr marL="342900" indent="-342900">
              <a:spcBef>
                <a:spcPts val="1000"/>
              </a:spcBef>
              <a:buFont typeface="Arial" panose="020B0604020202020204" pitchFamily="34" charset="0"/>
              <a:buChar char="•"/>
            </a:pPr>
            <a:r>
              <a:rPr lang="en-US" sz="1400" dirty="0">
                <a:ea typeface="+mn-lt"/>
                <a:cs typeface="Times New Roman"/>
              </a:rPr>
              <a:t>This creates </a:t>
            </a:r>
            <a:r>
              <a:rPr lang="en-US" sz="1400" b="1" dirty="0">
                <a:ea typeface="+mn-lt"/>
                <a:cs typeface="Times New Roman"/>
              </a:rPr>
              <a:t>"comfort zones" that discourage confrontation </a:t>
            </a:r>
            <a:r>
              <a:rPr lang="en-US" sz="1400" dirty="0">
                <a:ea typeface="+mn-lt"/>
                <a:cs typeface="Times New Roman"/>
              </a:rPr>
              <a:t>with diverse opinions, fostering </a:t>
            </a:r>
            <a:r>
              <a:rPr lang="en-US" sz="1400" b="1" dirty="0">
                <a:ea typeface="+mn-lt"/>
                <a:cs typeface="Times New Roman"/>
              </a:rPr>
              <a:t>political </a:t>
            </a:r>
            <a:r>
              <a:rPr lang="en-US" sz="1400" b="1" dirty="0" err="1">
                <a:ea typeface="+mn-lt"/>
                <a:cs typeface="Times New Roman"/>
              </a:rPr>
              <a:t>polarisation</a:t>
            </a:r>
            <a:r>
              <a:rPr lang="en-US" sz="1400" b="1" dirty="0">
                <a:ea typeface="+mn-lt"/>
                <a:cs typeface="Times New Roman"/>
              </a:rPr>
              <a:t> and risk of </a:t>
            </a:r>
            <a:r>
              <a:rPr lang="en-US" sz="1400" b="1" dirty="0" err="1">
                <a:ea typeface="+mn-lt"/>
                <a:cs typeface="Times New Roman"/>
              </a:rPr>
              <a:t>radicalisation</a:t>
            </a:r>
            <a:r>
              <a:rPr lang="en-US" sz="1400" b="1" dirty="0">
                <a:ea typeface="+mn-lt"/>
                <a:cs typeface="Times New Roman"/>
              </a:rPr>
              <a:t> </a:t>
            </a:r>
            <a:r>
              <a:rPr lang="en-US" sz="1400" dirty="0">
                <a:ea typeface="+mn-lt"/>
                <a:cs typeface="Times New Roman"/>
              </a:rPr>
              <a:t>(</a:t>
            </a:r>
            <a:r>
              <a:rPr lang="en-US" sz="1400" dirty="0" err="1">
                <a:ea typeface="+mn-lt"/>
                <a:cs typeface="Times New Roman"/>
              </a:rPr>
              <a:t>Rodilosse</a:t>
            </a:r>
            <a:r>
              <a:rPr lang="en-US" sz="1400" dirty="0">
                <a:ea typeface="+mn-lt"/>
                <a:cs typeface="Times New Roman"/>
              </a:rPr>
              <a:t>, 2024; Sharma et al. 2024 ).</a:t>
            </a:r>
            <a:endParaRPr lang="en-US" sz="1400" dirty="0">
              <a:cs typeface="Times New Roman"/>
            </a:endParaRPr>
          </a:p>
          <a:p>
            <a:pPr marL="342900" indent="-342900">
              <a:spcBef>
                <a:spcPts val="1000"/>
              </a:spcBef>
              <a:buFont typeface="Arial" panose="020B0604020202020204" pitchFamily="34" charset="0"/>
              <a:buChar char="•"/>
            </a:pPr>
            <a:r>
              <a:rPr lang="en-US" sz="1400" b="1" dirty="0">
                <a:cs typeface="Times New Roman"/>
              </a:rPr>
              <a:t>Engagement-based ranking systems </a:t>
            </a:r>
            <a:r>
              <a:rPr lang="en-US" sz="1400" dirty="0" err="1">
                <a:cs typeface="Times New Roman"/>
              </a:rPr>
              <a:t>prioritise</a:t>
            </a:r>
            <a:r>
              <a:rPr lang="en-US" sz="1400" dirty="0">
                <a:cs typeface="Times New Roman"/>
              </a:rPr>
              <a:t> sensationalist and borderline content for higher engagement rates (Institute for Strategic Dialogue, 2025).</a:t>
            </a:r>
          </a:p>
          <a:p>
            <a:pPr marL="342900" indent="-342900">
              <a:spcBef>
                <a:spcPts val="1000"/>
              </a:spcBef>
              <a:buFont typeface="Arial" panose="020B0604020202020204" pitchFamily="34" charset="0"/>
              <a:buChar char="•"/>
            </a:pPr>
            <a:r>
              <a:rPr lang="en-US" sz="1400" dirty="0">
                <a:latin typeface="Garet Book"/>
                <a:ea typeface="+mn-lt"/>
                <a:cs typeface="Times New Roman"/>
              </a:rPr>
              <a:t>Machine learning algorithms </a:t>
            </a:r>
            <a:r>
              <a:rPr lang="en-US" sz="1400" b="1" dirty="0">
                <a:latin typeface="Garet Book"/>
                <a:ea typeface="+mn-lt"/>
                <a:cs typeface="Times New Roman"/>
              </a:rPr>
              <a:t>amplify extremist content</a:t>
            </a:r>
            <a:r>
              <a:rPr lang="en-US" sz="1400" dirty="0">
                <a:latin typeface="Garet Book"/>
                <a:ea typeface="+mn-lt"/>
                <a:cs typeface="Times New Roman"/>
              </a:rPr>
              <a:t>, including hate speech and misinformation (O’Connor &amp; Holt, 2024; </a:t>
            </a:r>
            <a:r>
              <a:rPr lang="en-US" sz="1400" dirty="0" err="1">
                <a:latin typeface="Garet Book"/>
                <a:ea typeface="+mn-lt"/>
                <a:cs typeface="Times New Roman"/>
              </a:rPr>
              <a:t>Matlach</a:t>
            </a:r>
            <a:r>
              <a:rPr lang="en-US" sz="1400" dirty="0">
                <a:latin typeface="Garet Book"/>
                <a:ea typeface="+mn-lt"/>
                <a:cs typeface="Times New Roman"/>
              </a:rPr>
              <a:t> &amp; Hammer, 2024) </a:t>
            </a:r>
          </a:p>
          <a:p>
            <a:pPr marL="342900" indent="-342900">
              <a:spcBef>
                <a:spcPts val="1000"/>
              </a:spcBef>
              <a:buFont typeface="Arial" panose="020B0604020202020204" pitchFamily="34" charset="0"/>
              <a:buChar char="•"/>
            </a:pPr>
            <a:r>
              <a:rPr lang="en-US" sz="1400" dirty="0">
                <a:latin typeface="Garet Book"/>
                <a:ea typeface="+mn-lt"/>
                <a:cs typeface="Times New Roman"/>
              </a:rPr>
              <a:t>Extremist content creators </a:t>
            </a:r>
            <a:r>
              <a:rPr lang="en-US" sz="1400" b="1" dirty="0">
                <a:latin typeface="Garet Book"/>
                <a:ea typeface="+mn-lt"/>
                <a:cs typeface="Times New Roman"/>
              </a:rPr>
              <a:t>exploit algorithms to increase the visibility of extremist content </a:t>
            </a:r>
            <a:r>
              <a:rPr lang="en-US" sz="1400" dirty="0">
                <a:latin typeface="Garet Book"/>
                <a:ea typeface="+mn-lt"/>
                <a:cs typeface="Times New Roman"/>
              </a:rPr>
              <a:t>(Institute for Strategic Dialogue, 2022)</a:t>
            </a:r>
          </a:p>
          <a:p>
            <a:pPr lvl="1">
              <a:spcBef>
                <a:spcPts val="1000"/>
              </a:spcBef>
              <a:buFont typeface="Courier New" panose="020B0604020202020204" pitchFamily="34" charset="0"/>
              <a:buChar char="o"/>
            </a:pPr>
            <a:r>
              <a:rPr lang="en-US" sz="1200" dirty="0"/>
              <a:t> </a:t>
            </a:r>
            <a:r>
              <a:rPr lang="en-US" sz="1200" dirty="0" err="1"/>
              <a:t>GenAI</a:t>
            </a:r>
            <a:r>
              <a:rPr lang="en-US" sz="1200" dirty="0"/>
              <a:t> allow the far right to quickly generate massive amounts of content to “flood the zone with shit” (Rau et al., 2025). </a:t>
            </a:r>
            <a:endParaRPr lang="en-US" sz="1200" dirty="0">
              <a:latin typeface="Garet Book"/>
              <a:ea typeface="+mn-lt"/>
              <a:cs typeface="Times New Roman"/>
            </a:endParaRPr>
          </a:p>
          <a:p>
            <a:pPr marL="342900" indent="-342900">
              <a:spcBef>
                <a:spcPts val="1000"/>
              </a:spcBef>
              <a:buFont typeface="Arial" panose="020B0604020202020204" pitchFamily="34" charset="0"/>
              <a:buChar char="•"/>
            </a:pPr>
            <a:r>
              <a:rPr lang="en-US" sz="1400" dirty="0">
                <a:latin typeface="Garet Book"/>
                <a:ea typeface="+mn-lt"/>
                <a:cs typeface="Times New Roman"/>
              </a:rPr>
              <a:t>The </a:t>
            </a:r>
            <a:r>
              <a:rPr lang="en-US" sz="1400" dirty="0" err="1">
                <a:latin typeface="Garet Book"/>
                <a:ea typeface="+mn-lt"/>
                <a:cs typeface="Times New Roman"/>
              </a:rPr>
              <a:t>TikTok</a:t>
            </a:r>
            <a:r>
              <a:rPr lang="en-US" sz="1400" dirty="0">
                <a:latin typeface="Garet Book"/>
                <a:ea typeface="+mn-lt"/>
                <a:cs typeface="Times New Roman"/>
              </a:rPr>
              <a:t> algorithm has been found to promote and amplify </a:t>
            </a:r>
            <a:r>
              <a:rPr lang="en-US" sz="1400" b="1" dirty="0">
                <a:latin typeface="Garet Book"/>
                <a:ea typeface="+mn-lt"/>
                <a:cs typeface="Times New Roman"/>
              </a:rPr>
              <a:t>white supremacist content. </a:t>
            </a:r>
            <a:r>
              <a:rPr lang="en-US" sz="1400" dirty="0">
                <a:latin typeface="Garet Book"/>
                <a:ea typeface="+mn-lt"/>
                <a:cs typeface="Times New Roman"/>
              </a:rPr>
              <a:t>(O'Connor &amp; Holt, 2024) </a:t>
            </a:r>
          </a:p>
          <a:p>
            <a:pPr marL="342900" indent="-342900">
              <a:spcBef>
                <a:spcPts val="1000"/>
              </a:spcBef>
              <a:buFont typeface="Arial" panose="020B0604020202020204" pitchFamily="34" charset="0"/>
              <a:buChar char="•"/>
            </a:pPr>
            <a:r>
              <a:rPr lang="en-US" sz="1400" dirty="0">
                <a:latin typeface="Garet Book"/>
                <a:ea typeface="+mn-lt"/>
                <a:cs typeface="Times New Roman"/>
              </a:rPr>
              <a:t>YouTube's algorithms have been found to </a:t>
            </a:r>
            <a:r>
              <a:rPr lang="en-US" sz="1400" b="1" dirty="0">
                <a:latin typeface="Garet Book"/>
                <a:ea typeface="+mn-lt"/>
                <a:cs typeface="Times New Roman"/>
              </a:rPr>
              <a:t>disproportionately suggest misogynistic and extremist content. </a:t>
            </a:r>
            <a:r>
              <a:rPr lang="en-US" sz="1400" dirty="0">
                <a:latin typeface="Garet Book"/>
                <a:ea typeface="+mn-lt"/>
                <a:cs typeface="Times New Roman"/>
              </a:rPr>
              <a:t>(Thomas &amp; Balint, 2022) </a:t>
            </a:r>
            <a:endParaRPr lang="en-US" sz="1400" dirty="0"/>
          </a:p>
        </p:txBody>
      </p:sp>
    </p:spTree>
    <p:extLst>
      <p:ext uri="{BB962C8B-B14F-4D97-AF65-F5344CB8AC3E}">
        <p14:creationId xmlns:p14="http://schemas.microsoft.com/office/powerpoint/2010/main" val="3388438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6A20E74-C97B-B89C-C38C-2815023F1584}"/>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61AD2727-C0A8-B27B-163E-1B3CFC611A2E}"/>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C0F0B54B-1878-6505-35AE-08A25AB136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4" name="Subtitle 3">
            <a:extLst>
              <a:ext uri="{FF2B5EF4-FFF2-40B4-BE49-F238E27FC236}">
                <a16:creationId xmlns:a16="http://schemas.microsoft.com/office/drawing/2014/main" id="{AE3F54CB-7923-B8F1-813D-98E6617FF507}"/>
              </a:ext>
            </a:extLst>
          </p:cNvPr>
          <p:cNvSpPr>
            <a:spLocks noGrp="1"/>
          </p:cNvSpPr>
          <p:nvPr>
            <p:ph idx="1"/>
          </p:nvPr>
        </p:nvSpPr>
        <p:spPr>
          <a:xfrm>
            <a:off x="457199" y="2125184"/>
            <a:ext cx="7089322" cy="3977536"/>
          </a:xfrm>
        </p:spPr>
        <p:txBody>
          <a:bodyPr vert="horz" lIns="91440" tIns="45720" rIns="91440" bIns="45720" rtlCol="0" anchor="t">
            <a:noAutofit/>
          </a:bodyPr>
          <a:lstStyle/>
          <a:p>
            <a:pPr>
              <a:lnSpc>
                <a:spcPct val="100000"/>
              </a:lnSpc>
            </a:pPr>
            <a:r>
              <a:rPr lang="en-US" sz="1600" dirty="0">
                <a:highlight>
                  <a:srgbClr val="F4EEFE"/>
                </a:highlight>
                <a:ea typeface="+mn-lt"/>
                <a:cs typeface="+mn-lt"/>
              </a:rPr>
              <a:t>AI is seen as "neutral" therefore users deny that it can be biased</a:t>
            </a:r>
          </a:p>
          <a:p>
            <a:pPr>
              <a:lnSpc>
                <a:spcPct val="100000"/>
              </a:lnSpc>
            </a:pPr>
            <a:r>
              <a:rPr lang="en-US" sz="1600" dirty="0">
                <a:ea typeface="+mn-lt"/>
                <a:cs typeface="+mn-lt"/>
              </a:rPr>
              <a:t>AI may </a:t>
            </a:r>
            <a:r>
              <a:rPr lang="en-US" sz="1600" dirty="0" err="1">
                <a:ea typeface="+mn-lt"/>
                <a:cs typeface="+mn-lt"/>
              </a:rPr>
              <a:t>normalise</a:t>
            </a:r>
            <a:r>
              <a:rPr lang="en-US" sz="1600" dirty="0">
                <a:ea typeface="+mn-lt"/>
                <a:cs typeface="+mn-lt"/>
              </a:rPr>
              <a:t> </a:t>
            </a:r>
            <a:r>
              <a:rPr lang="en-US" sz="1600" dirty="0">
                <a:highlight>
                  <a:srgbClr val="F4EEFE"/>
                </a:highlight>
                <a:ea typeface="+mn-lt"/>
                <a:cs typeface="+mn-lt"/>
              </a:rPr>
              <a:t>discriminatory </a:t>
            </a:r>
            <a:r>
              <a:rPr lang="en-US" sz="1600" dirty="0" err="1">
                <a:highlight>
                  <a:srgbClr val="F4EEFE"/>
                </a:highlight>
                <a:ea typeface="+mn-lt"/>
                <a:cs typeface="+mn-lt"/>
              </a:rPr>
              <a:t>behaviours</a:t>
            </a:r>
            <a:endParaRPr lang="en-US" sz="1600" dirty="0">
              <a:highlight>
                <a:srgbClr val="F4EEFE"/>
              </a:highlight>
              <a:ea typeface="+mn-lt"/>
              <a:cs typeface="+mn-lt"/>
            </a:endParaRPr>
          </a:p>
          <a:p>
            <a:pPr>
              <a:lnSpc>
                <a:spcPct val="100000"/>
              </a:lnSpc>
            </a:pPr>
            <a:r>
              <a:rPr lang="en-US" sz="1600" dirty="0"/>
              <a:t>Misrepresentation or lack of representation in GenAI images leading to </a:t>
            </a:r>
            <a:r>
              <a:rPr lang="en-US" sz="1600" dirty="0">
                <a:highlight>
                  <a:srgbClr val="F4EEFE"/>
                </a:highlight>
              </a:rPr>
              <a:t>diminished feeling of belonging</a:t>
            </a:r>
            <a:r>
              <a:rPr lang="en-US" sz="1600" dirty="0"/>
              <a:t>/alter own expectations e.g.</a:t>
            </a:r>
          </a:p>
          <a:p>
            <a:pPr lvl="1">
              <a:lnSpc>
                <a:spcPct val="100000"/>
              </a:lnSpc>
              <a:spcBef>
                <a:spcPts val="0"/>
              </a:spcBef>
              <a:buFont typeface="Courier New" panose="020B0604020202020204" pitchFamily="34" charset="0"/>
              <a:buChar char="o"/>
            </a:pPr>
            <a:r>
              <a:rPr lang="en-US" sz="1400" dirty="0"/>
              <a:t>Women of color depicted only in low-paying jobs</a:t>
            </a:r>
          </a:p>
          <a:p>
            <a:pPr lvl="1">
              <a:lnSpc>
                <a:spcPct val="100000"/>
              </a:lnSpc>
              <a:spcBef>
                <a:spcPts val="0"/>
              </a:spcBef>
              <a:buFont typeface="Courier New" panose="020B0604020202020204" pitchFamily="34" charset="0"/>
              <a:buChar char="o"/>
            </a:pPr>
            <a:r>
              <a:rPr lang="en-US" sz="1400" dirty="0"/>
              <a:t>Men of color depicted as criminals</a:t>
            </a:r>
          </a:p>
          <a:p>
            <a:pPr>
              <a:lnSpc>
                <a:spcPct val="100000"/>
              </a:lnSpc>
            </a:pPr>
            <a:r>
              <a:rPr lang="en-US" sz="1600" dirty="0"/>
              <a:t>Overall effect of social media and beauty standards on </a:t>
            </a:r>
            <a:r>
              <a:rPr lang="en-US" sz="1600" dirty="0">
                <a:highlight>
                  <a:srgbClr val="F4EEFE"/>
                </a:highlight>
              </a:rPr>
              <a:t>self-worth</a:t>
            </a:r>
          </a:p>
          <a:p>
            <a:pPr>
              <a:lnSpc>
                <a:spcPct val="100000"/>
              </a:lnSpc>
            </a:pPr>
            <a:r>
              <a:rPr lang="en-US" sz="1600" dirty="0"/>
              <a:t>AI algorithms promote </a:t>
            </a:r>
            <a:r>
              <a:rPr lang="en-US" sz="1600" dirty="0" err="1">
                <a:highlight>
                  <a:srgbClr val="F4EEFE"/>
                </a:highlight>
              </a:rPr>
              <a:t>polarisation</a:t>
            </a:r>
            <a:r>
              <a:rPr lang="en-US" sz="1600" dirty="0">
                <a:highlight>
                  <a:srgbClr val="F4EEFE"/>
                </a:highlight>
              </a:rPr>
              <a:t> and </a:t>
            </a:r>
            <a:r>
              <a:rPr lang="en-US" sz="1600" dirty="0" err="1">
                <a:highlight>
                  <a:srgbClr val="F4EEFE"/>
                </a:highlight>
              </a:rPr>
              <a:t>radicalisation</a:t>
            </a:r>
            <a:r>
              <a:rPr lang="en-US" sz="1600" dirty="0">
                <a:highlight>
                  <a:srgbClr val="F4EEFE"/>
                </a:highlight>
              </a:rPr>
              <a:t>,</a:t>
            </a:r>
            <a:r>
              <a:rPr lang="en-US" sz="1600" dirty="0"/>
              <a:t> compromising users' democratic deliberation and critical thinking skills</a:t>
            </a:r>
          </a:p>
        </p:txBody>
      </p:sp>
      <p:graphicFrame>
        <p:nvGraphicFramePr>
          <p:cNvPr id="5" name="Diagram 4">
            <a:extLst>
              <a:ext uri="{FF2B5EF4-FFF2-40B4-BE49-F238E27FC236}">
                <a16:creationId xmlns:a16="http://schemas.microsoft.com/office/drawing/2014/main" id="{B494C2EA-7FEA-ADC1-BB9D-EDE91FB97DC9}"/>
              </a:ext>
            </a:extLst>
          </p:cNvPr>
          <p:cNvGraphicFramePr/>
          <p:nvPr>
            <p:extLst>
              <p:ext uri="{D42A27DB-BD31-4B8C-83A1-F6EECF244321}">
                <p14:modId xmlns:p14="http://schemas.microsoft.com/office/powerpoint/2010/main" val="2764495583"/>
              </p:ext>
            </p:extLst>
          </p:nvPr>
        </p:nvGraphicFramePr>
        <p:xfrm>
          <a:off x="7426779" y="1820636"/>
          <a:ext cx="4572000" cy="3657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1" name="Textfeld 5">
            <a:extLst>
              <a:ext uri="{FF2B5EF4-FFF2-40B4-BE49-F238E27FC236}">
                <a16:creationId xmlns:a16="http://schemas.microsoft.com/office/drawing/2014/main" id="{06C03674-E9B3-4081-BA12-27B2F6706421}"/>
              </a:ext>
            </a:extLst>
          </p:cNvPr>
          <p:cNvSpPr/>
          <p:nvPr/>
        </p:nvSpPr>
        <p:spPr>
          <a:xfrm>
            <a:off x="457199" y="755280"/>
            <a:ext cx="11048221" cy="89109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it-IT" sz="3200" b="1" u="none" strike="noStrike" dirty="0" err="1">
                <a:solidFill>
                  <a:schemeClr val="dk1"/>
                </a:solidFill>
                <a:effectLst/>
                <a:uFillTx/>
                <a:latin typeface="Garet Heavy"/>
              </a:rPr>
              <a:t>Effects</a:t>
            </a:r>
            <a:r>
              <a:rPr lang="it-IT" sz="3200" b="1" u="none" strike="noStrike" dirty="0">
                <a:solidFill>
                  <a:schemeClr val="dk1"/>
                </a:solidFill>
                <a:effectLst/>
                <a:uFillTx/>
                <a:latin typeface="Garet Heavy"/>
              </a:rPr>
              <a:t> on society</a:t>
            </a:r>
            <a:br>
              <a:rPr lang="it-IT" sz="3200" b="1" u="none" strike="noStrike" dirty="0">
                <a:solidFill>
                  <a:schemeClr val="dk1"/>
                </a:solidFill>
                <a:effectLst/>
                <a:uFillTx/>
                <a:latin typeface="Garet Heavy"/>
              </a:rPr>
            </a:br>
            <a:r>
              <a:rPr lang="it-IT" sz="2000" u="none" strike="noStrike" dirty="0">
                <a:solidFill>
                  <a:schemeClr val="dk1"/>
                </a:solidFill>
                <a:effectLst/>
                <a:uFillTx/>
                <a:latin typeface="Garet Book"/>
              </a:rPr>
              <a:t>(</a:t>
            </a:r>
            <a:r>
              <a:rPr lang="it-IT" sz="2000" u="none" strike="noStrike" dirty="0" err="1">
                <a:solidFill>
                  <a:schemeClr val="dk1"/>
                </a:solidFill>
                <a:effectLst/>
                <a:uFillTx/>
                <a:latin typeface="Garet Book"/>
              </a:rPr>
              <a:t>Bass</a:t>
            </a:r>
            <a:r>
              <a:rPr lang="it-IT" sz="2000" u="none" strike="noStrike" dirty="0">
                <a:solidFill>
                  <a:schemeClr val="dk1"/>
                </a:solidFill>
                <a:effectLst/>
                <a:uFillTx/>
                <a:latin typeface="Garet Book"/>
              </a:rPr>
              <a:t> &amp; Nicoletti, 2023; Merino et al., 2024;  UCL, 2024)</a:t>
            </a:r>
            <a:endParaRPr lang="it-IT" sz="3200" u="none" strike="noStrike" dirty="0">
              <a:solidFill>
                <a:schemeClr val="dk1"/>
              </a:solidFill>
              <a:effectLst/>
              <a:uFillTx/>
              <a:latin typeface="Garet Book"/>
            </a:endParaRPr>
          </a:p>
        </p:txBody>
      </p:sp>
    </p:spTree>
    <p:extLst>
      <p:ext uri="{BB962C8B-B14F-4D97-AF65-F5344CB8AC3E}">
        <p14:creationId xmlns:p14="http://schemas.microsoft.com/office/powerpoint/2010/main" val="12240493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 name="Rechteck 11">
            <a:extLst>
              <a:ext uri="{FF2B5EF4-FFF2-40B4-BE49-F238E27FC236}">
                <a16:creationId xmlns:a16="http://schemas.microsoft.com/office/drawing/2014/main" id="{FDE88F10-32F0-4DCF-A2FC-878F0EDE984C}"/>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2AF1C375-42E2-0AD8-7EF4-8A677BABAEE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5" name="Title 4">
            <a:extLst>
              <a:ext uri="{FF2B5EF4-FFF2-40B4-BE49-F238E27FC236}">
                <a16:creationId xmlns:a16="http://schemas.microsoft.com/office/drawing/2014/main" id="{F6EE2B5C-B211-33C1-67D6-A072A66BECE9}"/>
              </a:ext>
            </a:extLst>
          </p:cNvPr>
          <p:cNvSpPr>
            <a:spLocks noGrp="1"/>
          </p:cNvSpPr>
          <p:nvPr>
            <p:ph type="title"/>
          </p:nvPr>
        </p:nvSpPr>
        <p:spPr>
          <a:xfrm>
            <a:off x="457200" y="756000"/>
            <a:ext cx="5637600" cy="583200"/>
          </a:xfrm>
        </p:spPr>
        <p:txBody>
          <a:bodyPr/>
          <a:lstStyle/>
          <a:p>
            <a:r>
              <a:rPr lang="en-US" sz="3200" b="1" dirty="0"/>
              <a:t>Content</a:t>
            </a:r>
            <a:endParaRPr lang="en-US" b="1" dirty="0"/>
          </a:p>
        </p:txBody>
      </p:sp>
      <p:sp>
        <p:nvSpPr>
          <p:cNvPr id="7" name="Text Placeholder 6">
            <a:extLst>
              <a:ext uri="{FF2B5EF4-FFF2-40B4-BE49-F238E27FC236}">
                <a16:creationId xmlns:a16="http://schemas.microsoft.com/office/drawing/2014/main" id="{55DEE47D-C27E-CEED-9169-D6C9AC40CD5C}"/>
              </a:ext>
            </a:extLst>
          </p:cNvPr>
          <p:cNvSpPr>
            <a:spLocks noGrp="1"/>
          </p:cNvSpPr>
          <p:nvPr>
            <p:ph idx="1"/>
          </p:nvPr>
        </p:nvSpPr>
        <p:spPr>
          <a:xfrm>
            <a:off x="1043354" y="1774800"/>
            <a:ext cx="10515600" cy="3171470"/>
          </a:xfrm>
        </p:spPr>
        <p:txBody>
          <a:bodyPr vert="horz" lIns="91440" tIns="45720" rIns="91440" bIns="45720" rtlCol="0" anchor="t">
            <a:normAutofit/>
          </a:bodyPr>
          <a:lstStyle/>
          <a:p>
            <a:pPr marL="514350" indent="-514350">
              <a:lnSpc>
                <a:spcPct val="150000"/>
              </a:lnSpc>
              <a:buAutoNum type="arabicPeriod"/>
            </a:pPr>
            <a:r>
              <a:rPr lang="en-US" sz="1800" dirty="0"/>
              <a:t>Understanding Gen AI Images</a:t>
            </a:r>
            <a:br>
              <a:rPr lang="en-US" sz="1400" dirty="0"/>
            </a:br>
            <a:r>
              <a:rPr lang="en-US" sz="1400" dirty="0"/>
              <a:t>1.1 Understanding images in social media trends</a:t>
            </a:r>
            <a:br>
              <a:rPr lang="en-US" sz="1400" dirty="0"/>
            </a:br>
            <a:r>
              <a:rPr lang="en-US" sz="1400" dirty="0"/>
              <a:t>1.2 Exercise: </a:t>
            </a:r>
            <a:r>
              <a:rPr lang="en-US" sz="1400" dirty="0" err="1"/>
              <a:t>Analysing</a:t>
            </a:r>
            <a:r>
              <a:rPr lang="en-US" sz="1400" dirty="0"/>
              <a:t> #aiart #aiartwork</a:t>
            </a:r>
          </a:p>
          <a:p>
            <a:pPr marL="514350" indent="-514350">
              <a:lnSpc>
                <a:spcPct val="150000"/>
              </a:lnSpc>
              <a:buAutoNum type="arabicPeriod"/>
            </a:pPr>
            <a:r>
              <a:rPr lang="en-US" sz="1800" dirty="0"/>
              <a:t>Biases in </a:t>
            </a:r>
            <a:r>
              <a:rPr lang="en-US" sz="1800" dirty="0" err="1"/>
              <a:t>GenAI</a:t>
            </a:r>
            <a:r>
              <a:rPr lang="en-US" sz="1800" dirty="0"/>
              <a:t> images</a:t>
            </a:r>
            <a:br>
              <a:rPr lang="en-US" sz="1400" dirty="0"/>
            </a:br>
            <a:r>
              <a:rPr lang="en-US" sz="1400" dirty="0"/>
              <a:t>2.1 The problem with GenAI images: Biases.</a:t>
            </a:r>
            <a:br>
              <a:rPr lang="en-US" sz="1400" dirty="0"/>
            </a:br>
            <a:r>
              <a:rPr lang="en-US" sz="1400" dirty="0"/>
              <a:t>2.2 GenAI images on social media</a:t>
            </a:r>
            <a:br>
              <a:rPr lang="en-US" sz="1400" dirty="0"/>
            </a:br>
            <a:r>
              <a:rPr lang="en-US" sz="1400" dirty="0"/>
              <a:t>2.3 Effects on society</a:t>
            </a:r>
          </a:p>
          <a:p>
            <a:pPr marL="0" indent="0">
              <a:buNone/>
            </a:pPr>
            <a:endParaRPr lang="en-US" sz="2000" dirty="0"/>
          </a:p>
        </p:txBody>
      </p:sp>
    </p:spTree>
    <p:extLst>
      <p:ext uri="{BB962C8B-B14F-4D97-AF65-F5344CB8AC3E}">
        <p14:creationId xmlns:p14="http://schemas.microsoft.com/office/powerpoint/2010/main" val="35477859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3A6F83F-7695-BC3F-AF72-D398C71C0E54}"/>
            </a:ext>
          </a:extLst>
        </p:cNvPr>
        <p:cNvGrpSpPr/>
        <p:nvPr/>
      </p:nvGrpSpPr>
      <p:grpSpPr>
        <a:xfrm>
          <a:off x="0" y="0"/>
          <a:ext cx="0" cy="0"/>
          <a:chOff x="0" y="0"/>
          <a:chExt cx="0" cy="0"/>
        </a:xfrm>
      </p:grpSpPr>
      <p:sp>
        <p:nvSpPr>
          <p:cNvPr id="13" name="Rechteck 10">
            <a:extLst>
              <a:ext uri="{FF2B5EF4-FFF2-40B4-BE49-F238E27FC236}">
                <a16:creationId xmlns:a16="http://schemas.microsoft.com/office/drawing/2014/main" id="{4057A01C-67E5-4F9F-8E1F-EBF66C0AD447}"/>
              </a:ext>
            </a:extLst>
          </p:cNvPr>
          <p:cNvSpPr/>
          <p:nvPr/>
        </p:nvSpPr>
        <p:spPr>
          <a:xfrm>
            <a:off x="4282749" y="497160"/>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15" name="PlaceHolder 1">
            <a:extLst>
              <a:ext uri="{FF2B5EF4-FFF2-40B4-BE49-F238E27FC236}">
                <a16:creationId xmlns:a16="http://schemas.microsoft.com/office/drawing/2014/main" id="{2BAC16FA-7E7C-459B-9600-2CBE299DE84B}"/>
              </a:ext>
            </a:extLst>
          </p:cNvPr>
          <p:cNvSpPr txBox="1">
            <a:spLocks/>
          </p:cNvSpPr>
          <p:nvPr/>
        </p:nvSpPr>
        <p:spPr>
          <a:xfrm>
            <a:off x="457200" y="2392020"/>
            <a:ext cx="3499589"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dirty="0"/>
              <a:t>Example 1</a:t>
            </a:r>
            <a:endParaRPr lang="de-DE" dirty="0">
              <a:solidFill>
                <a:schemeClr val="dk1"/>
              </a:solidFill>
              <a:latin typeface="Garet Book"/>
            </a:endParaRPr>
          </a:p>
        </p:txBody>
      </p:sp>
      <p:sp>
        <p:nvSpPr>
          <p:cNvPr id="12" name="Rechteck 11">
            <a:extLst>
              <a:ext uri="{FF2B5EF4-FFF2-40B4-BE49-F238E27FC236}">
                <a16:creationId xmlns:a16="http://schemas.microsoft.com/office/drawing/2014/main" id="{0FE9900A-E328-0105-EF6B-D016AD41C76A}"/>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sp>
        <p:nvSpPr>
          <p:cNvPr id="4" name="Title 4">
            <a:extLst>
              <a:ext uri="{FF2B5EF4-FFF2-40B4-BE49-F238E27FC236}">
                <a16:creationId xmlns:a16="http://schemas.microsoft.com/office/drawing/2014/main" id="{0156BEB8-FA97-8C14-006E-D502C9E097CC}"/>
              </a:ext>
            </a:extLst>
          </p:cNvPr>
          <p:cNvSpPr txBox="1">
            <a:spLocks/>
          </p:cNvSpPr>
          <p:nvPr/>
        </p:nvSpPr>
        <p:spPr>
          <a:xfrm>
            <a:off x="838200" y="495114"/>
            <a:ext cx="13932567" cy="45179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sz="2400"/>
            </a:br>
            <a:br>
              <a:rPr lang="en-US" sz="2400"/>
            </a:br>
            <a:endParaRPr lang="en-US" sz="2400"/>
          </a:p>
        </p:txBody>
      </p:sp>
      <p:pic>
        <p:nvPicPr>
          <p:cNvPr id="2" name="Grafik 1">
            <a:extLst>
              <a:ext uri="{FF2B5EF4-FFF2-40B4-BE49-F238E27FC236}">
                <a16:creationId xmlns:a16="http://schemas.microsoft.com/office/drawing/2014/main" id="{1BAFA810-1323-39A9-30F3-2533F810BF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graphicFrame>
        <p:nvGraphicFramePr>
          <p:cNvPr id="8" name="Tabelle 7">
            <a:extLst>
              <a:ext uri="{FF2B5EF4-FFF2-40B4-BE49-F238E27FC236}">
                <a16:creationId xmlns:a16="http://schemas.microsoft.com/office/drawing/2014/main" id="{AF95581A-785B-847A-ED8E-F1242D26752D}"/>
              </a:ext>
            </a:extLst>
          </p:cNvPr>
          <p:cNvGraphicFramePr>
            <a:graphicFrameLocks noGrp="1"/>
          </p:cNvGraphicFramePr>
          <p:nvPr>
            <p:extLst>
              <p:ext uri="{D42A27DB-BD31-4B8C-83A1-F6EECF244321}">
                <p14:modId xmlns:p14="http://schemas.microsoft.com/office/powerpoint/2010/main" val="887925423"/>
              </p:ext>
            </p:extLst>
          </p:nvPr>
        </p:nvGraphicFramePr>
        <p:xfrm>
          <a:off x="4562671" y="1706131"/>
          <a:ext cx="7172129" cy="3893143"/>
        </p:xfrm>
        <a:graphic>
          <a:graphicData uri="http://schemas.openxmlformats.org/drawingml/2006/table">
            <a:tbl>
              <a:tblPr firstRow="1" bandRow="1">
                <a:tableStyleId>{B301B821-A1FF-4177-AEE7-76D212191A09}</a:tableStyleId>
              </a:tblPr>
              <a:tblGrid>
                <a:gridCol w="2141962">
                  <a:extLst>
                    <a:ext uri="{9D8B030D-6E8A-4147-A177-3AD203B41FA5}">
                      <a16:colId xmlns:a16="http://schemas.microsoft.com/office/drawing/2014/main" val="1169520722"/>
                    </a:ext>
                  </a:extLst>
                </a:gridCol>
                <a:gridCol w="5030167">
                  <a:extLst>
                    <a:ext uri="{9D8B030D-6E8A-4147-A177-3AD203B41FA5}">
                      <a16:colId xmlns:a16="http://schemas.microsoft.com/office/drawing/2014/main" val="2724736713"/>
                    </a:ext>
                  </a:extLst>
                </a:gridCol>
              </a:tblGrid>
              <a:tr h="610656">
                <a:tc>
                  <a:txBody>
                    <a:bodyPr/>
                    <a:lstStyle/>
                    <a:p>
                      <a:pPr>
                        <a:lnSpc>
                          <a:spcPct val="100000"/>
                        </a:lnSpc>
                      </a:pPr>
                      <a:r>
                        <a:rPr lang="de-DE" sz="1600" dirty="0">
                          <a:solidFill>
                            <a:schemeClr val="tx1"/>
                          </a:solidFill>
                          <a:latin typeface="Garet Book"/>
                        </a:rPr>
                        <a:t>Source</a:t>
                      </a:r>
                    </a:p>
                  </a:txBody>
                  <a:tcPr anchor="ctr"/>
                </a:tc>
                <a:tc>
                  <a:txBody>
                    <a:bodyPr/>
                    <a:lstStyle/>
                    <a:p>
                      <a:pPr>
                        <a:lnSpc>
                          <a:spcPct val="100000"/>
                        </a:lnSpc>
                      </a:pPr>
                      <a:r>
                        <a:rPr lang="de-DE" sz="1600" b="0" dirty="0" err="1">
                          <a:solidFill>
                            <a:schemeClr val="tx1"/>
                          </a:solidFill>
                          <a:latin typeface="Garet Book"/>
                        </a:rPr>
                        <a:t>Biased</a:t>
                      </a:r>
                      <a:r>
                        <a:rPr lang="de-DE" sz="1600" b="0" dirty="0">
                          <a:solidFill>
                            <a:schemeClr val="tx1"/>
                          </a:solidFill>
                          <a:latin typeface="Garet Book"/>
                        </a:rPr>
                        <a:t> </a:t>
                      </a:r>
                      <a:r>
                        <a:rPr lang="de-DE" sz="1600" b="0" dirty="0" err="1">
                          <a:solidFill>
                            <a:schemeClr val="tx1"/>
                          </a:solidFill>
                          <a:latin typeface="Garet Book"/>
                        </a:rPr>
                        <a:t>training</a:t>
                      </a:r>
                      <a:r>
                        <a:rPr lang="de-DE" sz="1600" b="0" dirty="0">
                          <a:solidFill>
                            <a:schemeClr val="tx1"/>
                          </a:solidFill>
                          <a:latin typeface="Garet Book"/>
                        </a:rPr>
                        <a:t> </a:t>
                      </a:r>
                      <a:r>
                        <a:rPr lang="de-DE" sz="1600" b="0" dirty="0" err="1">
                          <a:solidFill>
                            <a:schemeClr val="tx1"/>
                          </a:solidFill>
                          <a:latin typeface="Garet Book"/>
                        </a:rPr>
                        <a:t>data</a:t>
                      </a:r>
                      <a:endParaRPr lang="de-DE" sz="1600" b="0" dirty="0">
                        <a:solidFill>
                          <a:schemeClr val="tx1"/>
                        </a:solidFill>
                        <a:latin typeface="Garet Book"/>
                      </a:endParaRPr>
                    </a:p>
                  </a:txBody>
                  <a:tcPr anchor="ctr"/>
                </a:tc>
                <a:extLst>
                  <a:ext uri="{0D108BD9-81ED-4DB2-BD59-A6C34878D82A}">
                    <a16:rowId xmlns:a16="http://schemas.microsoft.com/office/drawing/2014/main" val="1217796060"/>
                  </a:ext>
                </a:extLst>
              </a:tr>
              <a:tr h="1505728">
                <a:tc>
                  <a:txBody>
                    <a:bodyPr/>
                    <a:lstStyle/>
                    <a:p>
                      <a:pPr>
                        <a:lnSpc>
                          <a:spcPct val="100000"/>
                        </a:lnSpc>
                      </a:pPr>
                      <a:r>
                        <a:rPr lang="de-DE" sz="1600" b="1" dirty="0" err="1">
                          <a:latin typeface="Garet Book"/>
                        </a:rPr>
                        <a:t>Result</a:t>
                      </a:r>
                      <a:endParaRPr lang="de-DE" sz="1600" b="1" dirty="0">
                        <a:latin typeface="Garet Book"/>
                      </a:endParaRPr>
                    </a:p>
                  </a:txBody>
                  <a:tcPr anchor="ctr"/>
                </a:tc>
                <a:tc>
                  <a:txBody>
                    <a:bodyPr/>
                    <a:lstStyle/>
                    <a:p>
                      <a:pPr lvl="0">
                        <a:lnSpc>
                          <a:spcPct val="100000"/>
                        </a:lnSpc>
                        <a:buNone/>
                      </a:pPr>
                      <a:r>
                        <a:rPr lang="de-DE" sz="1600" b="0" i="0" u="none" strike="noStrike" noProof="0" dirty="0">
                          <a:solidFill>
                            <a:srgbClr val="0B163B"/>
                          </a:solidFill>
                          <a:latin typeface="Garet Book"/>
                        </a:rPr>
                        <a:t>Data </a:t>
                      </a:r>
                      <a:r>
                        <a:rPr lang="de-DE" sz="1600" b="0" i="0" u="none" strike="noStrike" noProof="0" dirty="0" err="1">
                          <a:solidFill>
                            <a:srgbClr val="0B163B"/>
                          </a:solidFill>
                          <a:latin typeface="Garet Book"/>
                        </a:rPr>
                        <a:t>about</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structurally</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discriminated</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groups</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people</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are</a:t>
                      </a:r>
                      <a:r>
                        <a:rPr lang="de-DE" sz="1600" b="0" i="0" u="none" strike="noStrike" noProof="0" dirty="0">
                          <a:solidFill>
                            <a:srgbClr val="0B163B"/>
                          </a:solidFill>
                          <a:latin typeface="Garet Book"/>
                        </a:rPr>
                        <a:t> not/</a:t>
                      </a:r>
                      <a:r>
                        <a:rPr lang="de-DE" sz="1600" b="0" i="0" u="none" strike="noStrike" noProof="0" dirty="0" err="1">
                          <a:solidFill>
                            <a:srgbClr val="0B163B"/>
                          </a:solidFill>
                          <a:latin typeface="Garet Book"/>
                        </a:rPr>
                        <a:t>less</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often</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collected</a:t>
                      </a:r>
                      <a:r>
                        <a:rPr lang="de-DE" sz="1600" b="0" i="0" u="none" strike="noStrike" noProof="0" dirty="0">
                          <a:solidFill>
                            <a:srgbClr val="0B163B"/>
                          </a:solidFill>
                          <a:latin typeface="Garet Book"/>
                        </a:rPr>
                        <a:t>, not/</a:t>
                      </a:r>
                      <a:r>
                        <a:rPr lang="de-DE" sz="1600" b="0" i="0" u="none" strike="noStrike" noProof="0" dirty="0" err="1">
                          <a:solidFill>
                            <a:srgbClr val="0B163B"/>
                          </a:solidFill>
                          <a:latin typeface="Garet Book"/>
                        </a:rPr>
                        <a:t>less</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often</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stored</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or</a:t>
                      </a:r>
                      <a:r>
                        <a:rPr lang="de-DE" sz="1600" b="0" i="0" u="none" strike="noStrike" noProof="0" dirty="0">
                          <a:solidFill>
                            <a:srgbClr val="0B163B"/>
                          </a:solidFill>
                          <a:latin typeface="Garet Book"/>
                        </a:rPr>
                        <a:t> not/ </a:t>
                      </a:r>
                      <a:r>
                        <a:rPr lang="de-DE" sz="1600" b="0" i="0" u="none" strike="noStrike" noProof="0" dirty="0" err="1">
                          <a:solidFill>
                            <a:srgbClr val="0B163B"/>
                          </a:solidFill>
                          <a:latin typeface="Garet Book"/>
                        </a:rPr>
                        <a:t>less</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often</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analysed</a:t>
                      </a:r>
                      <a:endParaRPr lang="de-DE" sz="1600" dirty="0">
                        <a:latin typeface="Garet Book"/>
                      </a:endParaRPr>
                    </a:p>
                  </a:txBody>
                  <a:tcPr anchor="ctr"/>
                </a:tc>
                <a:extLst>
                  <a:ext uri="{0D108BD9-81ED-4DB2-BD59-A6C34878D82A}">
                    <a16:rowId xmlns:a16="http://schemas.microsoft.com/office/drawing/2014/main" val="2055425372"/>
                  </a:ext>
                </a:extLst>
              </a:tr>
              <a:tr h="1776759">
                <a:tc>
                  <a:txBody>
                    <a:bodyPr/>
                    <a:lstStyle/>
                    <a:p>
                      <a:pPr>
                        <a:lnSpc>
                          <a:spcPct val="100000"/>
                        </a:lnSpc>
                      </a:pPr>
                      <a:r>
                        <a:rPr lang="de-DE" sz="1600" b="1" dirty="0">
                          <a:latin typeface="Garet Book"/>
                        </a:rPr>
                        <a:t>Real-World-</a:t>
                      </a:r>
                      <a:r>
                        <a:rPr lang="de-DE" sz="1600" b="1" dirty="0" err="1">
                          <a:latin typeface="Garet Book"/>
                        </a:rPr>
                        <a:t>Example</a:t>
                      </a:r>
                      <a:endParaRPr lang="de-DE" sz="1600" b="1" dirty="0">
                        <a:latin typeface="Garet Book"/>
                      </a:endParaRPr>
                    </a:p>
                  </a:txBody>
                  <a:tcPr anchor="ctr"/>
                </a:tc>
                <a:tc>
                  <a:txBody>
                    <a:bodyPr/>
                    <a:lstStyle/>
                    <a:p>
                      <a:pPr marL="0" marR="0" lvl="0" indent="0" algn="l">
                        <a:lnSpc>
                          <a:spcPct val="100000"/>
                        </a:lnSpc>
                        <a:spcBef>
                          <a:spcPts val="1000"/>
                        </a:spcBef>
                        <a:spcAft>
                          <a:spcPts val="0"/>
                        </a:spcAft>
                        <a:buNone/>
                      </a:pPr>
                      <a:r>
                        <a:rPr lang="de-DE" sz="1600" b="0" i="0" u="none" strike="noStrike" noProof="0" dirty="0">
                          <a:solidFill>
                            <a:srgbClr val="0B163B"/>
                          </a:solidFill>
                          <a:latin typeface="Garet Book"/>
                        </a:rPr>
                        <a:t>An AI </a:t>
                      </a:r>
                      <a:r>
                        <a:rPr lang="de-DE" sz="1600" b="0" i="0" u="none" strike="noStrike" noProof="0" dirty="0" err="1">
                          <a:solidFill>
                            <a:srgbClr val="0B163B"/>
                          </a:solidFill>
                          <a:latin typeface="Garet Book"/>
                        </a:rPr>
                        <a:t>generated</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picture</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a:t>
                      </a:r>
                      <a:r>
                        <a:rPr lang="de-DE" sz="1600" b="0" i="0" u="none" strike="noStrike" noProof="0" dirty="0">
                          <a:solidFill>
                            <a:srgbClr val="0B163B"/>
                          </a:solidFill>
                          <a:latin typeface="Garet Book"/>
                        </a:rPr>
                        <a:t> a </a:t>
                      </a:r>
                      <a:r>
                        <a:rPr lang="de-DE" sz="1600" b="0" i="0" u="none" strike="noStrike" noProof="0" dirty="0" err="1">
                          <a:solidFill>
                            <a:srgbClr val="0B163B"/>
                          </a:solidFill>
                          <a:latin typeface="Garet Book"/>
                        </a:rPr>
                        <a:t>group</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people</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often</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consists</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only</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young</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able-bodied</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women</a:t>
                      </a:r>
                      <a:r>
                        <a:rPr lang="de-DE" sz="1600" b="0" i="0" u="none" strike="noStrike" noProof="0" dirty="0">
                          <a:solidFill>
                            <a:srgbClr val="0B163B"/>
                          </a:solidFill>
                          <a:latin typeface="Garet Book"/>
                        </a:rPr>
                        <a:t> and </a:t>
                      </a:r>
                      <a:r>
                        <a:rPr lang="de-DE" sz="1600" b="0" i="0" u="none" strike="noStrike" noProof="0" dirty="0" err="1">
                          <a:solidFill>
                            <a:srgbClr val="0B163B"/>
                          </a:solidFill>
                          <a:latin typeface="Garet Book"/>
                        </a:rPr>
                        <a:t>men</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because</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the</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majority</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the</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photos</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groups</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of</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people</a:t>
                      </a:r>
                      <a:r>
                        <a:rPr lang="de-DE" sz="1600" b="0" i="0" u="none" strike="noStrike" noProof="0" dirty="0">
                          <a:solidFill>
                            <a:srgbClr val="0B163B"/>
                          </a:solidFill>
                          <a:latin typeface="Garet Book"/>
                        </a:rPr>
                        <a:t> in </a:t>
                      </a:r>
                      <a:r>
                        <a:rPr lang="de-DE" sz="1600" b="0" i="0" u="none" strike="noStrike" noProof="0" dirty="0" err="1">
                          <a:solidFill>
                            <a:srgbClr val="0B163B"/>
                          </a:solidFill>
                          <a:latin typeface="Garet Book"/>
                        </a:rPr>
                        <a:t>the</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training</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data</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does</a:t>
                      </a:r>
                      <a:r>
                        <a:rPr lang="de-DE" sz="1600" b="0" i="0" u="none" strike="noStrike" noProof="0" dirty="0">
                          <a:solidFill>
                            <a:srgbClr val="0B163B"/>
                          </a:solidFill>
                          <a:latin typeface="Garet Book"/>
                        </a:rPr>
                        <a:t> not </a:t>
                      </a:r>
                      <a:r>
                        <a:rPr lang="de-DE" sz="1600" b="0" i="0" u="none" strike="noStrike" noProof="0" dirty="0" err="1">
                          <a:solidFill>
                            <a:srgbClr val="0B163B"/>
                          </a:solidFill>
                          <a:latin typeface="Garet Book"/>
                        </a:rPr>
                        <a:t>show</a:t>
                      </a:r>
                      <a:r>
                        <a:rPr lang="de-DE" sz="1600" b="0" i="0" u="none" strike="noStrike" noProof="0" dirty="0">
                          <a:solidFill>
                            <a:srgbClr val="0B163B"/>
                          </a:solidFill>
                          <a:latin typeface="Garet Book"/>
                        </a:rPr>
                        <a:t> non-</a:t>
                      </a:r>
                      <a:r>
                        <a:rPr lang="de-DE" sz="1600" b="0" i="0" u="none" strike="noStrike" noProof="0" dirty="0" err="1">
                          <a:solidFill>
                            <a:srgbClr val="0B163B"/>
                          </a:solidFill>
                          <a:latin typeface="Garet Book"/>
                        </a:rPr>
                        <a:t>binary</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elderly</a:t>
                      </a:r>
                      <a:r>
                        <a:rPr lang="de-DE" sz="1600" b="0" i="0" u="none" strike="noStrike" noProof="0" dirty="0">
                          <a:solidFill>
                            <a:srgbClr val="0B163B"/>
                          </a:solidFill>
                          <a:latin typeface="Garet Book"/>
                        </a:rPr>
                        <a:t> </a:t>
                      </a:r>
                      <a:r>
                        <a:rPr lang="de-DE" sz="1600" b="0" i="0" u="none" strike="noStrike" noProof="0" dirty="0" err="1">
                          <a:solidFill>
                            <a:srgbClr val="0B163B"/>
                          </a:solidFill>
                          <a:latin typeface="Garet Book"/>
                        </a:rPr>
                        <a:t>or</a:t>
                      </a:r>
                      <a:r>
                        <a:rPr lang="de-DE" sz="1600" b="0" i="0" u="none" strike="noStrike" noProof="0" dirty="0">
                          <a:solidFill>
                            <a:srgbClr val="0B163B"/>
                          </a:solidFill>
                          <a:latin typeface="Garet Book"/>
                        </a:rPr>
                        <a:t> disabled </a:t>
                      </a:r>
                      <a:r>
                        <a:rPr lang="de-DE" sz="1600" b="0" i="0" u="none" strike="noStrike" noProof="0" dirty="0" err="1">
                          <a:solidFill>
                            <a:srgbClr val="0B163B"/>
                          </a:solidFill>
                          <a:latin typeface="Garet Book"/>
                        </a:rPr>
                        <a:t>people</a:t>
                      </a:r>
                      <a:r>
                        <a:rPr lang="de-DE" sz="1600" b="0" i="0" u="none" strike="noStrike" noProof="0" dirty="0">
                          <a:solidFill>
                            <a:srgbClr val="0B163B"/>
                          </a:solidFill>
                          <a:latin typeface="Garet Book"/>
                        </a:rPr>
                        <a:t>.</a:t>
                      </a:r>
                      <a:endParaRPr lang="en-US" sz="1600" b="0" i="0" u="none" strike="noStrike" noProof="0" dirty="0">
                        <a:solidFill>
                          <a:srgbClr val="0B163B"/>
                        </a:solidFill>
                        <a:latin typeface="Garet Book"/>
                      </a:endParaRPr>
                    </a:p>
                  </a:txBody>
                  <a:tcPr anchor="ctr"/>
                </a:tc>
                <a:extLst>
                  <a:ext uri="{0D108BD9-81ED-4DB2-BD59-A6C34878D82A}">
                    <a16:rowId xmlns:a16="http://schemas.microsoft.com/office/drawing/2014/main" val="152428440"/>
                  </a:ext>
                </a:extLst>
              </a:tr>
            </a:tbl>
          </a:graphicData>
        </a:graphic>
      </p:graphicFrame>
      <p:sp>
        <p:nvSpPr>
          <p:cNvPr id="9" name="Textfeld 5">
            <a:extLst>
              <a:ext uri="{FF2B5EF4-FFF2-40B4-BE49-F238E27FC236}">
                <a16:creationId xmlns:a16="http://schemas.microsoft.com/office/drawing/2014/main" id="{A05E5C6A-A0F7-4AF3-8C06-AB48D928DC19}"/>
              </a:ext>
            </a:extLst>
          </p:cNvPr>
          <p:cNvSpPr/>
          <p:nvPr/>
        </p:nvSpPr>
        <p:spPr>
          <a:xfrm>
            <a:off x="457200" y="755280"/>
            <a:ext cx="3825550" cy="138354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it-IT" sz="3200" b="1" u="none" strike="noStrike" dirty="0" err="1">
                <a:solidFill>
                  <a:schemeClr val="dk1"/>
                </a:solidFill>
                <a:effectLst/>
                <a:uFillTx/>
                <a:latin typeface="Garet Heavy"/>
              </a:rPr>
              <a:t>Effects</a:t>
            </a:r>
            <a:r>
              <a:rPr lang="it-IT" sz="3200" b="1" u="none" strike="noStrike" dirty="0">
                <a:solidFill>
                  <a:schemeClr val="dk1"/>
                </a:solidFill>
                <a:effectLst/>
                <a:uFillTx/>
                <a:latin typeface="Garet Heavy"/>
              </a:rPr>
              <a:t> on society</a:t>
            </a:r>
            <a:br>
              <a:rPr lang="it-IT" sz="3200" b="1" u="none" strike="noStrike" dirty="0">
                <a:solidFill>
                  <a:schemeClr val="dk1"/>
                </a:solidFill>
                <a:effectLst/>
                <a:uFillTx/>
                <a:latin typeface="Garet Heavy"/>
              </a:rPr>
            </a:br>
            <a:r>
              <a:rPr lang="it-IT" sz="2000" dirty="0">
                <a:solidFill>
                  <a:schemeClr val="dk1"/>
                </a:solidFill>
                <a:latin typeface="Garet Book"/>
              </a:rPr>
              <a:t>Real-life </a:t>
            </a:r>
            <a:r>
              <a:rPr lang="it-IT" sz="2000" dirty="0" err="1">
                <a:solidFill>
                  <a:schemeClr val="dk1"/>
                </a:solidFill>
                <a:latin typeface="Garet Book"/>
              </a:rPr>
              <a:t>examples</a:t>
            </a:r>
            <a:endParaRPr lang="it-IT" sz="3200" u="none" strike="noStrike" dirty="0">
              <a:solidFill>
                <a:schemeClr val="dk1"/>
              </a:solidFill>
              <a:effectLst/>
              <a:uFillTx/>
              <a:latin typeface="Garet Book"/>
            </a:endParaRPr>
          </a:p>
        </p:txBody>
      </p:sp>
    </p:spTree>
    <p:extLst>
      <p:ext uri="{BB962C8B-B14F-4D97-AF65-F5344CB8AC3E}">
        <p14:creationId xmlns:p14="http://schemas.microsoft.com/office/powerpoint/2010/main" val="4120964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3A6F83F-7695-BC3F-AF72-D398C71C0E54}"/>
            </a:ext>
          </a:extLst>
        </p:cNvPr>
        <p:cNvGrpSpPr/>
        <p:nvPr/>
      </p:nvGrpSpPr>
      <p:grpSpPr>
        <a:xfrm>
          <a:off x="0" y="0"/>
          <a:ext cx="0" cy="0"/>
          <a:chOff x="0" y="0"/>
          <a:chExt cx="0" cy="0"/>
        </a:xfrm>
      </p:grpSpPr>
      <p:sp>
        <p:nvSpPr>
          <p:cNvPr id="13" name="Rechteck 10">
            <a:extLst>
              <a:ext uri="{FF2B5EF4-FFF2-40B4-BE49-F238E27FC236}">
                <a16:creationId xmlns:a16="http://schemas.microsoft.com/office/drawing/2014/main" id="{4057A01C-67E5-4F9F-8E1F-EBF66C0AD447}"/>
              </a:ext>
            </a:extLst>
          </p:cNvPr>
          <p:cNvSpPr/>
          <p:nvPr/>
        </p:nvSpPr>
        <p:spPr>
          <a:xfrm>
            <a:off x="4282749" y="497160"/>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15" name="PlaceHolder 1">
            <a:extLst>
              <a:ext uri="{FF2B5EF4-FFF2-40B4-BE49-F238E27FC236}">
                <a16:creationId xmlns:a16="http://schemas.microsoft.com/office/drawing/2014/main" id="{2BAC16FA-7E7C-459B-9600-2CBE299DE84B}"/>
              </a:ext>
            </a:extLst>
          </p:cNvPr>
          <p:cNvSpPr txBox="1">
            <a:spLocks/>
          </p:cNvSpPr>
          <p:nvPr/>
        </p:nvSpPr>
        <p:spPr>
          <a:xfrm>
            <a:off x="457200" y="2392020"/>
            <a:ext cx="3499589"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dirty="0"/>
              <a:t>Example 2</a:t>
            </a:r>
            <a:endParaRPr lang="de-DE" dirty="0">
              <a:solidFill>
                <a:schemeClr val="dk1"/>
              </a:solidFill>
              <a:latin typeface="Garet Book"/>
            </a:endParaRPr>
          </a:p>
        </p:txBody>
      </p:sp>
      <p:sp>
        <p:nvSpPr>
          <p:cNvPr id="12" name="Rechteck 11">
            <a:extLst>
              <a:ext uri="{FF2B5EF4-FFF2-40B4-BE49-F238E27FC236}">
                <a16:creationId xmlns:a16="http://schemas.microsoft.com/office/drawing/2014/main" id="{0FE9900A-E328-0105-EF6B-D016AD41C76A}"/>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sp>
        <p:nvSpPr>
          <p:cNvPr id="4" name="Title 4">
            <a:extLst>
              <a:ext uri="{FF2B5EF4-FFF2-40B4-BE49-F238E27FC236}">
                <a16:creationId xmlns:a16="http://schemas.microsoft.com/office/drawing/2014/main" id="{0156BEB8-FA97-8C14-006E-D502C9E097CC}"/>
              </a:ext>
            </a:extLst>
          </p:cNvPr>
          <p:cNvSpPr txBox="1">
            <a:spLocks/>
          </p:cNvSpPr>
          <p:nvPr/>
        </p:nvSpPr>
        <p:spPr>
          <a:xfrm>
            <a:off x="838200" y="495114"/>
            <a:ext cx="13932567" cy="45179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sz="2400"/>
            </a:br>
            <a:br>
              <a:rPr lang="en-US" sz="2400"/>
            </a:br>
            <a:endParaRPr lang="en-US" sz="2400"/>
          </a:p>
        </p:txBody>
      </p:sp>
      <p:graphicFrame>
        <p:nvGraphicFramePr>
          <p:cNvPr id="8" name="Tabelle 7">
            <a:extLst>
              <a:ext uri="{FF2B5EF4-FFF2-40B4-BE49-F238E27FC236}">
                <a16:creationId xmlns:a16="http://schemas.microsoft.com/office/drawing/2014/main" id="{AF95581A-785B-847A-ED8E-F1242D26752D}"/>
              </a:ext>
            </a:extLst>
          </p:cNvPr>
          <p:cNvGraphicFramePr>
            <a:graphicFrameLocks noGrp="1"/>
          </p:cNvGraphicFramePr>
          <p:nvPr>
            <p:extLst>
              <p:ext uri="{D42A27DB-BD31-4B8C-83A1-F6EECF244321}">
                <p14:modId xmlns:p14="http://schemas.microsoft.com/office/powerpoint/2010/main" val="676403530"/>
              </p:ext>
            </p:extLst>
          </p:nvPr>
        </p:nvGraphicFramePr>
        <p:xfrm>
          <a:off x="4610571" y="1020552"/>
          <a:ext cx="7124229" cy="4690896"/>
        </p:xfrm>
        <a:graphic>
          <a:graphicData uri="http://schemas.openxmlformats.org/drawingml/2006/table">
            <a:tbl>
              <a:tblPr firstRow="1" bandRow="1">
                <a:tableStyleId>{B301B821-A1FF-4177-AEE7-76D212191A09}</a:tableStyleId>
              </a:tblPr>
              <a:tblGrid>
                <a:gridCol w="2060093">
                  <a:extLst>
                    <a:ext uri="{9D8B030D-6E8A-4147-A177-3AD203B41FA5}">
                      <a16:colId xmlns:a16="http://schemas.microsoft.com/office/drawing/2014/main" val="1169520722"/>
                    </a:ext>
                  </a:extLst>
                </a:gridCol>
                <a:gridCol w="5064136">
                  <a:extLst>
                    <a:ext uri="{9D8B030D-6E8A-4147-A177-3AD203B41FA5}">
                      <a16:colId xmlns:a16="http://schemas.microsoft.com/office/drawing/2014/main" val="2724736713"/>
                    </a:ext>
                  </a:extLst>
                </a:gridCol>
              </a:tblGrid>
              <a:tr h="610656">
                <a:tc>
                  <a:txBody>
                    <a:bodyPr/>
                    <a:lstStyle/>
                    <a:p>
                      <a:pPr>
                        <a:lnSpc>
                          <a:spcPct val="100000"/>
                        </a:lnSpc>
                      </a:pPr>
                      <a:r>
                        <a:rPr lang="de-DE" sz="1600" dirty="0">
                          <a:solidFill>
                            <a:schemeClr val="tx1"/>
                          </a:solidFill>
                          <a:latin typeface="Garet Book"/>
                        </a:rPr>
                        <a:t>Source</a:t>
                      </a:r>
                    </a:p>
                  </a:txBody>
                  <a:tcPr anchor="ctr"/>
                </a:tc>
                <a:tc>
                  <a:txBody>
                    <a:bodyPr/>
                    <a:lstStyle/>
                    <a:p>
                      <a:pPr lvl="0">
                        <a:lnSpc>
                          <a:spcPct val="100000"/>
                        </a:lnSpc>
                        <a:buNone/>
                      </a:pPr>
                      <a:r>
                        <a:rPr lang="de-DE" sz="1600" b="0" i="0" u="none" strike="noStrike" noProof="0" dirty="0" err="1">
                          <a:solidFill>
                            <a:srgbClr val="0B163B"/>
                          </a:solidFill>
                        </a:rPr>
                        <a:t>Algorithmic</a:t>
                      </a:r>
                      <a:r>
                        <a:rPr lang="de-DE" sz="1600" b="0" i="0" u="none" strike="noStrike" noProof="0" dirty="0">
                          <a:solidFill>
                            <a:srgbClr val="0B163B"/>
                          </a:solidFill>
                        </a:rPr>
                        <a:t> </a:t>
                      </a:r>
                      <a:r>
                        <a:rPr lang="de-DE" sz="1600" b="0" i="0" u="none" strike="noStrike" noProof="0" dirty="0" err="1">
                          <a:solidFill>
                            <a:srgbClr val="0B163B"/>
                          </a:solidFill>
                        </a:rPr>
                        <a:t>bias</a:t>
                      </a:r>
                      <a:endParaRPr lang="de-DE" sz="1600" dirty="0"/>
                    </a:p>
                  </a:txBody>
                  <a:tcPr anchor="ctr"/>
                </a:tc>
                <a:extLst>
                  <a:ext uri="{0D108BD9-81ED-4DB2-BD59-A6C34878D82A}">
                    <a16:rowId xmlns:a16="http://schemas.microsoft.com/office/drawing/2014/main" val="1217796060"/>
                  </a:ext>
                </a:extLst>
              </a:tr>
              <a:tr h="2160000">
                <a:tc>
                  <a:txBody>
                    <a:bodyPr/>
                    <a:lstStyle/>
                    <a:p>
                      <a:pPr>
                        <a:lnSpc>
                          <a:spcPct val="100000"/>
                        </a:lnSpc>
                      </a:pPr>
                      <a:r>
                        <a:rPr lang="de-DE" sz="1600" b="1" dirty="0" err="1">
                          <a:latin typeface="Garet Book"/>
                        </a:rPr>
                        <a:t>Result</a:t>
                      </a:r>
                      <a:endParaRPr lang="de-DE" sz="1600" b="1" dirty="0">
                        <a:latin typeface="Garet Book"/>
                      </a:endParaRPr>
                    </a:p>
                  </a:txBody>
                  <a:tcPr anchor="ctr"/>
                </a:tc>
                <a:tc>
                  <a:txBody>
                    <a:bodyPr/>
                    <a:lstStyle/>
                    <a:p>
                      <a:pPr lvl="0">
                        <a:lnSpc>
                          <a:spcPct val="100000"/>
                        </a:lnSpc>
                        <a:buNone/>
                      </a:pPr>
                      <a:r>
                        <a:rPr lang="de-DE" sz="1600" b="0" i="0" u="none" strike="noStrike" noProof="0" dirty="0" err="1">
                          <a:solidFill>
                            <a:srgbClr val="0B163B"/>
                          </a:solidFill>
                        </a:rPr>
                        <a:t>Existing</a:t>
                      </a:r>
                      <a:r>
                        <a:rPr lang="de-DE" sz="1600" b="0" i="0" u="none" strike="noStrike" noProof="0" dirty="0">
                          <a:solidFill>
                            <a:srgbClr val="0B163B"/>
                          </a:solidFill>
                        </a:rPr>
                        <a:t> </a:t>
                      </a:r>
                      <a:r>
                        <a:rPr lang="de-DE" sz="1600" b="0" i="0" u="none" strike="noStrike" noProof="0" dirty="0" err="1">
                          <a:solidFill>
                            <a:srgbClr val="0B163B"/>
                          </a:solidFill>
                        </a:rPr>
                        <a:t>data</a:t>
                      </a:r>
                      <a:r>
                        <a:rPr lang="de-DE" sz="1600" b="0" i="0" u="none" strike="noStrike" noProof="0" dirty="0">
                          <a:solidFill>
                            <a:srgbClr val="0B163B"/>
                          </a:solidFill>
                        </a:rPr>
                        <a:t> </a:t>
                      </a:r>
                      <a:r>
                        <a:rPr lang="de-DE" sz="1600" b="0" i="0" u="none" strike="noStrike" noProof="0" dirty="0" err="1">
                          <a:solidFill>
                            <a:srgbClr val="0B163B"/>
                          </a:solidFill>
                        </a:rPr>
                        <a:t>are</a:t>
                      </a:r>
                      <a:r>
                        <a:rPr lang="de-DE" sz="1600" b="0" i="0" u="none" strike="noStrike" noProof="0" dirty="0">
                          <a:solidFill>
                            <a:srgbClr val="0B163B"/>
                          </a:solidFill>
                        </a:rPr>
                        <a:t> </a:t>
                      </a:r>
                      <a:r>
                        <a:rPr lang="de-DE" sz="1600" b="0" i="0" u="none" strike="noStrike" noProof="0" dirty="0" err="1">
                          <a:solidFill>
                            <a:srgbClr val="0B163B"/>
                          </a:solidFill>
                        </a:rPr>
                        <a:t>misinterpreted</a:t>
                      </a:r>
                      <a:r>
                        <a:rPr lang="de-DE" sz="1600" b="0" i="0" u="none" strike="noStrike" noProof="0" dirty="0">
                          <a:solidFill>
                            <a:srgbClr val="0B163B"/>
                          </a:solidFill>
                        </a:rPr>
                        <a:t> and/</a:t>
                      </a:r>
                      <a:r>
                        <a:rPr lang="de-DE" sz="1600" b="0" i="0" u="none" strike="noStrike" noProof="0" dirty="0" err="1">
                          <a:solidFill>
                            <a:srgbClr val="0B163B"/>
                          </a:solidFill>
                        </a:rPr>
                        <a:t>or</a:t>
                      </a:r>
                      <a:r>
                        <a:rPr lang="de-DE" sz="1600" b="0" i="0" u="none" strike="noStrike" noProof="0" dirty="0">
                          <a:solidFill>
                            <a:srgbClr val="0B163B"/>
                          </a:solidFill>
                        </a:rPr>
                        <a:t> </a:t>
                      </a:r>
                      <a:r>
                        <a:rPr lang="de-DE" sz="1600" b="0" i="0" u="none" strike="noStrike" noProof="0" dirty="0" err="1">
                          <a:solidFill>
                            <a:srgbClr val="0B163B"/>
                          </a:solidFill>
                        </a:rPr>
                        <a:t>outputs</a:t>
                      </a:r>
                      <a:r>
                        <a:rPr lang="de-DE" sz="1600" b="0" i="0" u="none" strike="noStrike" noProof="0" dirty="0">
                          <a:solidFill>
                            <a:srgbClr val="0B163B"/>
                          </a:solidFill>
                        </a:rPr>
                        <a:t> </a:t>
                      </a:r>
                      <a:r>
                        <a:rPr lang="de-DE" sz="1600" b="0" i="0" u="none" strike="noStrike" noProof="0" dirty="0" err="1">
                          <a:solidFill>
                            <a:srgbClr val="0B163B"/>
                          </a:solidFill>
                        </a:rPr>
                        <a:t>are</a:t>
                      </a:r>
                      <a:r>
                        <a:rPr lang="de-DE" sz="1600" b="0" i="0" u="none" strike="noStrike" noProof="0" dirty="0">
                          <a:solidFill>
                            <a:srgbClr val="0B163B"/>
                          </a:solidFill>
                        </a:rPr>
                        <a:t> </a:t>
                      </a:r>
                      <a:r>
                        <a:rPr lang="de-DE" sz="1600" b="0" i="0" u="none" strike="noStrike" noProof="0" dirty="0" err="1">
                          <a:solidFill>
                            <a:srgbClr val="0B163B"/>
                          </a:solidFill>
                        </a:rPr>
                        <a:t>skewed</a:t>
                      </a:r>
                      <a:r>
                        <a:rPr lang="de-DE" sz="1600" b="0" i="0" u="none" strike="noStrike" noProof="0" dirty="0">
                          <a:solidFill>
                            <a:srgbClr val="0B163B"/>
                          </a:solidFill>
                        </a:rPr>
                        <a:t> </a:t>
                      </a:r>
                      <a:r>
                        <a:rPr lang="de-DE" sz="1600" b="0" i="0" u="none" strike="noStrike" noProof="0" dirty="0" err="1">
                          <a:solidFill>
                            <a:srgbClr val="0B163B"/>
                          </a:solidFill>
                        </a:rPr>
                        <a:t>because</a:t>
                      </a:r>
                      <a:r>
                        <a:rPr lang="de-DE" sz="1600" b="0" i="0" u="none" strike="noStrike" noProof="0" dirty="0">
                          <a:solidFill>
                            <a:srgbClr val="0B163B"/>
                          </a:solidFill>
                        </a:rPr>
                        <a:t> </a:t>
                      </a:r>
                      <a:r>
                        <a:rPr lang="de-DE" sz="1600" b="0" i="0" u="none" strike="noStrike" noProof="0" dirty="0" err="1">
                          <a:solidFill>
                            <a:srgbClr val="0B163B"/>
                          </a:solidFill>
                        </a:rPr>
                        <a:t>of</a:t>
                      </a:r>
                      <a:r>
                        <a:rPr lang="de-DE" sz="1600" b="0" i="0" u="none" strike="noStrike" noProof="0" dirty="0">
                          <a:solidFill>
                            <a:srgbClr val="0B163B"/>
                          </a:solidFill>
                        </a:rPr>
                        <a:t> blind </a:t>
                      </a:r>
                      <a:r>
                        <a:rPr lang="de-DE" sz="1600" b="0" i="0" u="none" strike="noStrike" noProof="0" dirty="0" err="1">
                          <a:solidFill>
                            <a:srgbClr val="0B163B"/>
                          </a:solidFill>
                        </a:rPr>
                        <a:t>spots</a:t>
                      </a:r>
                      <a:r>
                        <a:rPr lang="de-DE" sz="1600" b="0" i="0" u="none" strike="noStrike" noProof="0" dirty="0">
                          <a:solidFill>
                            <a:srgbClr val="0B163B"/>
                          </a:solidFill>
                        </a:rPr>
                        <a:t> in </a:t>
                      </a:r>
                      <a:r>
                        <a:rPr lang="de-DE" sz="1600" b="0" i="0" u="none" strike="noStrike" noProof="0" dirty="0" err="1">
                          <a:solidFill>
                            <a:srgbClr val="0B163B"/>
                          </a:solidFill>
                        </a:rPr>
                        <a:t>the</a:t>
                      </a:r>
                      <a:r>
                        <a:rPr lang="de-DE" sz="1600" b="0" i="0" u="none" strike="noStrike" noProof="0" dirty="0">
                          <a:solidFill>
                            <a:srgbClr val="0B163B"/>
                          </a:solidFill>
                        </a:rPr>
                        <a:t> </a:t>
                      </a:r>
                      <a:r>
                        <a:rPr lang="de-DE" sz="1600" b="0" i="0" u="none" strike="noStrike" noProof="0" dirty="0" err="1">
                          <a:solidFill>
                            <a:srgbClr val="0B163B"/>
                          </a:solidFill>
                        </a:rPr>
                        <a:t>engineering</a:t>
                      </a:r>
                      <a:r>
                        <a:rPr lang="de-DE" sz="1600" b="0" i="0" u="none" strike="noStrike" noProof="0" dirty="0">
                          <a:solidFill>
                            <a:srgbClr val="0B163B"/>
                          </a:solidFill>
                        </a:rPr>
                        <a:t> </a:t>
                      </a:r>
                      <a:r>
                        <a:rPr lang="de-DE" sz="1600" b="0" i="0" u="none" strike="noStrike" noProof="0" dirty="0" err="1">
                          <a:solidFill>
                            <a:srgbClr val="0B163B"/>
                          </a:solidFill>
                        </a:rPr>
                        <a:t>process</a:t>
                      </a:r>
                      <a:r>
                        <a:rPr lang="de-DE" sz="1600" b="0" i="0" u="none" strike="noStrike" noProof="0" dirty="0">
                          <a:solidFill>
                            <a:srgbClr val="0B163B"/>
                          </a:solidFill>
                        </a:rPr>
                        <a:t> and/</a:t>
                      </a:r>
                      <a:r>
                        <a:rPr lang="de-DE" sz="1600" b="0" i="0" u="none" strike="noStrike" noProof="0" dirty="0" err="1">
                          <a:solidFill>
                            <a:srgbClr val="0B163B"/>
                          </a:solidFill>
                        </a:rPr>
                        <a:t>or</a:t>
                      </a:r>
                      <a:r>
                        <a:rPr lang="de-DE" sz="1600" b="0" i="0" u="none" strike="noStrike" noProof="0" dirty="0">
                          <a:solidFill>
                            <a:srgbClr val="0B163B"/>
                          </a:solidFill>
                        </a:rPr>
                        <a:t> </a:t>
                      </a:r>
                      <a:r>
                        <a:rPr lang="de-DE" sz="1600" b="0" i="0" u="none" strike="noStrike" noProof="0" dirty="0" err="1">
                          <a:solidFill>
                            <a:srgbClr val="0B163B"/>
                          </a:solidFill>
                        </a:rPr>
                        <a:t>certain</a:t>
                      </a:r>
                      <a:r>
                        <a:rPr lang="de-DE" sz="1600" b="0" i="0" u="none" strike="noStrike" noProof="0" dirty="0">
                          <a:solidFill>
                            <a:srgbClr val="0B163B"/>
                          </a:solidFill>
                        </a:rPr>
                        <a:t> </a:t>
                      </a:r>
                      <a:r>
                        <a:rPr lang="de-DE" sz="1600" b="0" i="0" u="none" strike="noStrike" noProof="0" dirty="0" err="1">
                          <a:solidFill>
                            <a:srgbClr val="0B163B"/>
                          </a:solidFill>
                        </a:rPr>
                        <a:t>algorithmic</a:t>
                      </a:r>
                      <a:r>
                        <a:rPr lang="de-DE" sz="1600" b="0" i="0" u="none" strike="noStrike" noProof="0" dirty="0">
                          <a:solidFill>
                            <a:srgbClr val="0B163B"/>
                          </a:solidFill>
                        </a:rPr>
                        <a:t> </a:t>
                      </a:r>
                      <a:r>
                        <a:rPr lang="de-DE" sz="1600" b="0" i="0" u="none" strike="noStrike" noProof="0" dirty="0" err="1">
                          <a:solidFill>
                            <a:srgbClr val="0B163B"/>
                          </a:solidFill>
                        </a:rPr>
                        <a:t>goals</a:t>
                      </a:r>
                      <a:r>
                        <a:rPr lang="de-DE" sz="1600" b="0" i="0" u="none" strike="noStrike" noProof="0" dirty="0">
                          <a:solidFill>
                            <a:srgbClr val="0B163B"/>
                          </a:solidFill>
                        </a:rPr>
                        <a:t> </a:t>
                      </a:r>
                      <a:r>
                        <a:rPr lang="de-DE" sz="1600" b="0" i="0" u="none" strike="noStrike" noProof="0" dirty="0" err="1">
                          <a:solidFill>
                            <a:srgbClr val="0B163B"/>
                          </a:solidFill>
                        </a:rPr>
                        <a:t>provided</a:t>
                      </a:r>
                      <a:r>
                        <a:rPr lang="de-DE" sz="1600" b="0" i="0" u="none" strike="noStrike" noProof="0" dirty="0">
                          <a:solidFill>
                            <a:srgbClr val="0B163B"/>
                          </a:solidFill>
                        </a:rPr>
                        <a:t> </a:t>
                      </a:r>
                      <a:r>
                        <a:rPr lang="de-DE" sz="1600" b="0" i="0" u="none" strike="noStrike" noProof="0" dirty="0" err="1">
                          <a:solidFill>
                            <a:srgbClr val="0B163B"/>
                          </a:solidFill>
                        </a:rPr>
                        <a:t>by</a:t>
                      </a:r>
                      <a:r>
                        <a:rPr lang="de-DE" sz="1600" b="0" i="0" u="none" strike="noStrike" noProof="0" dirty="0">
                          <a:solidFill>
                            <a:srgbClr val="0B163B"/>
                          </a:solidFill>
                        </a:rPr>
                        <a:t> </a:t>
                      </a:r>
                      <a:r>
                        <a:rPr lang="de-DE" sz="1600" b="0" i="0" u="none" strike="noStrike" noProof="0" dirty="0" err="1">
                          <a:solidFill>
                            <a:srgbClr val="0B163B"/>
                          </a:solidFill>
                        </a:rPr>
                        <a:t>software</a:t>
                      </a:r>
                      <a:r>
                        <a:rPr lang="de-DE" sz="1600" b="0" i="0" u="none" strike="noStrike" noProof="0" dirty="0">
                          <a:solidFill>
                            <a:srgbClr val="0B163B"/>
                          </a:solidFill>
                        </a:rPr>
                        <a:t> </a:t>
                      </a:r>
                      <a:r>
                        <a:rPr lang="de-DE" sz="1600" b="0" i="0" u="none" strike="noStrike" noProof="0" dirty="0" err="1">
                          <a:solidFill>
                            <a:srgbClr val="0B163B"/>
                          </a:solidFill>
                        </a:rPr>
                        <a:t>engineers</a:t>
                      </a:r>
                      <a:r>
                        <a:rPr lang="de-DE" sz="1600" b="0" i="0" u="none" strike="noStrike" noProof="0" dirty="0">
                          <a:solidFill>
                            <a:srgbClr val="0B163B"/>
                          </a:solidFill>
                        </a:rPr>
                        <a:t> </a:t>
                      </a:r>
                      <a:r>
                        <a:rPr lang="de-DE" sz="1600" b="0" i="0" u="none" strike="noStrike" noProof="0" dirty="0" err="1">
                          <a:solidFill>
                            <a:srgbClr val="0B163B"/>
                          </a:solidFill>
                        </a:rPr>
                        <a:t>or</a:t>
                      </a:r>
                      <a:r>
                        <a:rPr lang="de-DE" sz="1600" b="0" i="0" u="none" strike="noStrike" noProof="0" dirty="0">
                          <a:solidFill>
                            <a:srgbClr val="0B163B"/>
                          </a:solidFill>
                        </a:rPr>
                        <a:t> </a:t>
                      </a:r>
                      <a:r>
                        <a:rPr lang="de-DE" sz="1600" b="0" i="0" u="none" strike="noStrike" noProof="0" dirty="0" err="1">
                          <a:solidFill>
                            <a:srgbClr val="0B163B"/>
                          </a:solidFill>
                        </a:rPr>
                        <a:t>identified</a:t>
                      </a:r>
                      <a:r>
                        <a:rPr lang="de-DE" sz="1600" b="0" i="0" u="none" strike="noStrike" noProof="0" dirty="0">
                          <a:solidFill>
                            <a:srgbClr val="0B163B"/>
                          </a:solidFill>
                        </a:rPr>
                        <a:t> </a:t>
                      </a:r>
                      <a:r>
                        <a:rPr lang="de-DE" sz="1600" b="0" i="0" u="none" strike="noStrike" noProof="0" dirty="0" err="1">
                          <a:solidFill>
                            <a:srgbClr val="0B163B"/>
                          </a:solidFill>
                        </a:rPr>
                        <a:t>independently</a:t>
                      </a:r>
                      <a:r>
                        <a:rPr lang="de-DE" sz="1600" b="0" i="0" u="none" strike="noStrike" noProof="0" dirty="0">
                          <a:solidFill>
                            <a:srgbClr val="0B163B"/>
                          </a:solidFill>
                        </a:rPr>
                        <a:t> </a:t>
                      </a:r>
                      <a:r>
                        <a:rPr lang="de-DE" sz="1600" b="0" i="0" u="none" strike="noStrike" noProof="0" dirty="0" err="1">
                          <a:solidFill>
                            <a:srgbClr val="0B163B"/>
                          </a:solidFill>
                        </a:rPr>
                        <a:t>by</a:t>
                      </a:r>
                      <a:r>
                        <a:rPr lang="de-DE" sz="1600" b="0" i="0" u="none" strike="noStrike" noProof="0" dirty="0">
                          <a:solidFill>
                            <a:srgbClr val="0B163B"/>
                          </a:solidFill>
                        </a:rPr>
                        <a:t> semi-</a:t>
                      </a:r>
                      <a:r>
                        <a:rPr lang="de-DE" sz="1600" b="0" i="0" u="none" strike="noStrike" noProof="0" dirty="0" err="1">
                          <a:solidFill>
                            <a:srgbClr val="0B163B"/>
                          </a:solidFill>
                        </a:rPr>
                        <a:t>supervised</a:t>
                      </a:r>
                      <a:r>
                        <a:rPr lang="de-DE" sz="1600" b="0" i="0" u="none" strike="noStrike" noProof="0" dirty="0">
                          <a:solidFill>
                            <a:srgbClr val="0B163B"/>
                          </a:solidFill>
                        </a:rPr>
                        <a:t> </a:t>
                      </a:r>
                      <a:r>
                        <a:rPr lang="de-DE" sz="1600" b="0" i="0" u="none" strike="noStrike" noProof="0" dirty="0" err="1">
                          <a:solidFill>
                            <a:srgbClr val="0B163B"/>
                          </a:solidFill>
                        </a:rPr>
                        <a:t>algorithms</a:t>
                      </a:r>
                      <a:r>
                        <a:rPr lang="de-DE" sz="1600" b="0" i="0" u="none" strike="noStrike" noProof="0" dirty="0">
                          <a:solidFill>
                            <a:srgbClr val="0B163B"/>
                          </a:solidFill>
                        </a:rPr>
                        <a:t>.</a:t>
                      </a:r>
                    </a:p>
                  </a:txBody>
                  <a:tcPr anchor="ctr"/>
                </a:tc>
                <a:extLst>
                  <a:ext uri="{0D108BD9-81ED-4DB2-BD59-A6C34878D82A}">
                    <a16:rowId xmlns:a16="http://schemas.microsoft.com/office/drawing/2014/main" val="2055425372"/>
                  </a:ext>
                </a:extLst>
              </a:tr>
              <a:tr h="1776759">
                <a:tc>
                  <a:txBody>
                    <a:bodyPr/>
                    <a:lstStyle/>
                    <a:p>
                      <a:pPr>
                        <a:lnSpc>
                          <a:spcPct val="100000"/>
                        </a:lnSpc>
                      </a:pPr>
                      <a:r>
                        <a:rPr lang="de-DE" sz="1600" b="1" dirty="0">
                          <a:latin typeface="Garet Book"/>
                        </a:rPr>
                        <a:t>Real-World-</a:t>
                      </a:r>
                      <a:r>
                        <a:rPr lang="de-DE" sz="1600" b="1" dirty="0" err="1">
                          <a:latin typeface="Garet Book"/>
                        </a:rPr>
                        <a:t>Example</a:t>
                      </a:r>
                      <a:endParaRPr lang="de-DE" sz="1600" b="1" dirty="0">
                        <a:latin typeface="Garet Book"/>
                      </a:endParaRPr>
                    </a:p>
                  </a:txBody>
                  <a:tcPr anchor="ctr"/>
                </a:tc>
                <a:tc>
                  <a:txBody>
                    <a:bodyPr/>
                    <a:lstStyle/>
                    <a:p>
                      <a:pPr marL="0" marR="0" lvl="0" indent="0" algn="l">
                        <a:lnSpc>
                          <a:spcPct val="100000"/>
                        </a:lnSpc>
                        <a:spcBef>
                          <a:spcPts val="1000"/>
                        </a:spcBef>
                        <a:spcAft>
                          <a:spcPts val="0"/>
                        </a:spcAft>
                        <a:buNone/>
                      </a:pPr>
                      <a:r>
                        <a:rPr lang="de-DE" sz="1200" b="0" i="0" u="none" strike="noStrike" noProof="0" dirty="0">
                          <a:solidFill>
                            <a:srgbClr val="000000"/>
                          </a:solidFill>
                        </a:rPr>
                        <a:t>On a social </a:t>
                      </a:r>
                      <a:r>
                        <a:rPr lang="de-DE" sz="1200" b="0" i="0" u="none" strike="noStrike" noProof="0" dirty="0" err="1">
                          <a:solidFill>
                            <a:srgbClr val="000000"/>
                          </a:solidFill>
                        </a:rPr>
                        <a:t>media</a:t>
                      </a:r>
                      <a:r>
                        <a:rPr lang="de-DE" sz="1200" b="0" i="0" u="none" strike="noStrike" noProof="0" dirty="0">
                          <a:solidFill>
                            <a:srgbClr val="000000"/>
                          </a:solidFill>
                        </a:rPr>
                        <a:t> </a:t>
                      </a:r>
                      <a:r>
                        <a:rPr lang="de-DE" sz="1200" b="0" i="0" u="none" strike="noStrike" noProof="0" dirty="0" err="1">
                          <a:solidFill>
                            <a:srgbClr val="000000"/>
                          </a:solidFill>
                        </a:rPr>
                        <a:t>platform</a:t>
                      </a:r>
                      <a:r>
                        <a:rPr lang="de-DE" sz="1200" b="0" i="0" u="none" strike="noStrike" noProof="0" dirty="0">
                          <a:solidFill>
                            <a:srgbClr val="000000"/>
                          </a:solidFill>
                        </a:rPr>
                        <a:t>, </a:t>
                      </a:r>
                      <a:r>
                        <a:rPr lang="de-DE" sz="1200" b="0" i="0" u="none" strike="noStrike" noProof="0" dirty="0" err="1">
                          <a:solidFill>
                            <a:srgbClr val="000000"/>
                          </a:solidFill>
                        </a:rPr>
                        <a:t>the</a:t>
                      </a:r>
                      <a:r>
                        <a:rPr lang="de-DE" sz="1200" b="0" i="0" u="none" strike="noStrike" noProof="0" dirty="0">
                          <a:solidFill>
                            <a:srgbClr val="000000"/>
                          </a:solidFill>
                        </a:rPr>
                        <a:t> </a:t>
                      </a:r>
                      <a:r>
                        <a:rPr lang="de-DE" sz="1200" b="0" i="0" u="none" strike="noStrike" noProof="0" dirty="0" err="1">
                          <a:solidFill>
                            <a:srgbClr val="000000"/>
                          </a:solidFill>
                        </a:rPr>
                        <a:t>recommendation</a:t>
                      </a:r>
                      <a:r>
                        <a:rPr lang="de-DE" sz="1200" b="0" i="0" u="none" strike="noStrike" noProof="0" dirty="0">
                          <a:solidFill>
                            <a:srgbClr val="000000"/>
                          </a:solidFill>
                        </a:rPr>
                        <a:t> </a:t>
                      </a:r>
                      <a:r>
                        <a:rPr lang="de-DE" sz="1200" b="0" i="0" u="none" strike="noStrike" noProof="0" dirty="0" err="1">
                          <a:solidFill>
                            <a:srgbClr val="000000"/>
                          </a:solidFill>
                        </a:rPr>
                        <a:t>system</a:t>
                      </a:r>
                      <a:r>
                        <a:rPr lang="de-DE" sz="1200" b="0" i="0" u="none" strike="noStrike" noProof="0" dirty="0">
                          <a:solidFill>
                            <a:srgbClr val="000000"/>
                          </a:solidFill>
                        </a:rPr>
                        <a:t> </a:t>
                      </a:r>
                      <a:r>
                        <a:rPr lang="de-DE" sz="1200" b="0" i="0" u="none" strike="noStrike" noProof="0" dirty="0" err="1">
                          <a:solidFill>
                            <a:srgbClr val="000000"/>
                          </a:solidFill>
                        </a:rPr>
                        <a:t>boosts</a:t>
                      </a:r>
                      <a:r>
                        <a:rPr lang="de-DE" sz="1200" b="0" i="0" u="none" strike="noStrike" noProof="0" dirty="0">
                          <a:solidFill>
                            <a:srgbClr val="000000"/>
                          </a:solidFill>
                        </a:rPr>
                        <a:t> AI-</a:t>
                      </a:r>
                      <a:r>
                        <a:rPr lang="de-DE" sz="1200" b="0" i="0" u="none" strike="noStrike" noProof="0" dirty="0" err="1">
                          <a:solidFill>
                            <a:srgbClr val="000000"/>
                          </a:solidFill>
                        </a:rPr>
                        <a:t>generated</a:t>
                      </a:r>
                      <a:r>
                        <a:rPr lang="de-DE" sz="1200" b="0" i="0" u="none" strike="noStrike" noProof="0" dirty="0">
                          <a:solidFill>
                            <a:srgbClr val="000000"/>
                          </a:solidFill>
                        </a:rPr>
                        <a:t> </a:t>
                      </a:r>
                      <a:r>
                        <a:rPr lang="de-DE" sz="1200" b="0" i="0" u="none" strike="noStrike" noProof="0" dirty="0" err="1">
                          <a:solidFill>
                            <a:srgbClr val="000000"/>
                          </a:solidFill>
                        </a:rPr>
                        <a:t>images</a:t>
                      </a:r>
                      <a:r>
                        <a:rPr lang="de-DE" sz="1200" b="0" i="0" u="none" strike="noStrike" noProof="0" dirty="0">
                          <a:solidFill>
                            <a:srgbClr val="000000"/>
                          </a:solidFill>
                        </a:rPr>
                        <a:t> </a:t>
                      </a:r>
                      <a:r>
                        <a:rPr lang="de-DE" sz="1200" b="0" i="0" u="none" strike="noStrike" noProof="0" dirty="0" err="1">
                          <a:solidFill>
                            <a:srgbClr val="000000"/>
                          </a:solidFill>
                        </a:rPr>
                        <a:t>of</a:t>
                      </a:r>
                      <a:r>
                        <a:rPr lang="de-DE" sz="1200" b="0" i="0" u="none" strike="noStrike" noProof="0" dirty="0">
                          <a:solidFill>
                            <a:srgbClr val="000000"/>
                          </a:solidFill>
                        </a:rPr>
                        <a:t> </a:t>
                      </a:r>
                      <a:r>
                        <a:rPr lang="de-DE" sz="1200" b="0" i="0" u="none" strike="noStrike" noProof="0" dirty="0" err="1">
                          <a:solidFill>
                            <a:srgbClr val="000000"/>
                          </a:solidFill>
                        </a:rPr>
                        <a:t>highly</a:t>
                      </a:r>
                      <a:r>
                        <a:rPr lang="de-DE" sz="1200" b="0" i="0" u="none" strike="noStrike" noProof="0" dirty="0">
                          <a:solidFill>
                            <a:srgbClr val="000000"/>
                          </a:solidFill>
                        </a:rPr>
                        <a:t> </a:t>
                      </a:r>
                      <a:r>
                        <a:rPr lang="de-DE" sz="1200" b="0" i="0" u="none" strike="noStrike" noProof="0" dirty="0" err="1">
                          <a:solidFill>
                            <a:srgbClr val="000000"/>
                          </a:solidFill>
                        </a:rPr>
                        <a:t>sexualized</a:t>
                      </a:r>
                      <a:r>
                        <a:rPr lang="de-DE" sz="1200" b="0" i="0" u="none" strike="noStrike" noProof="0" dirty="0">
                          <a:solidFill>
                            <a:srgbClr val="000000"/>
                          </a:solidFill>
                        </a:rPr>
                        <a:t> </a:t>
                      </a:r>
                      <a:r>
                        <a:rPr lang="de-DE" sz="1200" b="0" i="0" u="none" strike="noStrike" noProof="0" dirty="0" err="1">
                          <a:solidFill>
                            <a:srgbClr val="000000"/>
                          </a:solidFill>
                        </a:rPr>
                        <a:t>women</a:t>
                      </a:r>
                      <a:r>
                        <a:rPr lang="de-DE" sz="1200" b="0" i="0" u="none" strike="noStrike" noProof="0" dirty="0">
                          <a:solidFill>
                            <a:srgbClr val="000000"/>
                          </a:solidFill>
                        </a:rPr>
                        <a:t> </a:t>
                      </a:r>
                      <a:r>
                        <a:rPr lang="de-DE" sz="1200" b="0" i="0" u="none" strike="noStrike" noProof="0" dirty="0" err="1">
                          <a:solidFill>
                            <a:srgbClr val="000000"/>
                          </a:solidFill>
                        </a:rPr>
                        <a:t>under</a:t>
                      </a:r>
                      <a:r>
                        <a:rPr lang="de-DE" sz="1200" b="0" i="0" u="none" strike="noStrike" noProof="0" dirty="0">
                          <a:solidFill>
                            <a:srgbClr val="000000"/>
                          </a:solidFill>
                        </a:rPr>
                        <a:t> #aiart </a:t>
                      </a:r>
                      <a:r>
                        <a:rPr lang="de-DE" sz="1200" b="0" i="0" u="none" strike="noStrike" noProof="0" dirty="0" err="1">
                          <a:solidFill>
                            <a:srgbClr val="000000"/>
                          </a:solidFill>
                        </a:rPr>
                        <a:t>because</a:t>
                      </a:r>
                      <a:r>
                        <a:rPr lang="de-DE" sz="1200" b="0" i="0" u="none" strike="noStrike" noProof="0" dirty="0">
                          <a:solidFill>
                            <a:srgbClr val="000000"/>
                          </a:solidFill>
                        </a:rPr>
                        <a:t> </a:t>
                      </a:r>
                      <a:r>
                        <a:rPr lang="de-DE" sz="1200" b="0" i="0" u="none" strike="noStrike" noProof="0" dirty="0" err="1">
                          <a:solidFill>
                            <a:srgbClr val="000000"/>
                          </a:solidFill>
                        </a:rPr>
                        <a:t>it</a:t>
                      </a:r>
                      <a:r>
                        <a:rPr lang="de-DE" sz="1200" b="0" i="0" u="none" strike="noStrike" noProof="0" dirty="0">
                          <a:solidFill>
                            <a:srgbClr val="000000"/>
                          </a:solidFill>
                        </a:rPr>
                        <a:t> </a:t>
                      </a:r>
                      <a:r>
                        <a:rPr lang="de-DE" sz="1200" b="0" i="0" u="none" strike="noStrike" noProof="0" dirty="0" err="1">
                          <a:solidFill>
                            <a:srgbClr val="000000"/>
                          </a:solidFill>
                        </a:rPr>
                        <a:t>ranks</a:t>
                      </a:r>
                      <a:r>
                        <a:rPr lang="de-DE" sz="1200" b="0" i="0" u="none" strike="noStrike" noProof="0" dirty="0">
                          <a:solidFill>
                            <a:srgbClr val="000000"/>
                          </a:solidFill>
                        </a:rPr>
                        <a:t> </a:t>
                      </a:r>
                      <a:r>
                        <a:rPr lang="de-DE" sz="1200" b="0" i="0" u="none" strike="noStrike" noProof="0" dirty="0" err="1">
                          <a:solidFill>
                            <a:srgbClr val="000000"/>
                          </a:solidFill>
                        </a:rPr>
                        <a:t>posts</a:t>
                      </a:r>
                      <a:r>
                        <a:rPr lang="de-DE" sz="1200" b="0" i="0" u="none" strike="noStrike" noProof="0" dirty="0">
                          <a:solidFill>
                            <a:srgbClr val="000000"/>
                          </a:solidFill>
                        </a:rPr>
                        <a:t> </a:t>
                      </a:r>
                      <a:r>
                        <a:rPr lang="de-DE" sz="1200" b="0" i="0" u="none" strike="noStrike" noProof="0" dirty="0" err="1">
                          <a:solidFill>
                            <a:srgbClr val="000000"/>
                          </a:solidFill>
                        </a:rPr>
                        <a:t>by</a:t>
                      </a:r>
                      <a:r>
                        <a:rPr lang="de-DE" sz="1200" b="0" i="0" u="none" strike="noStrike" noProof="0" dirty="0">
                          <a:solidFill>
                            <a:srgbClr val="000000"/>
                          </a:solidFill>
                        </a:rPr>
                        <a:t> </a:t>
                      </a:r>
                      <a:r>
                        <a:rPr lang="de-DE" sz="1200" b="0" i="0" u="none" strike="noStrike" noProof="0" dirty="0" err="1">
                          <a:solidFill>
                            <a:srgbClr val="000000"/>
                          </a:solidFill>
                        </a:rPr>
                        <a:t>engagement</a:t>
                      </a:r>
                      <a:r>
                        <a:rPr lang="de-DE" sz="1200" b="0" i="0" u="none" strike="noStrike" noProof="0" dirty="0">
                          <a:solidFill>
                            <a:srgbClr val="000000"/>
                          </a:solidFill>
                        </a:rPr>
                        <a:t> and </a:t>
                      </a:r>
                      <a:r>
                        <a:rPr lang="de-DE" sz="1200" b="0" i="0" u="none" strike="noStrike" noProof="0" dirty="0" err="1">
                          <a:solidFill>
                            <a:srgbClr val="000000"/>
                          </a:solidFill>
                        </a:rPr>
                        <a:t>past</a:t>
                      </a:r>
                      <a:r>
                        <a:rPr lang="de-DE" sz="1200" b="0" i="0" u="none" strike="noStrike" noProof="0" dirty="0">
                          <a:solidFill>
                            <a:srgbClr val="000000"/>
                          </a:solidFill>
                        </a:rPr>
                        <a:t> </a:t>
                      </a:r>
                      <a:r>
                        <a:rPr lang="de-DE" sz="1200" b="0" i="0" u="none" strike="noStrike" noProof="0" dirty="0" err="1">
                          <a:solidFill>
                            <a:srgbClr val="000000"/>
                          </a:solidFill>
                        </a:rPr>
                        <a:t>user</a:t>
                      </a:r>
                      <a:r>
                        <a:rPr lang="de-DE" sz="1200" b="0" i="0" u="none" strike="noStrike" noProof="0" dirty="0">
                          <a:solidFill>
                            <a:srgbClr val="000000"/>
                          </a:solidFill>
                        </a:rPr>
                        <a:t> </a:t>
                      </a:r>
                      <a:r>
                        <a:rPr lang="de-DE" sz="1200" b="0" i="0" u="none" strike="noStrike" noProof="0" dirty="0" err="1">
                          <a:solidFill>
                            <a:srgbClr val="000000"/>
                          </a:solidFill>
                        </a:rPr>
                        <a:t>behaviour</a:t>
                      </a:r>
                      <a:r>
                        <a:rPr lang="de-DE" sz="1200" b="0" i="0" u="none" strike="noStrike" noProof="0" dirty="0">
                          <a:solidFill>
                            <a:srgbClr val="000000"/>
                          </a:solidFill>
                        </a:rPr>
                        <a:t> </a:t>
                      </a:r>
                      <a:r>
                        <a:rPr lang="de-DE" sz="1200" b="0" i="0" u="none" strike="noStrike" noProof="0" dirty="0" err="1">
                          <a:solidFill>
                            <a:srgbClr val="000000"/>
                          </a:solidFill>
                        </a:rPr>
                        <a:t>shows</a:t>
                      </a:r>
                      <a:r>
                        <a:rPr lang="de-DE" sz="1200" b="0" i="0" u="none" strike="noStrike" noProof="0" dirty="0">
                          <a:solidFill>
                            <a:srgbClr val="000000"/>
                          </a:solidFill>
                        </a:rPr>
                        <a:t> </a:t>
                      </a:r>
                      <a:r>
                        <a:rPr lang="de-DE" sz="1200" b="0" i="0" u="none" strike="noStrike" noProof="0" dirty="0" err="1">
                          <a:solidFill>
                            <a:srgbClr val="000000"/>
                          </a:solidFill>
                        </a:rPr>
                        <a:t>that</a:t>
                      </a:r>
                      <a:r>
                        <a:rPr lang="de-DE" sz="1200" b="0" i="0" u="none" strike="noStrike" noProof="0" dirty="0">
                          <a:solidFill>
                            <a:srgbClr val="000000"/>
                          </a:solidFill>
                        </a:rPr>
                        <a:t> </a:t>
                      </a:r>
                      <a:r>
                        <a:rPr lang="de-DE" sz="1200" b="0" i="0" u="none" strike="noStrike" noProof="0" dirty="0" err="1">
                          <a:solidFill>
                            <a:srgbClr val="000000"/>
                          </a:solidFill>
                        </a:rPr>
                        <a:t>these</a:t>
                      </a:r>
                      <a:r>
                        <a:rPr lang="de-DE" sz="1200" b="0" i="0" u="none" strike="noStrike" noProof="0" dirty="0">
                          <a:solidFill>
                            <a:srgbClr val="000000"/>
                          </a:solidFill>
                        </a:rPr>
                        <a:t> </a:t>
                      </a:r>
                      <a:r>
                        <a:rPr lang="de-DE" sz="1200" b="0" i="0" u="none" strike="noStrike" noProof="0" dirty="0" err="1">
                          <a:solidFill>
                            <a:srgbClr val="000000"/>
                          </a:solidFill>
                        </a:rPr>
                        <a:t>images</a:t>
                      </a:r>
                      <a:r>
                        <a:rPr lang="de-DE" sz="1200" b="0" i="0" u="none" strike="noStrike" noProof="0" dirty="0">
                          <a:solidFill>
                            <a:srgbClr val="000000"/>
                          </a:solidFill>
                        </a:rPr>
                        <a:t> </a:t>
                      </a:r>
                      <a:r>
                        <a:rPr lang="de-DE" sz="1200" b="0" i="0" u="none" strike="noStrike" noProof="0" dirty="0" err="1">
                          <a:solidFill>
                            <a:srgbClr val="000000"/>
                          </a:solidFill>
                        </a:rPr>
                        <a:t>receive</a:t>
                      </a:r>
                      <a:r>
                        <a:rPr lang="de-DE" sz="1200" b="0" i="0" u="none" strike="noStrike" noProof="0" dirty="0">
                          <a:solidFill>
                            <a:srgbClr val="000000"/>
                          </a:solidFill>
                        </a:rPr>
                        <a:t> </a:t>
                      </a:r>
                      <a:r>
                        <a:rPr lang="de-DE" sz="1200" b="0" i="0" u="none" strike="noStrike" noProof="0" dirty="0" err="1">
                          <a:solidFill>
                            <a:srgbClr val="000000"/>
                          </a:solidFill>
                        </a:rPr>
                        <a:t>more</a:t>
                      </a:r>
                      <a:r>
                        <a:rPr lang="de-DE" sz="1200" b="0" i="0" u="none" strike="noStrike" noProof="0" dirty="0">
                          <a:solidFill>
                            <a:srgbClr val="000000"/>
                          </a:solidFill>
                        </a:rPr>
                        <a:t> </a:t>
                      </a:r>
                      <a:r>
                        <a:rPr lang="de-DE" sz="1200" b="0" i="0" u="none" strike="noStrike" noProof="0" dirty="0" err="1">
                          <a:solidFill>
                            <a:srgbClr val="000000"/>
                          </a:solidFill>
                        </a:rPr>
                        <a:t>clicks</a:t>
                      </a:r>
                      <a:r>
                        <a:rPr lang="de-DE" sz="1200" b="0" i="0" u="none" strike="noStrike" noProof="0" dirty="0">
                          <a:solidFill>
                            <a:srgbClr val="000000"/>
                          </a:solidFill>
                        </a:rPr>
                        <a:t> and </a:t>
                      </a:r>
                      <a:r>
                        <a:rPr lang="de-DE" sz="1200" b="0" i="0" u="none" strike="noStrike" noProof="0" dirty="0" err="1">
                          <a:solidFill>
                            <a:srgbClr val="000000"/>
                          </a:solidFill>
                        </a:rPr>
                        <a:t>watch</a:t>
                      </a:r>
                      <a:r>
                        <a:rPr lang="de-DE" sz="1200" b="0" i="0" u="none" strike="noStrike" noProof="0" dirty="0">
                          <a:solidFill>
                            <a:srgbClr val="000000"/>
                          </a:solidFill>
                        </a:rPr>
                        <a:t> time. This </a:t>
                      </a:r>
                      <a:r>
                        <a:rPr lang="de-DE" sz="1200" b="0" i="0" u="none" strike="noStrike" noProof="0" dirty="0" err="1">
                          <a:solidFill>
                            <a:srgbClr val="000000"/>
                          </a:solidFill>
                        </a:rPr>
                        <a:t>means</a:t>
                      </a:r>
                      <a:r>
                        <a:rPr lang="de-DE" sz="1200" b="0" i="0" u="none" strike="noStrike" noProof="0" dirty="0">
                          <a:solidFill>
                            <a:srgbClr val="000000"/>
                          </a:solidFill>
                        </a:rPr>
                        <a:t> </a:t>
                      </a:r>
                      <a:r>
                        <a:rPr lang="de-DE" sz="1200" b="0" i="0" u="none" strike="noStrike" noProof="0" dirty="0" err="1">
                          <a:solidFill>
                            <a:srgbClr val="000000"/>
                          </a:solidFill>
                        </a:rPr>
                        <a:t>more</a:t>
                      </a:r>
                      <a:r>
                        <a:rPr lang="de-DE" sz="1200" b="0" i="0" u="none" strike="noStrike" noProof="0" dirty="0">
                          <a:solidFill>
                            <a:srgbClr val="000000"/>
                          </a:solidFill>
                        </a:rPr>
                        <a:t> ad-revenue </a:t>
                      </a:r>
                      <a:r>
                        <a:rPr lang="de-DE" sz="1200" b="0" i="0" u="none" strike="noStrike" noProof="0" dirty="0" err="1">
                          <a:solidFill>
                            <a:srgbClr val="000000"/>
                          </a:solidFill>
                        </a:rPr>
                        <a:t>which</a:t>
                      </a:r>
                      <a:r>
                        <a:rPr lang="de-DE" sz="1200" b="0" i="0" u="none" strike="noStrike" noProof="0" dirty="0">
                          <a:solidFill>
                            <a:srgbClr val="000000"/>
                          </a:solidFill>
                        </a:rPr>
                        <a:t> </a:t>
                      </a:r>
                      <a:r>
                        <a:rPr lang="de-DE" sz="1200" b="0" i="0" u="none" strike="noStrike" noProof="0" dirty="0" err="1">
                          <a:solidFill>
                            <a:srgbClr val="000000"/>
                          </a:solidFill>
                        </a:rPr>
                        <a:t>is</a:t>
                      </a:r>
                      <a:r>
                        <a:rPr lang="de-DE" sz="1200" b="0" i="0" u="none" strike="noStrike" noProof="0" dirty="0">
                          <a:solidFill>
                            <a:srgbClr val="000000"/>
                          </a:solidFill>
                        </a:rPr>
                        <a:t> a </a:t>
                      </a:r>
                      <a:r>
                        <a:rPr lang="de-DE" sz="1200" b="0" i="0" u="none" strike="noStrike" noProof="0" dirty="0" err="1">
                          <a:solidFill>
                            <a:srgbClr val="000000"/>
                          </a:solidFill>
                        </a:rPr>
                        <a:t>priority</a:t>
                      </a:r>
                      <a:r>
                        <a:rPr lang="de-DE" sz="1200" b="0" i="0" u="none" strike="noStrike" noProof="0" dirty="0">
                          <a:solidFill>
                            <a:srgbClr val="000000"/>
                          </a:solidFill>
                        </a:rPr>
                        <a:t> </a:t>
                      </a:r>
                      <a:r>
                        <a:rPr lang="de-DE" sz="1200" b="0" i="0" u="none" strike="noStrike" noProof="0" dirty="0" err="1">
                          <a:solidFill>
                            <a:srgbClr val="000000"/>
                          </a:solidFill>
                        </a:rPr>
                        <a:t>of</a:t>
                      </a:r>
                      <a:r>
                        <a:rPr lang="de-DE" sz="1200" b="0" i="0" u="none" strike="noStrike" noProof="0" dirty="0">
                          <a:solidFill>
                            <a:srgbClr val="000000"/>
                          </a:solidFill>
                        </a:rPr>
                        <a:t> </a:t>
                      </a:r>
                      <a:r>
                        <a:rPr lang="de-DE" sz="1200" b="0" i="0" u="none" strike="noStrike" noProof="0" dirty="0" err="1">
                          <a:solidFill>
                            <a:srgbClr val="000000"/>
                          </a:solidFill>
                        </a:rPr>
                        <a:t>the</a:t>
                      </a:r>
                      <a:r>
                        <a:rPr lang="de-DE" sz="1200" b="0" i="0" u="none" strike="noStrike" noProof="0" dirty="0">
                          <a:solidFill>
                            <a:srgbClr val="000000"/>
                          </a:solidFill>
                        </a:rPr>
                        <a:t> social </a:t>
                      </a:r>
                      <a:r>
                        <a:rPr lang="de-DE" sz="1200" b="0" i="0" u="none" strike="noStrike" noProof="0" dirty="0" err="1">
                          <a:solidFill>
                            <a:srgbClr val="000000"/>
                          </a:solidFill>
                        </a:rPr>
                        <a:t>media</a:t>
                      </a:r>
                      <a:r>
                        <a:rPr lang="de-DE" sz="1200" b="0" i="0" u="none" strike="noStrike" noProof="0" dirty="0">
                          <a:solidFill>
                            <a:srgbClr val="000000"/>
                          </a:solidFill>
                        </a:rPr>
                        <a:t> </a:t>
                      </a:r>
                      <a:r>
                        <a:rPr lang="de-DE" sz="1200" b="0" i="0" u="none" strike="noStrike" noProof="0" dirty="0" err="1">
                          <a:solidFill>
                            <a:srgbClr val="000000"/>
                          </a:solidFill>
                        </a:rPr>
                        <a:t>company</a:t>
                      </a:r>
                      <a:r>
                        <a:rPr lang="de-DE" sz="1200" b="0" i="0" u="none" strike="noStrike" noProof="0" dirty="0">
                          <a:solidFill>
                            <a:srgbClr val="000000"/>
                          </a:solidFill>
                        </a:rPr>
                        <a:t>. Over time, </a:t>
                      </a:r>
                      <a:r>
                        <a:rPr lang="de-DE" sz="1200" b="0" i="0" u="none" strike="noStrike" noProof="0" dirty="0" err="1">
                          <a:solidFill>
                            <a:srgbClr val="000000"/>
                          </a:solidFill>
                        </a:rPr>
                        <a:t>this</a:t>
                      </a:r>
                      <a:r>
                        <a:rPr lang="de-DE" sz="1200" b="0" i="0" u="none" strike="noStrike" noProof="0" dirty="0">
                          <a:solidFill>
                            <a:srgbClr val="000000"/>
                          </a:solidFill>
                        </a:rPr>
                        <a:t> </a:t>
                      </a:r>
                      <a:r>
                        <a:rPr lang="de-DE" sz="1200" b="0" i="0" u="none" strike="noStrike" noProof="0" dirty="0" err="1">
                          <a:solidFill>
                            <a:srgbClr val="000000"/>
                          </a:solidFill>
                        </a:rPr>
                        <a:t>feedback</a:t>
                      </a:r>
                      <a:r>
                        <a:rPr lang="de-DE" sz="1200" b="0" i="0" u="none" strike="noStrike" noProof="0" dirty="0">
                          <a:solidFill>
                            <a:srgbClr val="000000"/>
                          </a:solidFill>
                        </a:rPr>
                        <a:t> loop </a:t>
                      </a:r>
                      <a:r>
                        <a:rPr lang="de-DE" sz="1200" b="0" i="0" u="none" strike="noStrike" noProof="0" dirty="0" err="1">
                          <a:solidFill>
                            <a:srgbClr val="000000"/>
                          </a:solidFill>
                        </a:rPr>
                        <a:t>teaches</a:t>
                      </a:r>
                      <a:r>
                        <a:rPr lang="de-DE" sz="1200" b="0" i="0" u="none" strike="noStrike" noProof="0" dirty="0">
                          <a:solidFill>
                            <a:srgbClr val="000000"/>
                          </a:solidFill>
                        </a:rPr>
                        <a:t> </a:t>
                      </a:r>
                      <a:r>
                        <a:rPr lang="de-DE" sz="1200" b="0" i="0" u="none" strike="noStrike" noProof="0" dirty="0" err="1">
                          <a:solidFill>
                            <a:srgbClr val="000000"/>
                          </a:solidFill>
                        </a:rPr>
                        <a:t>both</a:t>
                      </a:r>
                      <a:r>
                        <a:rPr lang="de-DE" sz="1200" b="0" i="0" u="none" strike="noStrike" noProof="0" dirty="0">
                          <a:solidFill>
                            <a:srgbClr val="000000"/>
                          </a:solidFill>
                        </a:rPr>
                        <a:t> </a:t>
                      </a:r>
                      <a:r>
                        <a:rPr lang="de-DE" sz="1200" b="0" i="0" u="none" strike="noStrike" noProof="0" dirty="0" err="1">
                          <a:solidFill>
                            <a:srgbClr val="000000"/>
                          </a:solidFill>
                        </a:rPr>
                        <a:t>the</a:t>
                      </a:r>
                      <a:r>
                        <a:rPr lang="de-DE" sz="1200" b="0" i="0" u="none" strike="noStrike" noProof="0" dirty="0">
                          <a:solidFill>
                            <a:srgbClr val="000000"/>
                          </a:solidFill>
                        </a:rPr>
                        <a:t> </a:t>
                      </a:r>
                      <a:r>
                        <a:rPr lang="de-DE" sz="1200" b="0" i="0" u="none" strike="noStrike" noProof="0" dirty="0" err="1">
                          <a:solidFill>
                            <a:srgbClr val="000000"/>
                          </a:solidFill>
                        </a:rPr>
                        <a:t>algorithm</a:t>
                      </a:r>
                      <a:r>
                        <a:rPr lang="de-DE" sz="1200" b="0" i="0" u="none" strike="noStrike" noProof="0" dirty="0">
                          <a:solidFill>
                            <a:srgbClr val="000000"/>
                          </a:solidFill>
                        </a:rPr>
                        <a:t> and </a:t>
                      </a:r>
                      <a:r>
                        <a:rPr lang="de-DE" sz="1200" b="0" i="0" u="none" strike="noStrike" noProof="0" dirty="0" err="1">
                          <a:solidFill>
                            <a:srgbClr val="000000"/>
                          </a:solidFill>
                        </a:rPr>
                        <a:t>many</a:t>
                      </a:r>
                      <a:r>
                        <a:rPr lang="de-DE" sz="1200" b="0" i="0" u="none" strike="noStrike" noProof="0" dirty="0">
                          <a:solidFill>
                            <a:srgbClr val="000000"/>
                          </a:solidFill>
                        </a:rPr>
                        <a:t> </a:t>
                      </a:r>
                      <a:r>
                        <a:rPr lang="de-DE" sz="1200" b="0" i="0" u="none" strike="noStrike" noProof="0" dirty="0" err="1">
                          <a:solidFill>
                            <a:srgbClr val="000000"/>
                          </a:solidFill>
                        </a:rPr>
                        <a:t>creators</a:t>
                      </a:r>
                      <a:r>
                        <a:rPr lang="de-DE" sz="1200" b="0" i="0" u="none" strike="noStrike" noProof="0" dirty="0">
                          <a:solidFill>
                            <a:srgbClr val="000000"/>
                          </a:solidFill>
                        </a:rPr>
                        <a:t> </a:t>
                      </a:r>
                      <a:r>
                        <a:rPr lang="de-DE" sz="1200" b="0" i="0" u="none" strike="noStrike" noProof="0" dirty="0" err="1">
                          <a:solidFill>
                            <a:srgbClr val="000000"/>
                          </a:solidFill>
                        </a:rPr>
                        <a:t>that</a:t>
                      </a:r>
                      <a:r>
                        <a:rPr lang="de-DE" sz="1200" b="0" i="0" u="none" strike="noStrike" noProof="0" dirty="0">
                          <a:solidFill>
                            <a:srgbClr val="000000"/>
                          </a:solidFill>
                        </a:rPr>
                        <a:t> “</a:t>
                      </a:r>
                      <a:r>
                        <a:rPr lang="de-DE" sz="1200" b="0" i="0" u="none" strike="noStrike" noProof="0" dirty="0" err="1">
                          <a:solidFill>
                            <a:srgbClr val="000000"/>
                          </a:solidFill>
                        </a:rPr>
                        <a:t>successful</a:t>
                      </a:r>
                      <a:r>
                        <a:rPr lang="de-DE" sz="1200" b="0" i="0" u="none" strike="noStrike" noProof="0" dirty="0">
                          <a:solidFill>
                            <a:srgbClr val="000000"/>
                          </a:solidFill>
                        </a:rPr>
                        <a:t>” AI </a:t>
                      </a:r>
                      <a:r>
                        <a:rPr lang="de-DE" sz="1200" b="0" i="0" u="none" strike="noStrike" noProof="0" dirty="0" err="1">
                          <a:solidFill>
                            <a:srgbClr val="000000"/>
                          </a:solidFill>
                        </a:rPr>
                        <a:t>art</a:t>
                      </a:r>
                      <a:r>
                        <a:rPr lang="de-DE" sz="1200" b="0" i="0" u="none" strike="noStrike" noProof="0" dirty="0">
                          <a:solidFill>
                            <a:srgbClr val="000000"/>
                          </a:solidFill>
                        </a:rPr>
                        <a:t> </a:t>
                      </a:r>
                      <a:r>
                        <a:rPr lang="de-DE" sz="1200" b="0" i="0" u="none" strike="noStrike" noProof="0" dirty="0" err="1">
                          <a:solidFill>
                            <a:srgbClr val="000000"/>
                          </a:solidFill>
                        </a:rPr>
                        <a:t>means</a:t>
                      </a:r>
                      <a:r>
                        <a:rPr lang="de-DE" sz="1200" b="0" i="0" u="none" strike="noStrike" noProof="0" dirty="0">
                          <a:solidFill>
                            <a:srgbClr val="000000"/>
                          </a:solidFill>
                        </a:rPr>
                        <a:t> </a:t>
                      </a:r>
                      <a:r>
                        <a:rPr lang="de-DE" sz="1200" b="0" i="0" u="none" strike="noStrike" noProof="0" dirty="0" err="1">
                          <a:solidFill>
                            <a:srgbClr val="000000"/>
                          </a:solidFill>
                        </a:rPr>
                        <a:t>producing</a:t>
                      </a:r>
                      <a:r>
                        <a:rPr lang="de-DE" sz="1200" b="0" i="0" u="none" strike="noStrike" noProof="0" dirty="0">
                          <a:solidFill>
                            <a:srgbClr val="000000"/>
                          </a:solidFill>
                        </a:rPr>
                        <a:t> </a:t>
                      </a:r>
                      <a:r>
                        <a:rPr lang="de-DE" sz="1200" b="0" i="0" u="none" strike="noStrike" noProof="0" dirty="0" err="1">
                          <a:solidFill>
                            <a:srgbClr val="000000"/>
                          </a:solidFill>
                        </a:rPr>
                        <a:t>sexualized</a:t>
                      </a:r>
                      <a:r>
                        <a:rPr lang="de-DE" sz="1200" b="0" i="0" u="none" strike="noStrike" noProof="0" dirty="0">
                          <a:solidFill>
                            <a:srgbClr val="000000"/>
                          </a:solidFill>
                        </a:rPr>
                        <a:t> </a:t>
                      </a:r>
                      <a:r>
                        <a:rPr lang="de-DE" sz="1200" b="0" i="0" u="none" strike="noStrike" noProof="0" dirty="0" err="1">
                          <a:solidFill>
                            <a:srgbClr val="000000"/>
                          </a:solidFill>
                        </a:rPr>
                        <a:t>images</a:t>
                      </a:r>
                      <a:r>
                        <a:rPr lang="de-DE" sz="1200" b="0" i="0" u="none" strike="noStrike" noProof="0" dirty="0">
                          <a:solidFill>
                            <a:srgbClr val="000000"/>
                          </a:solidFill>
                        </a:rPr>
                        <a:t> </a:t>
                      </a:r>
                      <a:r>
                        <a:rPr lang="de-DE" sz="1200" b="0" i="0" u="none" strike="noStrike" noProof="0" dirty="0" err="1">
                          <a:solidFill>
                            <a:srgbClr val="000000"/>
                          </a:solidFill>
                        </a:rPr>
                        <a:t>of</a:t>
                      </a:r>
                      <a:r>
                        <a:rPr lang="de-DE" sz="1200" b="0" i="0" u="none" strike="noStrike" noProof="0" dirty="0">
                          <a:solidFill>
                            <a:srgbClr val="000000"/>
                          </a:solidFill>
                        </a:rPr>
                        <a:t> </a:t>
                      </a:r>
                      <a:r>
                        <a:rPr lang="de-DE" sz="1200" b="0" i="0" u="none" strike="noStrike" noProof="0" dirty="0" err="1">
                          <a:solidFill>
                            <a:srgbClr val="000000"/>
                          </a:solidFill>
                        </a:rPr>
                        <a:t>women</a:t>
                      </a:r>
                      <a:r>
                        <a:rPr lang="de-DE" sz="1200" b="0" i="0" u="none" strike="noStrike" noProof="0" dirty="0">
                          <a:solidFill>
                            <a:srgbClr val="000000"/>
                          </a:solidFill>
                        </a:rPr>
                        <a:t>, </a:t>
                      </a:r>
                      <a:r>
                        <a:rPr lang="de-DE" sz="1200" b="0" i="0" u="none" strike="noStrike" noProof="0" dirty="0" err="1">
                          <a:solidFill>
                            <a:srgbClr val="000000"/>
                          </a:solidFill>
                        </a:rPr>
                        <a:t>crowding</a:t>
                      </a:r>
                      <a:r>
                        <a:rPr lang="de-DE" sz="1200" b="0" i="0" u="none" strike="noStrike" noProof="0" dirty="0">
                          <a:solidFill>
                            <a:srgbClr val="000000"/>
                          </a:solidFill>
                        </a:rPr>
                        <a:t> out </a:t>
                      </a:r>
                      <a:r>
                        <a:rPr lang="de-DE" sz="1200" b="0" i="0" u="none" strike="noStrike" noProof="0" dirty="0" err="1">
                          <a:solidFill>
                            <a:srgbClr val="000000"/>
                          </a:solidFill>
                        </a:rPr>
                        <a:t>other</a:t>
                      </a:r>
                      <a:r>
                        <a:rPr lang="de-DE" sz="1200" b="0" i="0" u="none" strike="noStrike" noProof="0" dirty="0">
                          <a:solidFill>
                            <a:srgbClr val="000000"/>
                          </a:solidFill>
                        </a:rPr>
                        <a:t> </a:t>
                      </a:r>
                      <a:r>
                        <a:rPr lang="de-DE" sz="1200" b="0" i="0" u="none" strike="noStrike" noProof="0" dirty="0" err="1">
                          <a:solidFill>
                            <a:srgbClr val="000000"/>
                          </a:solidFill>
                        </a:rPr>
                        <a:t>subjects</a:t>
                      </a:r>
                      <a:r>
                        <a:rPr lang="de-DE" sz="1200" b="0" i="0" u="none" strike="noStrike" noProof="0" dirty="0">
                          <a:solidFill>
                            <a:srgbClr val="000000"/>
                          </a:solidFill>
                        </a:rPr>
                        <a:t> and </a:t>
                      </a:r>
                      <a:r>
                        <a:rPr lang="de-DE" sz="1200" b="0" i="0" u="none" strike="noStrike" noProof="0" dirty="0" err="1">
                          <a:solidFill>
                            <a:srgbClr val="000000"/>
                          </a:solidFill>
                        </a:rPr>
                        <a:t>styles</a:t>
                      </a:r>
                      <a:r>
                        <a:rPr lang="de-DE" sz="1200" b="0" i="0" u="none" strike="noStrike" noProof="0" dirty="0">
                          <a:solidFill>
                            <a:srgbClr val="000000"/>
                          </a:solidFill>
                        </a:rPr>
                        <a:t> and </a:t>
                      </a:r>
                      <a:r>
                        <a:rPr lang="de-DE" sz="1200" b="0" i="0" u="none" strike="noStrike" noProof="0" dirty="0" err="1">
                          <a:solidFill>
                            <a:srgbClr val="000000"/>
                          </a:solidFill>
                        </a:rPr>
                        <a:t>normalizing</a:t>
                      </a:r>
                      <a:r>
                        <a:rPr lang="de-DE" sz="1200" b="0" i="0" u="none" strike="noStrike" noProof="0" dirty="0">
                          <a:solidFill>
                            <a:srgbClr val="000000"/>
                          </a:solidFill>
                        </a:rPr>
                        <a:t> </a:t>
                      </a:r>
                      <a:r>
                        <a:rPr lang="de-DE" sz="1200" b="0" i="0" u="none" strike="noStrike" noProof="0" dirty="0" err="1">
                          <a:solidFill>
                            <a:srgbClr val="000000"/>
                          </a:solidFill>
                        </a:rPr>
                        <a:t>sexist</a:t>
                      </a:r>
                      <a:r>
                        <a:rPr lang="de-DE" sz="1200" b="0" i="0" u="none" strike="noStrike" noProof="0" dirty="0">
                          <a:solidFill>
                            <a:srgbClr val="000000"/>
                          </a:solidFill>
                        </a:rPr>
                        <a:t> </a:t>
                      </a:r>
                      <a:r>
                        <a:rPr lang="de-DE" sz="1200" b="0" i="0" u="none" strike="noStrike" noProof="0" dirty="0" err="1">
                          <a:solidFill>
                            <a:srgbClr val="000000"/>
                          </a:solidFill>
                        </a:rPr>
                        <a:t>visual</a:t>
                      </a:r>
                      <a:r>
                        <a:rPr lang="de-DE" sz="1200" b="0" i="0" u="none" strike="noStrike" noProof="0" dirty="0">
                          <a:solidFill>
                            <a:srgbClr val="000000"/>
                          </a:solidFill>
                        </a:rPr>
                        <a:t> </a:t>
                      </a:r>
                      <a:r>
                        <a:rPr lang="de-DE" sz="1200" b="0" i="0" u="none" strike="noStrike" noProof="0" dirty="0" err="1">
                          <a:solidFill>
                            <a:srgbClr val="000000"/>
                          </a:solidFill>
                        </a:rPr>
                        <a:t>norms</a:t>
                      </a:r>
                      <a:r>
                        <a:rPr lang="de-DE" sz="1200" b="0" i="0" u="none" strike="noStrike" noProof="0" dirty="0">
                          <a:solidFill>
                            <a:srgbClr val="000000"/>
                          </a:solidFill>
                        </a:rPr>
                        <a:t>. </a:t>
                      </a:r>
                      <a:endParaRPr lang="de-DE" sz="1200" dirty="0"/>
                    </a:p>
                  </a:txBody>
                  <a:tcPr anchor="ctr"/>
                </a:tc>
                <a:extLst>
                  <a:ext uri="{0D108BD9-81ED-4DB2-BD59-A6C34878D82A}">
                    <a16:rowId xmlns:a16="http://schemas.microsoft.com/office/drawing/2014/main" val="152428440"/>
                  </a:ext>
                </a:extLst>
              </a:tr>
            </a:tbl>
          </a:graphicData>
        </a:graphic>
      </p:graphicFrame>
      <p:pic>
        <p:nvPicPr>
          <p:cNvPr id="2" name="Grafik 1">
            <a:extLst>
              <a:ext uri="{FF2B5EF4-FFF2-40B4-BE49-F238E27FC236}">
                <a16:creationId xmlns:a16="http://schemas.microsoft.com/office/drawing/2014/main" id="{1BAFA810-1323-39A9-30F3-2533F810BF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10" name="Textfeld 5">
            <a:extLst>
              <a:ext uri="{FF2B5EF4-FFF2-40B4-BE49-F238E27FC236}">
                <a16:creationId xmlns:a16="http://schemas.microsoft.com/office/drawing/2014/main" id="{E0782D61-5E10-42C5-8DC8-2B7CE66676B9}"/>
              </a:ext>
            </a:extLst>
          </p:cNvPr>
          <p:cNvSpPr/>
          <p:nvPr/>
        </p:nvSpPr>
        <p:spPr>
          <a:xfrm>
            <a:off x="457200" y="755280"/>
            <a:ext cx="3825550" cy="138354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it-IT" sz="3200" b="1" u="none" strike="noStrike" dirty="0" err="1">
                <a:solidFill>
                  <a:schemeClr val="dk1"/>
                </a:solidFill>
                <a:effectLst/>
                <a:uFillTx/>
                <a:latin typeface="Garet Heavy"/>
              </a:rPr>
              <a:t>Effects</a:t>
            </a:r>
            <a:r>
              <a:rPr lang="it-IT" sz="3200" b="1" u="none" strike="noStrike" dirty="0">
                <a:solidFill>
                  <a:schemeClr val="dk1"/>
                </a:solidFill>
                <a:effectLst/>
                <a:uFillTx/>
                <a:latin typeface="Garet Heavy"/>
              </a:rPr>
              <a:t> on society</a:t>
            </a:r>
            <a:br>
              <a:rPr lang="it-IT" sz="3200" b="1" u="none" strike="noStrike" dirty="0">
                <a:solidFill>
                  <a:schemeClr val="dk1"/>
                </a:solidFill>
                <a:effectLst/>
                <a:uFillTx/>
                <a:latin typeface="Garet Heavy"/>
              </a:rPr>
            </a:br>
            <a:r>
              <a:rPr lang="it-IT" sz="2000" dirty="0">
                <a:solidFill>
                  <a:schemeClr val="dk1"/>
                </a:solidFill>
                <a:latin typeface="Garet Book"/>
              </a:rPr>
              <a:t>Real-life </a:t>
            </a:r>
            <a:r>
              <a:rPr lang="it-IT" sz="2000" dirty="0" err="1">
                <a:solidFill>
                  <a:schemeClr val="dk1"/>
                </a:solidFill>
                <a:latin typeface="Garet Book"/>
              </a:rPr>
              <a:t>examples</a:t>
            </a:r>
            <a:endParaRPr lang="it-IT" sz="3200" u="none" strike="noStrike" dirty="0">
              <a:solidFill>
                <a:schemeClr val="dk1"/>
              </a:solidFill>
              <a:effectLst/>
              <a:uFillTx/>
              <a:latin typeface="Garet Book"/>
            </a:endParaRPr>
          </a:p>
        </p:txBody>
      </p:sp>
    </p:spTree>
    <p:extLst>
      <p:ext uri="{BB962C8B-B14F-4D97-AF65-F5344CB8AC3E}">
        <p14:creationId xmlns:p14="http://schemas.microsoft.com/office/powerpoint/2010/main" val="2985632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03A6F83F-7695-BC3F-AF72-D398C71C0E54}"/>
            </a:ext>
          </a:extLst>
        </p:cNvPr>
        <p:cNvGrpSpPr/>
        <p:nvPr/>
      </p:nvGrpSpPr>
      <p:grpSpPr>
        <a:xfrm>
          <a:off x="0" y="0"/>
          <a:ext cx="0" cy="0"/>
          <a:chOff x="0" y="0"/>
          <a:chExt cx="0" cy="0"/>
        </a:xfrm>
      </p:grpSpPr>
      <p:sp>
        <p:nvSpPr>
          <p:cNvPr id="13" name="Rechteck 10">
            <a:extLst>
              <a:ext uri="{FF2B5EF4-FFF2-40B4-BE49-F238E27FC236}">
                <a16:creationId xmlns:a16="http://schemas.microsoft.com/office/drawing/2014/main" id="{4057A01C-67E5-4F9F-8E1F-EBF66C0AD447}"/>
              </a:ext>
            </a:extLst>
          </p:cNvPr>
          <p:cNvSpPr/>
          <p:nvPr/>
        </p:nvSpPr>
        <p:spPr>
          <a:xfrm>
            <a:off x="4282749" y="497160"/>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15" name="PlaceHolder 1">
            <a:extLst>
              <a:ext uri="{FF2B5EF4-FFF2-40B4-BE49-F238E27FC236}">
                <a16:creationId xmlns:a16="http://schemas.microsoft.com/office/drawing/2014/main" id="{2BAC16FA-7E7C-459B-9600-2CBE299DE84B}"/>
              </a:ext>
            </a:extLst>
          </p:cNvPr>
          <p:cNvSpPr txBox="1">
            <a:spLocks/>
          </p:cNvSpPr>
          <p:nvPr/>
        </p:nvSpPr>
        <p:spPr>
          <a:xfrm>
            <a:off x="457200" y="2392020"/>
            <a:ext cx="3499589"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dirty="0"/>
              <a:t>Example 3</a:t>
            </a:r>
            <a:endParaRPr lang="de-DE" dirty="0">
              <a:solidFill>
                <a:schemeClr val="dk1"/>
              </a:solidFill>
              <a:latin typeface="Garet Book"/>
            </a:endParaRPr>
          </a:p>
        </p:txBody>
      </p:sp>
      <p:sp>
        <p:nvSpPr>
          <p:cNvPr id="12" name="Rechteck 11">
            <a:extLst>
              <a:ext uri="{FF2B5EF4-FFF2-40B4-BE49-F238E27FC236}">
                <a16:creationId xmlns:a16="http://schemas.microsoft.com/office/drawing/2014/main" id="{0FE9900A-E328-0105-EF6B-D016AD41C76A}"/>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sp>
        <p:nvSpPr>
          <p:cNvPr id="4" name="Title 4">
            <a:extLst>
              <a:ext uri="{FF2B5EF4-FFF2-40B4-BE49-F238E27FC236}">
                <a16:creationId xmlns:a16="http://schemas.microsoft.com/office/drawing/2014/main" id="{0156BEB8-FA97-8C14-006E-D502C9E097CC}"/>
              </a:ext>
            </a:extLst>
          </p:cNvPr>
          <p:cNvSpPr txBox="1">
            <a:spLocks/>
          </p:cNvSpPr>
          <p:nvPr/>
        </p:nvSpPr>
        <p:spPr>
          <a:xfrm>
            <a:off x="838200" y="495114"/>
            <a:ext cx="13932567" cy="451794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br>
              <a:rPr lang="en-US" sz="2400"/>
            </a:br>
            <a:br>
              <a:rPr lang="en-US" sz="2400"/>
            </a:br>
            <a:endParaRPr lang="en-US" sz="2400"/>
          </a:p>
        </p:txBody>
      </p:sp>
      <p:graphicFrame>
        <p:nvGraphicFramePr>
          <p:cNvPr id="8" name="Tabelle 7">
            <a:extLst>
              <a:ext uri="{FF2B5EF4-FFF2-40B4-BE49-F238E27FC236}">
                <a16:creationId xmlns:a16="http://schemas.microsoft.com/office/drawing/2014/main" id="{AF95581A-785B-847A-ED8E-F1242D26752D}"/>
              </a:ext>
            </a:extLst>
          </p:cNvPr>
          <p:cNvGraphicFramePr>
            <a:graphicFrameLocks noGrp="1"/>
          </p:cNvGraphicFramePr>
          <p:nvPr>
            <p:extLst>
              <p:ext uri="{D42A27DB-BD31-4B8C-83A1-F6EECF244321}">
                <p14:modId xmlns:p14="http://schemas.microsoft.com/office/powerpoint/2010/main" val="1630714144"/>
              </p:ext>
            </p:extLst>
          </p:nvPr>
        </p:nvGraphicFramePr>
        <p:xfrm>
          <a:off x="4610571" y="1045536"/>
          <a:ext cx="7124229" cy="5057183"/>
        </p:xfrm>
        <a:graphic>
          <a:graphicData uri="http://schemas.openxmlformats.org/drawingml/2006/table">
            <a:tbl>
              <a:tblPr firstRow="1" bandRow="1">
                <a:tableStyleId>{B301B821-A1FF-4177-AEE7-76D212191A09}</a:tableStyleId>
              </a:tblPr>
              <a:tblGrid>
                <a:gridCol w="2060093">
                  <a:extLst>
                    <a:ext uri="{9D8B030D-6E8A-4147-A177-3AD203B41FA5}">
                      <a16:colId xmlns:a16="http://schemas.microsoft.com/office/drawing/2014/main" val="1169520722"/>
                    </a:ext>
                  </a:extLst>
                </a:gridCol>
                <a:gridCol w="5064136">
                  <a:extLst>
                    <a:ext uri="{9D8B030D-6E8A-4147-A177-3AD203B41FA5}">
                      <a16:colId xmlns:a16="http://schemas.microsoft.com/office/drawing/2014/main" val="2724736713"/>
                    </a:ext>
                  </a:extLst>
                </a:gridCol>
              </a:tblGrid>
              <a:tr h="643677">
                <a:tc>
                  <a:txBody>
                    <a:bodyPr/>
                    <a:lstStyle/>
                    <a:p>
                      <a:r>
                        <a:rPr lang="de-DE" sz="1600" dirty="0">
                          <a:solidFill>
                            <a:schemeClr val="tx1"/>
                          </a:solidFill>
                          <a:latin typeface="Garet Book"/>
                        </a:rPr>
                        <a:t>Source</a:t>
                      </a:r>
                    </a:p>
                  </a:txBody>
                  <a:tcPr anchor="ctr"/>
                </a:tc>
                <a:tc>
                  <a:txBody>
                    <a:bodyPr/>
                    <a:lstStyle/>
                    <a:p>
                      <a:pPr lvl="0">
                        <a:buNone/>
                      </a:pPr>
                      <a:r>
                        <a:rPr lang="de-DE" sz="1600" b="0" i="0" u="none" strike="noStrike" noProof="0" dirty="0" err="1">
                          <a:solidFill>
                            <a:srgbClr val="0B163B"/>
                          </a:solidFill>
                        </a:rPr>
                        <a:t>Algorithmic</a:t>
                      </a:r>
                      <a:r>
                        <a:rPr lang="de-DE" sz="1600" b="0" i="0" u="none" strike="noStrike" noProof="0" dirty="0">
                          <a:solidFill>
                            <a:srgbClr val="0B163B"/>
                          </a:solidFill>
                        </a:rPr>
                        <a:t> </a:t>
                      </a:r>
                      <a:r>
                        <a:rPr lang="de-DE" sz="1600" b="0" i="0" u="none" strike="noStrike" noProof="0" dirty="0" err="1">
                          <a:solidFill>
                            <a:srgbClr val="0B163B"/>
                          </a:solidFill>
                        </a:rPr>
                        <a:t>bias</a:t>
                      </a:r>
                      <a:r>
                        <a:rPr lang="de-DE" sz="1600" b="0" i="0" u="none" strike="noStrike" noProof="0" dirty="0">
                          <a:solidFill>
                            <a:srgbClr val="0B163B"/>
                          </a:solidFill>
                        </a:rPr>
                        <a:t> and </a:t>
                      </a:r>
                      <a:r>
                        <a:rPr lang="de-DE" sz="1600" b="0" i="0" u="none" strike="noStrike" noProof="0" dirty="0" err="1">
                          <a:solidFill>
                            <a:srgbClr val="0B163B"/>
                          </a:solidFill>
                        </a:rPr>
                        <a:t>biased</a:t>
                      </a:r>
                      <a:r>
                        <a:rPr lang="de-DE" sz="1600" b="0" i="0" u="none" strike="noStrike" noProof="0" dirty="0">
                          <a:solidFill>
                            <a:srgbClr val="0B163B"/>
                          </a:solidFill>
                        </a:rPr>
                        <a:t> </a:t>
                      </a:r>
                      <a:r>
                        <a:rPr lang="de-DE" sz="1600" b="0" i="0" u="none" strike="noStrike" noProof="0" dirty="0" err="1">
                          <a:solidFill>
                            <a:srgbClr val="0B163B"/>
                          </a:solidFill>
                        </a:rPr>
                        <a:t>training</a:t>
                      </a:r>
                      <a:r>
                        <a:rPr lang="de-DE" sz="1600" b="0" i="0" u="none" strike="noStrike" noProof="0" dirty="0">
                          <a:solidFill>
                            <a:srgbClr val="0B163B"/>
                          </a:solidFill>
                        </a:rPr>
                        <a:t> </a:t>
                      </a:r>
                      <a:r>
                        <a:rPr lang="de-DE" sz="1600" b="0" i="0" u="none" strike="noStrike" noProof="0" dirty="0" err="1">
                          <a:solidFill>
                            <a:srgbClr val="0B163B"/>
                          </a:solidFill>
                        </a:rPr>
                        <a:t>data</a:t>
                      </a:r>
                      <a:endParaRPr lang="de-DE" sz="1600" dirty="0"/>
                    </a:p>
                  </a:txBody>
                  <a:tcPr anchor="ctr"/>
                </a:tc>
                <a:extLst>
                  <a:ext uri="{0D108BD9-81ED-4DB2-BD59-A6C34878D82A}">
                    <a16:rowId xmlns:a16="http://schemas.microsoft.com/office/drawing/2014/main" val="1217796060"/>
                  </a:ext>
                </a:extLst>
              </a:tr>
              <a:tr h="2466536">
                <a:tc>
                  <a:txBody>
                    <a:bodyPr/>
                    <a:lstStyle/>
                    <a:p>
                      <a:r>
                        <a:rPr lang="de-DE" sz="1600" b="1" dirty="0" err="1">
                          <a:latin typeface="Garet Book"/>
                        </a:rPr>
                        <a:t>Result</a:t>
                      </a:r>
                      <a:endParaRPr lang="de-DE" sz="1600" b="1" dirty="0">
                        <a:latin typeface="Garet Book"/>
                      </a:endParaRPr>
                    </a:p>
                  </a:txBody>
                  <a:tcPr anchor="ctr"/>
                </a:tc>
                <a:tc>
                  <a:txBody>
                    <a:bodyPr/>
                    <a:lstStyle/>
                    <a:p>
                      <a:pPr marL="285750" lvl="0" indent="-285750">
                        <a:buFont typeface="Arial"/>
                        <a:buChar char="•"/>
                      </a:pPr>
                      <a:r>
                        <a:rPr lang="de-DE" sz="1600" b="0" i="0" u="none" strike="noStrike" noProof="0" dirty="0">
                          <a:solidFill>
                            <a:srgbClr val="0B163B"/>
                          </a:solidFill>
                          <a:latin typeface="+mn-lt"/>
                        </a:rPr>
                        <a:t>Software </a:t>
                      </a:r>
                      <a:r>
                        <a:rPr lang="de-DE" sz="1600" b="0" i="0" u="none" strike="noStrike" noProof="0" dirty="0" err="1">
                          <a:solidFill>
                            <a:srgbClr val="0B163B"/>
                          </a:solidFill>
                          <a:latin typeface="+mn-lt"/>
                        </a:rPr>
                        <a:t>engineer</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bias</a:t>
                      </a:r>
                      <a:r>
                        <a:rPr lang="de-DE" sz="1600" b="0" i="0" u="none" strike="noStrike" noProof="0" dirty="0">
                          <a:solidFill>
                            <a:srgbClr val="0B163B"/>
                          </a:solidFill>
                          <a:latin typeface="+mn-lt"/>
                        </a:rPr>
                        <a:t>/blind </a:t>
                      </a:r>
                      <a:r>
                        <a:rPr lang="de-DE" sz="1600" b="0" i="0" u="none" strike="noStrike" noProof="0" dirty="0" err="1">
                          <a:solidFill>
                            <a:srgbClr val="0B163B"/>
                          </a:solidFill>
                          <a:latin typeface="+mn-lt"/>
                        </a:rPr>
                        <a:t>spots</a:t>
                      </a:r>
                      <a:r>
                        <a:rPr lang="de-DE" sz="1600" b="0" i="0" u="none" strike="noStrike" noProof="0" dirty="0">
                          <a:solidFill>
                            <a:srgbClr val="0B163B"/>
                          </a:solidFill>
                          <a:latin typeface="+mn-lt"/>
                        </a:rPr>
                        <a:t> and lack </a:t>
                      </a:r>
                      <a:r>
                        <a:rPr lang="de-DE" sz="1600" b="0" i="0" u="none" strike="noStrike" noProof="0" dirty="0" err="1">
                          <a:solidFill>
                            <a:srgbClr val="0B163B"/>
                          </a:solidFill>
                          <a:latin typeface="+mn-lt"/>
                        </a:rPr>
                        <a:t>of</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access</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for</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structurally</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discriminated</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groups</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to</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development</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teams</a:t>
                      </a:r>
                      <a:endParaRPr lang="de-DE" sz="1600" b="0" i="0" u="none" strike="noStrike" noProof="0" dirty="0">
                        <a:solidFill>
                          <a:srgbClr val="0B163B"/>
                        </a:solidFill>
                        <a:latin typeface="+mn-lt"/>
                      </a:endParaRPr>
                    </a:p>
                    <a:p>
                      <a:pPr marL="285750" lvl="0" indent="-285750">
                        <a:buFont typeface="Arial"/>
                        <a:buChar char="•"/>
                      </a:pPr>
                      <a:r>
                        <a:rPr lang="de-DE" sz="1600" b="0" i="0" u="none" strike="noStrike" noProof="0" dirty="0">
                          <a:solidFill>
                            <a:srgbClr val="0B163B"/>
                          </a:solidFill>
                          <a:latin typeface="+mn-lt"/>
                        </a:rPr>
                        <a:t>The  </a:t>
                      </a:r>
                      <a:r>
                        <a:rPr lang="de-DE" sz="1600" b="0" i="0" u="none" strike="noStrike" noProof="0" dirty="0" err="1">
                          <a:solidFill>
                            <a:srgbClr val="0B163B"/>
                          </a:solidFill>
                          <a:latin typeface="+mn-lt"/>
                        </a:rPr>
                        <a:t>training</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data's</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categorisation</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is</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insufficient</a:t>
                      </a:r>
                      <a:r>
                        <a:rPr lang="de-DE" sz="1600" b="0" i="0" u="none" strike="noStrike" noProof="0" dirty="0">
                          <a:solidFill>
                            <a:srgbClr val="0B163B"/>
                          </a:solidFill>
                          <a:latin typeface="+mn-lt"/>
                        </a:rPr>
                        <a:t> and </a:t>
                      </a:r>
                      <a:r>
                        <a:rPr lang="de-DE" sz="1600" b="0" i="0" u="none" strike="noStrike" noProof="0" dirty="0" err="1">
                          <a:solidFill>
                            <a:srgbClr val="0B163B"/>
                          </a:solidFill>
                          <a:latin typeface="+mn-lt"/>
                        </a:rPr>
                        <a:t>thus</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misrepresents</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reality</a:t>
                      </a:r>
                      <a:endParaRPr lang="de-DE" sz="1600" b="0" i="0" u="none" strike="noStrike" noProof="0" dirty="0">
                        <a:solidFill>
                          <a:srgbClr val="0B163B"/>
                        </a:solidFill>
                        <a:latin typeface="+mn-lt"/>
                      </a:endParaRPr>
                    </a:p>
                    <a:p>
                      <a:pPr marL="285750" lvl="0" indent="-285750">
                        <a:buFont typeface="Arial"/>
                        <a:buChar char="•"/>
                      </a:pPr>
                      <a:r>
                        <a:rPr lang="de-DE" sz="1600" b="0" i="0" u="none" strike="noStrike" noProof="0" dirty="0">
                          <a:solidFill>
                            <a:srgbClr val="0B163B"/>
                          </a:solidFill>
                          <a:latin typeface="+mn-lt"/>
                        </a:rPr>
                        <a:t>The </a:t>
                      </a:r>
                      <a:r>
                        <a:rPr lang="de-DE" sz="1600" b="0" i="0" u="none" strike="noStrike" noProof="0" dirty="0" err="1">
                          <a:solidFill>
                            <a:srgbClr val="0B163B"/>
                          </a:solidFill>
                          <a:latin typeface="+mn-lt"/>
                        </a:rPr>
                        <a:t>training</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data</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did</a:t>
                      </a:r>
                      <a:r>
                        <a:rPr lang="de-DE" sz="1600" b="0" i="0" u="none" strike="noStrike" noProof="0" dirty="0">
                          <a:solidFill>
                            <a:srgbClr val="0B163B"/>
                          </a:solidFill>
                          <a:latin typeface="+mn-lt"/>
                        </a:rPr>
                        <a:t> not </a:t>
                      </a:r>
                      <a:r>
                        <a:rPr lang="de-DE" sz="1600" b="0" i="0" u="none" strike="noStrike" noProof="0" dirty="0" err="1">
                          <a:solidFill>
                            <a:srgbClr val="0B163B"/>
                          </a:solidFill>
                          <a:latin typeface="+mn-lt"/>
                        </a:rPr>
                        <a:t>contain</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enough</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information</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about</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discriminated</a:t>
                      </a:r>
                      <a:r>
                        <a:rPr lang="de-DE" sz="1600" b="0" i="0" u="none" strike="noStrike" noProof="0" dirty="0">
                          <a:solidFill>
                            <a:srgbClr val="0B163B"/>
                          </a:solidFill>
                          <a:latin typeface="+mn-lt"/>
                        </a:rPr>
                        <a:t> </a:t>
                      </a:r>
                      <a:r>
                        <a:rPr lang="de-DE" sz="1600" b="0" i="0" u="none" strike="noStrike" noProof="0" dirty="0" err="1">
                          <a:solidFill>
                            <a:srgbClr val="0B163B"/>
                          </a:solidFill>
                          <a:latin typeface="+mn-lt"/>
                        </a:rPr>
                        <a:t>groups</a:t>
                      </a:r>
                      <a:endParaRPr lang="de-DE" sz="1600" b="0" i="0" u="none" strike="noStrike" noProof="0" dirty="0">
                        <a:solidFill>
                          <a:srgbClr val="0B163B"/>
                        </a:solidFill>
                        <a:latin typeface="+mn-lt"/>
                      </a:endParaRPr>
                    </a:p>
                  </a:txBody>
                  <a:tcPr anchor="ctr"/>
                </a:tc>
                <a:extLst>
                  <a:ext uri="{0D108BD9-81ED-4DB2-BD59-A6C34878D82A}">
                    <a16:rowId xmlns:a16="http://schemas.microsoft.com/office/drawing/2014/main" val="2055425372"/>
                  </a:ext>
                </a:extLst>
              </a:tr>
              <a:tr h="1946970">
                <a:tc>
                  <a:txBody>
                    <a:bodyPr/>
                    <a:lstStyle/>
                    <a:p>
                      <a:r>
                        <a:rPr lang="de-DE" sz="1600" b="1" dirty="0">
                          <a:latin typeface="Garet Book"/>
                        </a:rPr>
                        <a:t>Real-World-</a:t>
                      </a:r>
                      <a:r>
                        <a:rPr lang="de-DE" sz="1600" b="1" dirty="0" err="1">
                          <a:latin typeface="Garet Book"/>
                        </a:rPr>
                        <a:t>Example</a:t>
                      </a:r>
                      <a:endParaRPr lang="de-DE" sz="1600" b="1" dirty="0">
                        <a:latin typeface="Garet Book"/>
                      </a:endParaRPr>
                    </a:p>
                  </a:txBody>
                  <a:tcPr anchor="ctr"/>
                </a:tc>
                <a:tc>
                  <a:txBody>
                    <a:bodyPr/>
                    <a:lstStyle/>
                    <a:p>
                      <a:pPr marL="0" marR="0" lvl="0" indent="0" algn="l">
                        <a:lnSpc>
                          <a:spcPct val="90000"/>
                        </a:lnSpc>
                        <a:spcBef>
                          <a:spcPts val="1000"/>
                        </a:spcBef>
                        <a:spcAft>
                          <a:spcPts val="0"/>
                        </a:spcAft>
                        <a:buNone/>
                      </a:pPr>
                      <a:r>
                        <a:rPr lang="en-US" sz="1200" b="0" i="0" u="none" strike="noStrike" noProof="0" dirty="0">
                          <a:solidFill>
                            <a:srgbClr val="000000"/>
                          </a:solidFill>
                        </a:rPr>
                        <a:t>A text-to-image generator repeatedly adds prosthetic limbs or “fixes” facial differences when disabled users try to create images that reflect their own bodies, because the design team never involved disabled people in defining what accurate, non-stereotypical representation should look like. The system treats non-disabled bodies as the default and “corrects” anything that deviates from that norm.</a:t>
                      </a:r>
                    </a:p>
                  </a:txBody>
                  <a:tcPr anchor="ctr"/>
                </a:tc>
                <a:extLst>
                  <a:ext uri="{0D108BD9-81ED-4DB2-BD59-A6C34878D82A}">
                    <a16:rowId xmlns:a16="http://schemas.microsoft.com/office/drawing/2014/main" val="152428440"/>
                  </a:ext>
                </a:extLst>
              </a:tr>
            </a:tbl>
          </a:graphicData>
        </a:graphic>
      </p:graphicFrame>
      <p:pic>
        <p:nvPicPr>
          <p:cNvPr id="2" name="Grafik 1">
            <a:extLst>
              <a:ext uri="{FF2B5EF4-FFF2-40B4-BE49-F238E27FC236}">
                <a16:creationId xmlns:a16="http://schemas.microsoft.com/office/drawing/2014/main" id="{1BAFA810-1323-39A9-30F3-2533F810BF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10" name="Textfeld 5">
            <a:extLst>
              <a:ext uri="{FF2B5EF4-FFF2-40B4-BE49-F238E27FC236}">
                <a16:creationId xmlns:a16="http://schemas.microsoft.com/office/drawing/2014/main" id="{9B9A57EF-3DAC-426F-AC41-CC7044C8DD71}"/>
              </a:ext>
            </a:extLst>
          </p:cNvPr>
          <p:cNvSpPr/>
          <p:nvPr/>
        </p:nvSpPr>
        <p:spPr>
          <a:xfrm>
            <a:off x="457200" y="755280"/>
            <a:ext cx="3825550" cy="1383540"/>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it-IT" sz="3200" b="1" u="none" strike="noStrike" dirty="0" err="1">
                <a:solidFill>
                  <a:schemeClr val="dk1"/>
                </a:solidFill>
                <a:effectLst/>
                <a:uFillTx/>
                <a:latin typeface="Garet Heavy"/>
              </a:rPr>
              <a:t>Effects</a:t>
            </a:r>
            <a:r>
              <a:rPr lang="it-IT" sz="3200" b="1" u="none" strike="noStrike" dirty="0">
                <a:solidFill>
                  <a:schemeClr val="dk1"/>
                </a:solidFill>
                <a:effectLst/>
                <a:uFillTx/>
                <a:latin typeface="Garet Heavy"/>
              </a:rPr>
              <a:t> on society</a:t>
            </a:r>
            <a:br>
              <a:rPr lang="it-IT" sz="3200" b="1" u="none" strike="noStrike" dirty="0">
                <a:solidFill>
                  <a:schemeClr val="dk1"/>
                </a:solidFill>
                <a:effectLst/>
                <a:uFillTx/>
                <a:latin typeface="Garet Heavy"/>
              </a:rPr>
            </a:br>
            <a:r>
              <a:rPr lang="it-IT" sz="2000" dirty="0">
                <a:solidFill>
                  <a:schemeClr val="dk1"/>
                </a:solidFill>
                <a:latin typeface="Garet Book"/>
              </a:rPr>
              <a:t>Real-life </a:t>
            </a:r>
            <a:r>
              <a:rPr lang="it-IT" sz="2000" dirty="0" err="1">
                <a:solidFill>
                  <a:schemeClr val="dk1"/>
                </a:solidFill>
                <a:latin typeface="Garet Book"/>
              </a:rPr>
              <a:t>examples</a:t>
            </a:r>
            <a:endParaRPr lang="it-IT" sz="3200" u="none" strike="noStrike" dirty="0">
              <a:solidFill>
                <a:schemeClr val="dk1"/>
              </a:solidFill>
              <a:effectLst/>
              <a:uFillTx/>
              <a:latin typeface="Garet Book"/>
            </a:endParaRPr>
          </a:p>
        </p:txBody>
      </p:sp>
    </p:spTree>
    <p:extLst>
      <p:ext uri="{BB962C8B-B14F-4D97-AF65-F5344CB8AC3E}">
        <p14:creationId xmlns:p14="http://schemas.microsoft.com/office/powerpoint/2010/main" val="14742711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90A57A8-E673-1A5A-E0FB-CADF3071DF53}"/>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E656C89F-B4A9-A371-00D7-607320448C55}"/>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6BDB5509-F13F-132E-50AC-FD9A9B45C5F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13" name="Content Placeholder 12">
            <a:extLst>
              <a:ext uri="{FF2B5EF4-FFF2-40B4-BE49-F238E27FC236}">
                <a16:creationId xmlns:a16="http://schemas.microsoft.com/office/drawing/2014/main" id="{9B17BBB0-236B-D5BD-8000-A37ED1407761}"/>
              </a:ext>
            </a:extLst>
          </p:cNvPr>
          <p:cNvSpPr>
            <a:spLocks noGrp="1"/>
          </p:cNvSpPr>
          <p:nvPr>
            <p:ph idx="1"/>
          </p:nvPr>
        </p:nvSpPr>
        <p:spPr>
          <a:xfrm>
            <a:off x="563525" y="1324904"/>
            <a:ext cx="10600661" cy="4839052"/>
          </a:xfrm>
        </p:spPr>
        <p:txBody>
          <a:bodyPr vert="horz" lIns="91440" tIns="45720" rIns="91440" bIns="45720" rtlCol="0" anchor="t">
            <a:noAutofit/>
          </a:bodyPr>
          <a:lstStyle/>
          <a:p>
            <a:pPr>
              <a:lnSpc>
                <a:spcPct val="100000"/>
              </a:lnSpc>
              <a:spcBef>
                <a:spcPts val="0"/>
              </a:spcBef>
            </a:pPr>
            <a:r>
              <a:rPr lang="en-US" sz="900" dirty="0"/>
              <a:t>American Psychological Association. (2018a). </a:t>
            </a:r>
            <a:r>
              <a:rPr lang="en-US" sz="900" i="1" dirty="0"/>
              <a:t>Bias</a:t>
            </a:r>
            <a:r>
              <a:rPr lang="en-US" sz="900" dirty="0"/>
              <a:t>. APA Dictionary of Psychology. Retrieved March 20, 2025, from </a:t>
            </a:r>
            <a:r>
              <a:rPr lang="en-US" sz="900" u="sng" dirty="0">
                <a:hlinkClick r:id="rId4"/>
              </a:rPr>
              <a:t>https://dictionary.apa.org/bias</a:t>
            </a:r>
            <a:endParaRPr lang="en-DE" sz="900" dirty="0"/>
          </a:p>
          <a:p>
            <a:pPr>
              <a:lnSpc>
                <a:spcPct val="100000"/>
              </a:lnSpc>
              <a:spcBef>
                <a:spcPts val="0"/>
              </a:spcBef>
            </a:pPr>
            <a:r>
              <a:rPr lang="en-US" sz="900" dirty="0"/>
              <a:t>American Psychological Association. (2018b). </a:t>
            </a:r>
            <a:r>
              <a:rPr lang="en-US" sz="900" i="1" dirty="0"/>
              <a:t>Stereotype</a:t>
            </a:r>
            <a:r>
              <a:rPr lang="en-US" sz="900" dirty="0"/>
              <a:t>. APA Dictionary of Psychology. Retrieved March 20, 2025, from </a:t>
            </a:r>
            <a:r>
              <a:rPr lang="en-US" sz="900" u="sng" dirty="0">
                <a:hlinkClick r:id="rId5"/>
              </a:rPr>
              <a:t>https://dictionary.apa.org/stereotype</a:t>
            </a:r>
            <a:endParaRPr lang="en-DE" sz="900" dirty="0"/>
          </a:p>
          <a:p>
            <a:pPr>
              <a:lnSpc>
                <a:spcPct val="100000"/>
              </a:lnSpc>
              <a:spcBef>
                <a:spcPts val="0"/>
              </a:spcBef>
            </a:pPr>
            <a:r>
              <a:rPr lang="en-US" sz="900" dirty="0"/>
              <a:t>Bass, D., &amp; Nicoletti, L. (2023, June 9). </a:t>
            </a:r>
            <a:r>
              <a:rPr lang="en-US" sz="900" i="1" dirty="0"/>
              <a:t>Humans Are Biased. Generative AI Is Even Worse</a:t>
            </a:r>
            <a:r>
              <a:rPr lang="en-US" sz="900" dirty="0"/>
              <a:t>. Bloomberg. Retrieved March 18, 2025, from </a:t>
            </a:r>
            <a:r>
              <a:rPr lang="en-US" sz="900" u="sng" dirty="0">
                <a:hlinkClick r:id="rId6"/>
              </a:rPr>
              <a:t>https://www.bloomberg.com/graphics/2023-generative-ai-bias/</a:t>
            </a:r>
            <a:endParaRPr lang="en-DE" sz="900" dirty="0"/>
          </a:p>
          <a:p>
            <a:pPr>
              <a:lnSpc>
                <a:spcPct val="100000"/>
              </a:lnSpc>
              <a:spcBef>
                <a:spcPts val="0"/>
              </a:spcBef>
            </a:pPr>
            <a:r>
              <a:rPr lang="en-US" sz="900" dirty="0"/>
              <a:t>Federal Office for Information Security. (n.d.). </a:t>
            </a:r>
            <a:r>
              <a:rPr lang="en-US" sz="900" i="1" dirty="0"/>
              <a:t>Deep Fakes – Threats and Countermeasures</a:t>
            </a:r>
            <a:r>
              <a:rPr lang="en-US" sz="900" dirty="0"/>
              <a:t>. Retrieved March 20, 2025, from </a:t>
            </a:r>
            <a:r>
              <a:rPr lang="en-US" sz="900" u="sng" dirty="0">
                <a:hlinkClick r:id="rId7"/>
              </a:rPr>
              <a:t>https://www.bsi.bund.de/EN/Themen/Unternehmen-und-Organisationen/Informationen-und-Empfehlungen/Kuenstliche-Intelligenz/Deepfakes/deepfakes.html?nn=1011618</a:t>
            </a:r>
            <a:endParaRPr lang="en-DE" sz="900" dirty="0"/>
          </a:p>
          <a:p>
            <a:pPr>
              <a:lnSpc>
                <a:spcPct val="100000"/>
              </a:lnSpc>
              <a:spcBef>
                <a:spcPts val="0"/>
              </a:spcBef>
            </a:pPr>
            <a:r>
              <a:rPr lang="en-GB" sz="900" dirty="0"/>
              <a:t>Institute of Strategic Dialogue. (2022, October 13). </a:t>
            </a:r>
            <a:r>
              <a:rPr lang="en-GB" sz="900" i="1" dirty="0"/>
              <a:t>How platforms’ systems contributed to the rise of manosphere influencer Andrew Tate</a:t>
            </a:r>
            <a:r>
              <a:rPr lang="en-GB" sz="900" dirty="0"/>
              <a:t>. Institute for Strategic Dialogue. Retrieved March 31, 2025, from </a:t>
            </a:r>
            <a:r>
              <a:rPr lang="en-GB" sz="900" u="sng" dirty="0">
                <a:hlinkClick r:id="rId8"/>
              </a:rPr>
              <a:t>https://www.isdglobal.org/isd-in-the-news/how-platforms-systems-contributed-to-the-rise-of-manosphere-influence-andrew-tate/</a:t>
            </a:r>
            <a:r>
              <a:rPr lang="en-GB" sz="900" dirty="0"/>
              <a:t> </a:t>
            </a:r>
            <a:endParaRPr lang="en-DE" sz="900" dirty="0"/>
          </a:p>
          <a:p>
            <a:pPr>
              <a:lnSpc>
                <a:spcPct val="100000"/>
              </a:lnSpc>
              <a:spcBef>
                <a:spcPts val="0"/>
              </a:spcBef>
            </a:pPr>
            <a:r>
              <a:rPr lang="en-GB" sz="900" dirty="0"/>
              <a:t>Institute for Strategic Dialogue. (2025). </a:t>
            </a:r>
            <a:r>
              <a:rPr lang="en-GB" sz="900" i="1" dirty="0"/>
              <a:t>ISD Written evidence to the Science, Innovation and Technology Committee inquiry on social media, misinformation and harmful algorithms</a:t>
            </a:r>
            <a:r>
              <a:rPr lang="en-GB" sz="900" dirty="0"/>
              <a:t>. Institute for Strategic Dialogue. Retrieved March 31, 2025, from   </a:t>
            </a:r>
            <a:r>
              <a:rPr lang="en-US" sz="900" u="sng" dirty="0">
                <a:hlinkClick r:id="rId9"/>
              </a:rPr>
              <a:t>https://www.isdglobal.org/wp-content/uploads/2025/01/ISD-Written-Evidence-to-the-Science-Innovation-and-Technology-Committee-Inquiry-on-Social-Media-Misinformation-and-Harmful-Algorithms.pdf</a:t>
            </a:r>
            <a:r>
              <a:rPr lang="en-US" sz="900" dirty="0"/>
              <a:t> </a:t>
            </a:r>
            <a:endParaRPr lang="en-DE" sz="900" dirty="0"/>
          </a:p>
          <a:p>
            <a:pPr>
              <a:lnSpc>
                <a:spcPct val="100000"/>
              </a:lnSpc>
              <a:spcBef>
                <a:spcPts val="0"/>
              </a:spcBef>
            </a:pPr>
            <a:r>
              <a:rPr lang="en-US" sz="900" dirty="0"/>
              <a:t>Jonker, A., &amp; Rogers, J. (2024, September 20). </a:t>
            </a:r>
            <a:r>
              <a:rPr lang="en-US" sz="900" i="1" dirty="0"/>
              <a:t>What Is Algorithmic Bias?</a:t>
            </a:r>
            <a:r>
              <a:rPr lang="en-US" sz="900" dirty="0"/>
              <a:t> IBM. Retrieved March 18, 2025, from </a:t>
            </a:r>
            <a:r>
              <a:rPr lang="en-US" sz="900" u="sng" dirty="0">
                <a:hlinkClick r:id="rId10"/>
              </a:rPr>
              <a:t>https://www.ibm.com/think/topics/algorithmic-bias</a:t>
            </a:r>
            <a:endParaRPr lang="en-DE" sz="900" dirty="0"/>
          </a:p>
          <a:p>
            <a:pPr>
              <a:lnSpc>
                <a:spcPct val="100000"/>
              </a:lnSpc>
              <a:spcBef>
                <a:spcPts val="0"/>
              </a:spcBef>
            </a:pPr>
            <a:r>
              <a:rPr lang="en-US" sz="900" dirty="0"/>
              <a:t>Marr, B. (2023, August 8). </a:t>
            </a:r>
            <a:r>
              <a:rPr lang="en-US" sz="900" i="1" dirty="0"/>
              <a:t>Is Generative AI Stealing From Artists?</a:t>
            </a:r>
            <a:r>
              <a:rPr lang="en-US" sz="900" dirty="0"/>
              <a:t> Forbes. Retrieved March 18, 2025, from </a:t>
            </a:r>
            <a:r>
              <a:rPr lang="en-US" sz="900" u="sng" dirty="0">
                <a:hlinkClick r:id="rId11"/>
              </a:rPr>
              <a:t>https://www.forbes.com/sites/bernardmarr/2023/08/08/is-generative-ai-stealing-from-artists/</a:t>
            </a:r>
            <a:endParaRPr lang="en-DE" sz="900" dirty="0"/>
          </a:p>
          <a:p>
            <a:pPr>
              <a:lnSpc>
                <a:spcPct val="100000"/>
              </a:lnSpc>
              <a:spcBef>
                <a:spcPts val="0"/>
              </a:spcBef>
            </a:pPr>
            <a:r>
              <a:rPr lang="de-DE" sz="900" dirty="0"/>
              <a:t>Mayrhofer, P. (n.d.). </a:t>
            </a:r>
            <a:r>
              <a:rPr lang="de-DE" sz="900" i="1" dirty="0"/>
              <a:t>Guideline zur Bildanalyse im Unterricht</a:t>
            </a:r>
            <a:r>
              <a:rPr lang="de-DE" sz="900" dirty="0"/>
              <a:t>. Demokratiezentrum Wien. </a:t>
            </a:r>
            <a:r>
              <a:rPr lang="de-DE" sz="900" dirty="0" err="1"/>
              <a:t>Retrieved</a:t>
            </a:r>
            <a:r>
              <a:rPr lang="de-DE" sz="900" dirty="0"/>
              <a:t> March 18, 2025, </a:t>
            </a:r>
            <a:r>
              <a:rPr lang="de-DE" sz="900" dirty="0" err="1"/>
              <a:t>from</a:t>
            </a:r>
            <a:r>
              <a:rPr lang="de-DE" sz="900" dirty="0"/>
              <a:t> </a:t>
            </a:r>
            <a:r>
              <a:rPr lang="de-DE" sz="900" u="sng" dirty="0">
                <a:hlinkClick r:id="rId12"/>
              </a:rPr>
              <a:t>https://demokratiezentrum.org/wp-content/uploads/2021/05/guideline_bildanalyse.pdf</a:t>
            </a:r>
            <a:endParaRPr lang="en-DE" sz="900" dirty="0"/>
          </a:p>
          <a:p>
            <a:pPr>
              <a:lnSpc>
                <a:spcPct val="100000"/>
              </a:lnSpc>
              <a:spcBef>
                <a:spcPts val="0"/>
              </a:spcBef>
            </a:pPr>
            <a:r>
              <a:rPr lang="en-GB" sz="900" dirty="0" err="1"/>
              <a:t>Matlach</a:t>
            </a:r>
            <a:r>
              <a:rPr lang="en-GB" sz="900" dirty="0"/>
              <a:t>, P., &amp; Hammer, D. (2024). </a:t>
            </a:r>
            <a:r>
              <a:rPr lang="en-GB" sz="900" i="1" dirty="0"/>
              <a:t>The German Far Right online: A longitudinal study</a:t>
            </a:r>
            <a:r>
              <a:rPr lang="en-GB" sz="900" dirty="0"/>
              <a:t> (Huberta von Voss, Ed.). Retrieved on March 31, 2025, from </a:t>
            </a:r>
            <a:r>
              <a:rPr lang="en-US" sz="900" u="sng" dirty="0">
                <a:hlinkClick r:id="rId13"/>
              </a:rPr>
              <a:t>https://www.isdglobal.org/wp-content/uploads/2024/01/the-german-far-right-online-a-longitudinal-study1.pdf</a:t>
            </a:r>
            <a:r>
              <a:rPr lang="en-US" sz="900" dirty="0"/>
              <a:t> </a:t>
            </a:r>
            <a:endParaRPr lang="en-DE" sz="900" dirty="0"/>
          </a:p>
          <a:p>
            <a:pPr>
              <a:lnSpc>
                <a:spcPct val="100000"/>
              </a:lnSpc>
              <a:spcBef>
                <a:spcPts val="0"/>
              </a:spcBef>
            </a:pPr>
            <a:r>
              <a:rPr lang="en-DE" sz="900" dirty="0"/>
              <a:t>Merino, M., Tornero-Aguilera, J. F., Rubio-Zarapuz, A., Villanueva-Tobaldo, C. V., Martín-Rodríguez, A., &amp; Clemente-Suárez, V. J. (2024). </a:t>
            </a:r>
            <a:r>
              <a:rPr lang="en-US" sz="900" dirty="0"/>
              <a:t>Body Perceptions and Psychological Well-Being: A Review of the Impact of Social Media and Physical Measurements on Self-Esteem and Mental Health with a Focus on Body Image Satisfaction and Its Relationship with Cultural and Gender Factors. </a:t>
            </a:r>
            <a:r>
              <a:rPr lang="en-US" sz="900" i="1" dirty="0"/>
              <a:t>Healthcare</a:t>
            </a:r>
            <a:r>
              <a:rPr lang="en-US" sz="900" dirty="0"/>
              <a:t>, </a:t>
            </a:r>
            <a:r>
              <a:rPr lang="en-US" sz="900" i="1" dirty="0"/>
              <a:t>12</a:t>
            </a:r>
            <a:r>
              <a:rPr lang="en-US" sz="900" dirty="0"/>
              <a:t>(14), 1396. </a:t>
            </a:r>
            <a:r>
              <a:rPr lang="en-US" sz="900" u="sng" dirty="0">
                <a:hlinkClick r:id="rId14"/>
              </a:rPr>
              <a:t>https://doi.org/10.3390/healthcare12141396</a:t>
            </a:r>
            <a:endParaRPr lang="en-DE" sz="900" dirty="0"/>
          </a:p>
          <a:p>
            <a:pPr>
              <a:lnSpc>
                <a:spcPct val="100000"/>
              </a:lnSpc>
              <a:spcBef>
                <a:spcPts val="0"/>
              </a:spcBef>
            </a:pPr>
            <a:r>
              <a:rPr lang="en-GB" sz="900" dirty="0"/>
              <a:t>O’Connor, C., &amp; Holt, J. (2024).</a:t>
            </a:r>
            <a:r>
              <a:rPr lang="en-GB" sz="900" i="1" dirty="0"/>
              <a:t> TikTok and white supremacist content</a:t>
            </a:r>
            <a:r>
              <a:rPr lang="en-GB" sz="900" dirty="0"/>
              <a:t>. Institute for Strategic Dialogue. Retrieved on March 31, 2025, from </a:t>
            </a:r>
            <a:r>
              <a:rPr lang="en-GB" sz="900" u="sng" dirty="0">
                <a:hlinkClick r:id="rId15"/>
              </a:rPr>
              <a:t>https://www.isdglobal.org/wp-content/uploads/2024/09/TikTok-White-Supremacy.pdf</a:t>
            </a:r>
            <a:r>
              <a:rPr lang="en-GB" sz="900" dirty="0"/>
              <a:t> </a:t>
            </a:r>
            <a:endParaRPr lang="en-DE" sz="900" dirty="0"/>
          </a:p>
          <a:p>
            <a:pPr>
              <a:lnSpc>
                <a:spcPct val="100000"/>
              </a:lnSpc>
              <a:spcBef>
                <a:spcPts val="0"/>
              </a:spcBef>
            </a:pPr>
            <a:r>
              <a:rPr lang="de-DE" sz="900" dirty="0"/>
              <a:t>Rau, J.; Richter, C.; Wehrend, D. (2025). </a:t>
            </a:r>
            <a:r>
              <a:rPr lang="de-DE" sz="900" i="1" dirty="0"/>
              <a:t>»Flood </a:t>
            </a:r>
            <a:r>
              <a:rPr lang="de-DE" sz="900" i="1" dirty="0" err="1"/>
              <a:t>the</a:t>
            </a:r>
            <a:r>
              <a:rPr lang="de-DE" sz="900" i="1" dirty="0"/>
              <a:t> Zone </a:t>
            </a:r>
            <a:r>
              <a:rPr lang="de-DE" sz="900" i="1" dirty="0" err="1"/>
              <a:t>with</a:t>
            </a:r>
            <a:r>
              <a:rPr lang="de-DE" sz="900" i="1" dirty="0"/>
              <a:t> Shit« – Elon Musk, die AfD und das Agenda-Setting der radikalen Rechten im Bundestagswahlkampf 2025</a:t>
            </a:r>
            <a:r>
              <a:rPr lang="de-DE" sz="900" dirty="0"/>
              <a:t>. </a:t>
            </a:r>
            <a:r>
              <a:rPr lang="en-GB" sz="900" dirty="0" err="1"/>
              <a:t>Zusammenhalt</a:t>
            </a:r>
            <a:r>
              <a:rPr lang="en-GB" sz="900" dirty="0"/>
              <a:t> </a:t>
            </a:r>
            <a:r>
              <a:rPr lang="en-GB" sz="900" dirty="0" err="1"/>
              <a:t>begreifen</a:t>
            </a:r>
            <a:r>
              <a:rPr lang="en-GB" sz="900" dirty="0"/>
              <a:t>. Retrieved January 29, 2026, from  </a:t>
            </a:r>
            <a:r>
              <a:rPr lang="en-GB" sz="900" u="sng" dirty="0">
                <a:hlinkClick r:id="rId16"/>
              </a:rPr>
              <a:t>https://doi.org/10.58079/13b77</a:t>
            </a:r>
            <a:r>
              <a:rPr lang="en-GB" sz="900" dirty="0"/>
              <a:t>.</a:t>
            </a:r>
            <a:endParaRPr lang="en-DE" sz="900" dirty="0"/>
          </a:p>
          <a:p>
            <a:pPr>
              <a:lnSpc>
                <a:spcPct val="100000"/>
              </a:lnSpc>
              <a:spcBef>
                <a:spcPts val="0"/>
              </a:spcBef>
            </a:pPr>
            <a:r>
              <a:rPr lang="en-GB" sz="900" dirty="0" err="1"/>
              <a:t>Rodilosse</a:t>
            </a:r>
            <a:r>
              <a:rPr lang="en-GB" sz="900" dirty="0"/>
              <a:t> (2024). Filter Bubbles and the </a:t>
            </a:r>
            <a:r>
              <a:rPr lang="en-GB" sz="900" dirty="0" err="1"/>
              <a:t>UNfeeling</a:t>
            </a:r>
            <a:r>
              <a:rPr lang="en-GB" sz="900" dirty="0"/>
              <a:t>: How AI for Social Meida Can Forster Extremism and Polarization. </a:t>
            </a:r>
            <a:r>
              <a:rPr lang="en-GB" sz="900" i="1" dirty="0"/>
              <a:t>Philosophy and Technology, 37</a:t>
            </a:r>
            <a:r>
              <a:rPr lang="en-GB" sz="900" dirty="0"/>
              <a:t>, Article 71. </a:t>
            </a:r>
            <a:r>
              <a:rPr lang="en-GB" sz="900" b="1" u="sng" dirty="0">
                <a:hlinkClick r:id="rId17"/>
              </a:rPr>
              <a:t>https://doi.org/10.1007/s13347-024-00758-4</a:t>
            </a:r>
            <a:endParaRPr lang="en-DE" sz="900" dirty="0"/>
          </a:p>
          <a:p>
            <a:pPr>
              <a:lnSpc>
                <a:spcPct val="100000"/>
              </a:lnSpc>
              <a:spcBef>
                <a:spcPts val="0"/>
              </a:spcBef>
            </a:pPr>
            <a:r>
              <a:rPr lang="en-US" sz="900" dirty="0"/>
              <a:t>Scheer, L. (2019). </a:t>
            </a:r>
            <a:r>
              <a:rPr lang="de-DE" sz="900" i="1" dirty="0"/>
              <a:t>Diversitätssensible Bildgestaltung</a:t>
            </a:r>
            <a:r>
              <a:rPr lang="de-DE" sz="900" dirty="0"/>
              <a:t>. Arbeitskreis für Gleichbehandlungsfragen. </a:t>
            </a:r>
            <a:r>
              <a:rPr lang="en-US" sz="900" dirty="0"/>
              <a:t>Retrieved March 18, 2025, from </a:t>
            </a:r>
            <a:r>
              <a:rPr lang="en-US" sz="900" u="sng" dirty="0">
                <a:hlinkClick r:id="rId18"/>
              </a:rPr>
              <a:t>https://static.uni-graz.at/fileadmin/Akgl/4_Fuer_MitarbeiterInnen/Diversitaetssensible_Bildgestaltung_mit_Beispielfotos.pdf</a:t>
            </a:r>
            <a:endParaRPr lang="en-DE" sz="900" dirty="0"/>
          </a:p>
          <a:p>
            <a:pPr>
              <a:lnSpc>
                <a:spcPct val="100000"/>
              </a:lnSpc>
              <a:spcBef>
                <a:spcPts val="0"/>
              </a:spcBef>
            </a:pPr>
            <a:r>
              <a:rPr lang="en-US" sz="900" dirty="0"/>
              <a:t>Sharma, N., Liao, Q. V., &amp; Xiao, Z. (2024). Generative Echo Chamber? Effect of LLM-Powered Search Systems on Diverse Information Seeking. Proceedings of the CHI Conference on Human Factors in Computing Systems, 1–17. https://</a:t>
            </a:r>
            <a:r>
              <a:rPr lang="en-US" sz="900" dirty="0" err="1"/>
              <a:t>doi.org</a:t>
            </a:r>
            <a:r>
              <a:rPr lang="en-US" sz="900" dirty="0"/>
              <a:t>/10.1145/3613904.3642459</a:t>
            </a:r>
            <a:endParaRPr lang="en-DE" sz="900" dirty="0"/>
          </a:p>
          <a:p>
            <a:pPr>
              <a:lnSpc>
                <a:spcPct val="100000"/>
              </a:lnSpc>
              <a:spcBef>
                <a:spcPts val="0"/>
              </a:spcBef>
            </a:pPr>
            <a:r>
              <a:rPr lang="en-GB" sz="900" dirty="0"/>
              <a:t>Thomas, E., &amp; Balint, K. (2022). </a:t>
            </a:r>
            <a:r>
              <a:rPr lang="en-GB" sz="900" i="1" dirty="0"/>
              <a:t>Algorithms as a weapon against women: How YouTube lures boys and young men into the “Manosphere.”</a:t>
            </a:r>
            <a:r>
              <a:rPr lang="en-GB" sz="900" dirty="0"/>
              <a:t> Institute for Strategic Dialogue. Retrieved March 31, 2025, from </a:t>
            </a:r>
            <a:r>
              <a:rPr lang="en-GB" sz="900" u="sng" dirty="0">
                <a:hlinkClick r:id="rId19"/>
              </a:rPr>
              <a:t>https://www.isdglobal.org/wp-content/uploads/2022/04/Algorithms-as-a-weapon-against-women-ISD-RESET.pdf</a:t>
            </a:r>
            <a:r>
              <a:rPr lang="en-GB" sz="900" dirty="0"/>
              <a:t> </a:t>
            </a:r>
            <a:endParaRPr lang="en-DE" sz="900" dirty="0"/>
          </a:p>
          <a:p>
            <a:pPr>
              <a:lnSpc>
                <a:spcPct val="100000"/>
              </a:lnSpc>
              <a:spcBef>
                <a:spcPts val="0"/>
              </a:spcBef>
            </a:pPr>
            <a:r>
              <a:rPr lang="en-US" sz="900" dirty="0"/>
              <a:t>UCL. (2024, December 18). </a:t>
            </a:r>
            <a:r>
              <a:rPr lang="en-US" sz="900" i="1" dirty="0"/>
              <a:t>Bias in AI amplifies our own biases</a:t>
            </a:r>
            <a:r>
              <a:rPr lang="en-US" sz="900" dirty="0"/>
              <a:t>. UCL News. Retrieved March 18, 2025, from </a:t>
            </a:r>
            <a:r>
              <a:rPr lang="en-US" sz="900" u="sng" dirty="0">
                <a:hlinkClick r:id="rId20"/>
              </a:rPr>
              <a:t>https://www.ucl.ac.uk/news/2024/dec/bias-ai-amplifies-our-own-biases</a:t>
            </a:r>
            <a:endParaRPr lang="en-DE" sz="900" dirty="0"/>
          </a:p>
          <a:p>
            <a:pPr>
              <a:lnSpc>
                <a:spcPct val="100000"/>
              </a:lnSpc>
              <a:spcBef>
                <a:spcPts val="0"/>
              </a:spcBef>
            </a:pPr>
            <a:r>
              <a:rPr lang="en-US" sz="900" dirty="0"/>
              <a:t>University of Kansas. (n.d.). </a:t>
            </a:r>
            <a:r>
              <a:rPr lang="en-US" sz="900" i="1" dirty="0"/>
              <a:t>Addressing bias in AI</a:t>
            </a:r>
            <a:r>
              <a:rPr lang="en-US" sz="900" dirty="0"/>
              <a:t>. Retrieved March 18, 2025, from </a:t>
            </a:r>
            <a:r>
              <a:rPr lang="en-US" sz="900" u="sng" dirty="0">
                <a:hlinkClick r:id="rId21"/>
              </a:rPr>
              <a:t>https://cte.ku.edu/addressing-bias-ai</a:t>
            </a:r>
            <a:endParaRPr lang="en-DE" sz="900" dirty="0"/>
          </a:p>
        </p:txBody>
      </p:sp>
      <p:sp>
        <p:nvSpPr>
          <p:cNvPr id="9" name="Textfeld 5">
            <a:extLst>
              <a:ext uri="{FF2B5EF4-FFF2-40B4-BE49-F238E27FC236}">
                <a16:creationId xmlns:a16="http://schemas.microsoft.com/office/drawing/2014/main" id="{90E61D08-8C95-4D09-9D98-199052BE80D1}"/>
              </a:ext>
            </a:extLst>
          </p:cNvPr>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Sources</a:t>
            </a:r>
            <a:endParaRPr lang="nl-BE" sz="3200" b="0" u="none" strike="noStrike" dirty="0">
              <a:solidFill>
                <a:srgbClr val="000000"/>
              </a:solidFill>
              <a:effectLst/>
              <a:uFillTx/>
              <a:latin typeface="Arial"/>
            </a:endParaRPr>
          </a:p>
        </p:txBody>
      </p:sp>
    </p:spTree>
    <p:extLst>
      <p:ext uri="{BB962C8B-B14F-4D97-AF65-F5344CB8AC3E}">
        <p14:creationId xmlns:p14="http://schemas.microsoft.com/office/powerpoint/2010/main" val="108847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6A20E74-C97B-B89C-C38C-2815023F1584}"/>
            </a:ext>
          </a:extLst>
        </p:cNvPr>
        <p:cNvGrpSpPr/>
        <p:nvPr/>
      </p:nvGrpSpPr>
      <p:grpSpPr>
        <a:xfrm>
          <a:off x="0" y="0"/>
          <a:ext cx="0" cy="0"/>
          <a:chOff x="0" y="0"/>
          <a:chExt cx="0" cy="0"/>
        </a:xfrm>
      </p:grpSpPr>
      <p:sp>
        <p:nvSpPr>
          <p:cNvPr id="9" name="Rechteck 12">
            <a:extLst>
              <a:ext uri="{FF2B5EF4-FFF2-40B4-BE49-F238E27FC236}">
                <a16:creationId xmlns:a16="http://schemas.microsoft.com/office/drawing/2014/main" id="{8BF1425D-E438-490C-9183-31FAD1C0D005}"/>
              </a:ext>
            </a:extLst>
          </p:cNvPr>
          <p:cNvSpPr/>
          <p:nvPr/>
        </p:nvSpPr>
        <p:spPr>
          <a:xfrm>
            <a:off x="0" y="2663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10" name="PlaceHolder 1">
            <a:extLst>
              <a:ext uri="{FF2B5EF4-FFF2-40B4-BE49-F238E27FC236}">
                <a16:creationId xmlns:a16="http://schemas.microsoft.com/office/drawing/2014/main" id="{5EFA18AE-1E65-4096-A8CB-89EA476136B7}"/>
              </a:ext>
            </a:extLst>
          </p:cNvPr>
          <p:cNvSpPr txBox="1">
            <a:spLocks/>
          </p:cNvSpPr>
          <p:nvPr/>
        </p:nvSpPr>
        <p:spPr>
          <a:xfrm>
            <a:off x="1523880" y="2715840"/>
            <a:ext cx="9143640" cy="1530720"/>
          </a:xfrm>
          <a:prstGeom prst="rect">
            <a:avLst/>
          </a:prstGeom>
          <a:noFill/>
          <a:ln w="0">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sz="3600" b="1">
                <a:solidFill>
                  <a:schemeClr val="accent4"/>
                </a:solidFill>
                <a:latin typeface="Garet Heavy"/>
              </a:rPr>
              <a:t>Thank you </a:t>
            </a:r>
            <a:r>
              <a:rPr lang="en-US" sz="3600">
                <a:solidFill>
                  <a:srgbClr val="FFFFFF"/>
                </a:solidFill>
                <a:latin typeface="Garet Heavy"/>
              </a:rPr>
              <a:t>for your interest and attention.</a:t>
            </a:r>
            <a:endParaRPr lang="nl-BE" sz="3600">
              <a:solidFill>
                <a:srgbClr val="000000"/>
              </a:solidFill>
              <a:latin typeface="Arial"/>
            </a:endParaRPr>
          </a:p>
        </p:txBody>
      </p:sp>
      <p:pic>
        <p:nvPicPr>
          <p:cNvPr id="13" name="Grafik 4">
            <a:extLst>
              <a:ext uri="{FF2B5EF4-FFF2-40B4-BE49-F238E27FC236}">
                <a16:creationId xmlns:a16="http://schemas.microsoft.com/office/drawing/2014/main" id="{66E7B339-AE22-40DC-B374-433FCC45C508}"/>
              </a:ext>
            </a:extLst>
          </p:cNvPr>
          <p:cNvPicPr/>
          <p:nvPr/>
        </p:nvPicPr>
        <p:blipFill>
          <a:blip r:embed="rId3"/>
          <a:stretch/>
        </p:blipFill>
        <p:spPr>
          <a:xfrm>
            <a:off x="5058000" y="-2880"/>
            <a:ext cx="2075760" cy="2140560"/>
          </a:xfrm>
          <a:prstGeom prst="rect">
            <a:avLst/>
          </a:prstGeom>
          <a:noFill/>
          <a:ln w="0">
            <a:noFill/>
          </a:ln>
        </p:spPr>
      </p:pic>
      <p:grpSp>
        <p:nvGrpSpPr>
          <p:cNvPr id="14" name="Gruppieren 1">
            <a:extLst>
              <a:ext uri="{FF2B5EF4-FFF2-40B4-BE49-F238E27FC236}">
                <a16:creationId xmlns:a16="http://schemas.microsoft.com/office/drawing/2014/main" id="{FBDE725E-9975-4FFD-8F74-A0863758A726}"/>
              </a:ext>
            </a:extLst>
          </p:cNvPr>
          <p:cNvGrpSpPr/>
          <p:nvPr/>
        </p:nvGrpSpPr>
        <p:grpSpPr>
          <a:xfrm>
            <a:off x="237960" y="5509440"/>
            <a:ext cx="11715840" cy="1175760"/>
            <a:chOff x="237960" y="5509440"/>
            <a:chExt cx="11715840" cy="1175760"/>
          </a:xfrm>
        </p:grpSpPr>
        <p:pic>
          <p:nvPicPr>
            <p:cNvPr id="15" name="Grafik 8" descr="&quot;Co-funded by the European Union&quot; in dark-blue letters below the blue European flag with 12 yellow stars.">
              <a:extLst>
                <a:ext uri="{FF2B5EF4-FFF2-40B4-BE49-F238E27FC236}">
                  <a16:creationId xmlns:a16="http://schemas.microsoft.com/office/drawing/2014/main" id="{9184624E-869C-4A96-912E-C5D87B24CCB5}"/>
                </a:ext>
              </a:extLst>
            </p:cNvPr>
            <p:cNvPicPr/>
            <p:nvPr/>
          </p:nvPicPr>
          <p:blipFill>
            <a:blip r:embed="rId4"/>
            <a:stretch/>
          </p:blipFill>
          <p:spPr>
            <a:xfrm>
              <a:off x="237960" y="5509440"/>
              <a:ext cx="1117800" cy="1175760"/>
            </a:xfrm>
            <a:prstGeom prst="rect">
              <a:avLst/>
            </a:prstGeom>
            <a:noFill/>
            <a:ln w="0">
              <a:noFill/>
            </a:ln>
          </p:spPr>
        </p:pic>
        <p:grpSp>
          <p:nvGrpSpPr>
            <p:cNvPr id="16" name="Gruppieren 9">
              <a:extLst>
                <a:ext uri="{FF2B5EF4-FFF2-40B4-BE49-F238E27FC236}">
                  <a16:creationId xmlns:a16="http://schemas.microsoft.com/office/drawing/2014/main" id="{B7F1D7B9-3BEC-4699-B078-4B62BC69EE55}"/>
                </a:ext>
              </a:extLst>
            </p:cNvPr>
            <p:cNvGrpSpPr/>
            <p:nvPr/>
          </p:nvGrpSpPr>
          <p:grpSpPr>
            <a:xfrm>
              <a:off x="1369440" y="5688360"/>
              <a:ext cx="10584360" cy="821880"/>
              <a:chOff x="1369440" y="5688360"/>
              <a:chExt cx="10584360" cy="821880"/>
            </a:xfrm>
          </p:grpSpPr>
          <p:sp>
            <p:nvSpPr>
              <p:cNvPr id="17" name="Textfeld 14">
                <a:extLst>
                  <a:ext uri="{FF2B5EF4-FFF2-40B4-BE49-F238E27FC236}">
                    <a16:creationId xmlns:a16="http://schemas.microsoft.com/office/drawing/2014/main" id="{11B07649-95FE-4762-8C4E-4CBA7E1D1ECF}"/>
                  </a:ext>
                </a:extLst>
              </p:cNvPr>
              <p:cNvSpPr/>
              <p:nvPr/>
            </p:nvSpPr>
            <p:spPr>
              <a:xfrm>
                <a:off x="1369440" y="5688360"/>
                <a:ext cx="5277600" cy="821880"/>
              </a:xfrm>
              <a:prstGeom prst="rect">
                <a:avLst/>
              </a:prstGeom>
              <a:noFill/>
              <a:ln w="6350">
                <a:noFill/>
              </a:ln>
            </p:spPr>
            <p:style>
              <a:lnRef idx="0">
                <a:scrgbClr r="0" g="0" b="0"/>
              </a:lnRef>
              <a:fillRef idx="0">
                <a:scrgbClr r="0" g="0" b="0"/>
              </a:fillRef>
              <a:effectRef idx="0">
                <a:scrgbClr r="0" g="0" b="0"/>
              </a:effectRef>
              <a:fontRef idx="minor"/>
            </p:style>
            <p:txBody>
              <a:bodyPr numCol="1" spcCol="0" anchor="t">
                <a:noAutofit/>
              </a:bodyPr>
              <a:lstStyle/>
              <a:p>
                <a:pPr algn="just" defTabSz="914400">
                  <a:lnSpc>
                    <a:spcPct val="100000"/>
                  </a:lnSpc>
                  <a:spcAft>
                    <a:spcPts val="601"/>
                  </a:spcAft>
                </a:pPr>
                <a:r>
                  <a:rPr lang="en-US" sz="900" b="0" u="none" strike="noStrike" dirty="0">
                    <a:solidFill>
                      <a:schemeClr val="dk1"/>
                    </a:solidFill>
                    <a:effectLst/>
                    <a:uFillTx/>
                    <a:latin typeface="Garet Book"/>
                    <a:ea typeface="Calibri"/>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endParaRPr lang="nl-BE" sz="900" b="0" u="none" strike="noStrike" dirty="0">
                  <a:solidFill>
                    <a:srgbClr val="000000"/>
                  </a:solidFill>
                  <a:effectLst/>
                  <a:uFillTx/>
                  <a:latin typeface="Arial"/>
                </a:endParaRPr>
              </a:p>
              <a:p>
                <a:pPr algn="just" defTabSz="914400">
                  <a:lnSpc>
                    <a:spcPct val="107000"/>
                  </a:lnSpc>
                  <a:spcAft>
                    <a:spcPts val="799"/>
                  </a:spcAft>
                </a:pPr>
                <a:r>
                  <a:rPr lang="en-US" sz="900" b="1" u="none" strike="noStrike" dirty="0">
                    <a:solidFill>
                      <a:schemeClr val="dk1"/>
                    </a:solidFill>
                    <a:effectLst/>
                    <a:uFillTx/>
                    <a:latin typeface="Garet Book"/>
                    <a:ea typeface="Garet Book"/>
                  </a:rPr>
                  <a:t>Project No: KA220-VET-000165375</a:t>
                </a:r>
                <a:endParaRPr lang="nl-BE" sz="900" b="0" u="none" strike="noStrike" dirty="0">
                  <a:solidFill>
                    <a:srgbClr val="000000"/>
                  </a:solidFill>
                  <a:effectLst/>
                  <a:uFillTx/>
                  <a:latin typeface="Arial"/>
                </a:endParaRPr>
              </a:p>
            </p:txBody>
          </p:sp>
          <p:grpSp>
            <p:nvGrpSpPr>
              <p:cNvPr id="18" name="Gruppieren 11">
                <a:extLst>
                  <a:ext uri="{FF2B5EF4-FFF2-40B4-BE49-F238E27FC236}">
                    <a16:creationId xmlns:a16="http://schemas.microsoft.com/office/drawing/2014/main" id="{79EDE5DA-1BD6-498D-92B7-4B0CD37C6E91}"/>
                  </a:ext>
                </a:extLst>
              </p:cNvPr>
              <p:cNvGrpSpPr/>
              <p:nvPr/>
            </p:nvGrpSpPr>
            <p:grpSpPr>
              <a:xfrm>
                <a:off x="6839280" y="5692680"/>
                <a:ext cx="5114520" cy="814680"/>
                <a:chOff x="6839280" y="5692680"/>
                <a:chExt cx="5114520" cy="814680"/>
              </a:xfrm>
            </p:grpSpPr>
            <p:pic>
              <p:nvPicPr>
                <p:cNvPr id="19" name="Grafik 13">
                  <a:extLst>
                    <a:ext uri="{FF2B5EF4-FFF2-40B4-BE49-F238E27FC236}">
                      <a16:creationId xmlns:a16="http://schemas.microsoft.com/office/drawing/2014/main" id="{AC63C5C4-4BB9-47F9-9770-10420610FFE2}"/>
                    </a:ext>
                  </a:extLst>
                </p:cNvPr>
                <p:cNvPicPr/>
                <p:nvPr/>
              </p:nvPicPr>
              <p:blipFill>
                <a:blip r:embed="rId5"/>
                <a:stretch/>
              </p:blipFill>
              <p:spPr>
                <a:xfrm>
                  <a:off x="6839280" y="5757120"/>
                  <a:ext cx="1073880" cy="375840"/>
                </a:xfrm>
                <a:prstGeom prst="rect">
                  <a:avLst/>
                </a:prstGeom>
                <a:noFill/>
                <a:ln w="0">
                  <a:noFill/>
                </a:ln>
              </p:spPr>
            </p:pic>
            <p:sp>
              <p:nvSpPr>
                <p:cNvPr id="20" name="Textfeld 34">
                  <a:extLst>
                    <a:ext uri="{FF2B5EF4-FFF2-40B4-BE49-F238E27FC236}">
                      <a16:creationId xmlns:a16="http://schemas.microsoft.com/office/drawing/2014/main" id="{E0CBBEBD-8AA6-4DD2-BB59-03465C2622C3}"/>
                    </a:ext>
                  </a:extLst>
                </p:cNvPr>
                <p:cNvSpPr/>
                <p:nvPr/>
              </p:nvSpPr>
              <p:spPr>
                <a:xfrm>
                  <a:off x="7914240" y="5692680"/>
                  <a:ext cx="4039560" cy="814680"/>
                </a:xfrm>
                <a:prstGeom prst="rect">
                  <a:avLst/>
                </a:prstGeom>
                <a:noFill/>
                <a:ln w="6350">
                  <a:noFill/>
                </a:ln>
              </p:spPr>
              <p:style>
                <a:lnRef idx="0">
                  <a:scrgbClr r="0" g="0" b="0"/>
                </a:lnRef>
                <a:fillRef idx="0">
                  <a:scrgbClr r="0" g="0" b="0"/>
                </a:fillRef>
                <a:effectRef idx="0">
                  <a:scrgbClr r="0" g="0" b="0"/>
                </a:effectRef>
                <a:fontRef idx="minor"/>
              </p:style>
              <p:txBody>
                <a:bodyPr numCol="1" spcCol="0" anchor="t">
                  <a:noAutofit/>
                </a:bodyPr>
                <a:lstStyle/>
                <a:p>
                  <a:pPr defTabSz="914400">
                    <a:lnSpc>
                      <a:spcPct val="107000"/>
                    </a:lnSpc>
                    <a:spcAft>
                      <a:spcPts val="799"/>
                    </a:spcAft>
                  </a:pPr>
                  <a:r>
                    <a:rPr lang="en-US" sz="900" b="0" u="none" strike="noStrike" dirty="0">
                      <a:solidFill>
                        <a:schemeClr val="dk1"/>
                      </a:solidFill>
                      <a:effectLst/>
                      <a:uFillTx/>
                      <a:latin typeface="Garet Book"/>
                      <a:ea typeface="Garet Book"/>
                    </a:rPr>
                    <a:t>Copyright © 2026 by </a:t>
                  </a:r>
                  <a:r>
                    <a:rPr lang="en-US" sz="900" b="0" u="sng" strike="noStrike" dirty="0">
                      <a:solidFill>
                        <a:srgbClr val="1F2C8F"/>
                      </a:solidFill>
                      <a:effectLst/>
                      <a:uFillTx/>
                      <a:latin typeface="Garet Book"/>
                      <a:ea typeface="Garet Book"/>
                      <a:hlinkClick r:id="rId6"/>
                    </a:rPr>
                    <a:t>the partner consortium of the project “AI.D – Artificial Intelligence and the Shaping of Democracy” </a:t>
                  </a:r>
                  <a:br>
                    <a:rPr sz="900" dirty="0"/>
                  </a:br>
                  <a:r>
                    <a:rPr lang="en-US" sz="900" b="1" u="none" strike="noStrike" dirty="0">
                      <a:solidFill>
                        <a:schemeClr val="dk1"/>
                      </a:solidFill>
                      <a:effectLst/>
                      <a:uFillTx/>
                      <a:latin typeface="Garet Book"/>
                      <a:ea typeface="Garet Book"/>
                    </a:rPr>
                    <a:t>This work is licensed under </a:t>
                  </a:r>
                  <a:r>
                    <a:rPr lang="en-US" sz="900" b="1" u="sng" strike="noStrike" dirty="0">
                      <a:solidFill>
                        <a:srgbClr val="1F2C8F"/>
                      </a:solidFill>
                      <a:effectLst/>
                      <a:uFillTx/>
                      <a:latin typeface="Garet Book"/>
                      <a:ea typeface="Garet Book"/>
                      <a:hlinkClick r:id="rId7"/>
                    </a:rPr>
                    <a:t>CC BY-SA 4.0</a:t>
                  </a:r>
                  <a:endParaRPr lang="nl-BE" sz="900" b="0" u="none" strike="noStrike" dirty="0">
                    <a:solidFill>
                      <a:srgbClr val="000000"/>
                    </a:solidFill>
                    <a:effectLst/>
                    <a:uFillTx/>
                    <a:latin typeface="Arial"/>
                  </a:endParaRPr>
                </a:p>
              </p:txBody>
            </p:sp>
          </p:grpSp>
        </p:grpSp>
      </p:grpSp>
    </p:spTree>
    <p:extLst>
      <p:ext uri="{BB962C8B-B14F-4D97-AF65-F5344CB8AC3E}">
        <p14:creationId xmlns:p14="http://schemas.microsoft.com/office/powerpoint/2010/main" val="663867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BB4D0933-48B3-86BD-A605-E486FDD2C917}"/>
            </a:ext>
          </a:extLst>
        </p:cNvPr>
        <p:cNvGrpSpPr/>
        <p:nvPr/>
      </p:nvGrpSpPr>
      <p:grpSpPr>
        <a:xfrm>
          <a:off x="0" y="0"/>
          <a:ext cx="0" cy="0"/>
          <a:chOff x="0" y="0"/>
          <a:chExt cx="0" cy="0"/>
        </a:xfrm>
      </p:grpSpPr>
      <p:pic>
        <p:nvPicPr>
          <p:cNvPr id="7" name="Grafik 4">
            <a:extLst>
              <a:ext uri="{FF2B5EF4-FFF2-40B4-BE49-F238E27FC236}">
                <a16:creationId xmlns:a16="http://schemas.microsoft.com/office/drawing/2014/main" id="{012FFDF1-A3BF-4806-AAED-658EF4D84EC2}"/>
              </a:ext>
            </a:extLst>
          </p:cNvPr>
          <p:cNvPicPr/>
          <p:nvPr/>
        </p:nvPicPr>
        <p:blipFill>
          <a:blip r:embed="rId2"/>
          <a:stretch/>
        </p:blipFill>
        <p:spPr>
          <a:xfrm>
            <a:off x="5058000" y="-2880"/>
            <a:ext cx="2075760" cy="2140560"/>
          </a:xfrm>
          <a:prstGeom prst="rect">
            <a:avLst/>
          </a:prstGeom>
          <a:noFill/>
          <a:ln w="0">
            <a:noFill/>
          </a:ln>
        </p:spPr>
      </p:pic>
      <p:sp>
        <p:nvSpPr>
          <p:cNvPr id="8" name="Rechteck 12">
            <a:extLst>
              <a:ext uri="{FF2B5EF4-FFF2-40B4-BE49-F238E27FC236}">
                <a16:creationId xmlns:a16="http://schemas.microsoft.com/office/drawing/2014/main" id="{AA5CECE0-0B1C-4B76-A6DC-A349EFE4A2A8}"/>
              </a:ext>
            </a:extLst>
          </p:cNvPr>
          <p:cNvSpPr/>
          <p:nvPr/>
        </p:nvSpPr>
        <p:spPr>
          <a:xfrm>
            <a:off x="0" y="2879280"/>
            <a:ext cx="12191760" cy="1530720"/>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Garet Book"/>
            </a:endParaRPr>
          </a:p>
        </p:txBody>
      </p:sp>
      <p:sp>
        <p:nvSpPr>
          <p:cNvPr id="9" name="PlaceHolder 1">
            <a:extLst>
              <a:ext uri="{FF2B5EF4-FFF2-40B4-BE49-F238E27FC236}">
                <a16:creationId xmlns:a16="http://schemas.microsoft.com/office/drawing/2014/main" id="{B6413A44-C42D-4BFB-9B9E-08A736CB74E5}"/>
              </a:ext>
            </a:extLst>
          </p:cNvPr>
          <p:cNvSpPr txBox="1">
            <a:spLocks/>
          </p:cNvSpPr>
          <p:nvPr/>
        </p:nvSpPr>
        <p:spPr>
          <a:xfrm>
            <a:off x="1523880" y="2880720"/>
            <a:ext cx="9143640" cy="1530720"/>
          </a:xfrm>
          <a:prstGeom prst="rect">
            <a:avLst/>
          </a:prstGeom>
          <a:noFill/>
          <a:ln w="0">
            <a:noFill/>
          </a:ln>
        </p:spPr>
        <p:txBody>
          <a:bodyPr vert="horz" lIns="91440" tIns="45720" rIns="91440" bIns="45720" rtlCol="0" anchor="ctr">
            <a:normAutofit/>
          </a:bodyPr>
          <a:lstStyle>
            <a:lvl1pPr algn="l"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ctr">
              <a:spcBef>
                <a:spcPts val="1001"/>
              </a:spcBef>
              <a:tabLst>
                <a:tab pos="0" algn="l"/>
              </a:tabLst>
            </a:pPr>
            <a:r>
              <a:rPr lang="en-US" sz="3600" b="1" dirty="0">
                <a:solidFill>
                  <a:schemeClr val="accent4"/>
                </a:solidFill>
                <a:latin typeface="Garet Heavy"/>
              </a:rPr>
              <a:t>Understanding Gen AI Images</a:t>
            </a:r>
            <a:endParaRPr lang="nl-BE" sz="3600" dirty="0">
              <a:solidFill>
                <a:srgbClr val="000000"/>
              </a:solidFill>
              <a:latin typeface="Arial"/>
            </a:endParaRPr>
          </a:p>
        </p:txBody>
      </p:sp>
    </p:spTree>
    <p:extLst>
      <p:ext uri="{BB962C8B-B14F-4D97-AF65-F5344CB8AC3E}">
        <p14:creationId xmlns:p14="http://schemas.microsoft.com/office/powerpoint/2010/main" val="105271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EFC40123-0EB7-0EF3-CC5A-10953B39290B}"/>
            </a:ext>
          </a:extLst>
        </p:cNvPr>
        <p:cNvGrpSpPr/>
        <p:nvPr/>
      </p:nvGrpSpPr>
      <p:grpSpPr>
        <a:xfrm>
          <a:off x="0" y="0"/>
          <a:ext cx="0" cy="0"/>
          <a:chOff x="0" y="0"/>
          <a:chExt cx="0" cy="0"/>
        </a:xfrm>
      </p:grpSpPr>
      <p:sp>
        <p:nvSpPr>
          <p:cNvPr id="18" name="Textfeld 17">
            <a:extLst>
              <a:ext uri="{FF2B5EF4-FFF2-40B4-BE49-F238E27FC236}">
                <a16:creationId xmlns:a16="http://schemas.microsoft.com/office/drawing/2014/main" id="{3B2A92FD-2FBB-4AFC-8BB2-E7D571D24709}"/>
              </a:ext>
            </a:extLst>
          </p:cNvPr>
          <p:cNvSpPr txBox="1"/>
          <p:nvPr/>
        </p:nvSpPr>
        <p:spPr>
          <a:xfrm>
            <a:off x="0" y="252000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US" sz="1200" dirty="0">
              <a:solidFill>
                <a:schemeClr val="accent6"/>
              </a:solidFill>
            </a:endParaRPr>
          </a:p>
        </p:txBody>
      </p:sp>
      <p:sp>
        <p:nvSpPr>
          <p:cNvPr id="12" name="Rechteck 11">
            <a:extLst>
              <a:ext uri="{FF2B5EF4-FFF2-40B4-BE49-F238E27FC236}">
                <a16:creationId xmlns:a16="http://schemas.microsoft.com/office/drawing/2014/main" id="{7A5FA68D-4BAD-83E1-9291-C1FC0FD1C181}"/>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sp>
        <p:nvSpPr>
          <p:cNvPr id="10" name="Textfeld 9">
            <a:extLst>
              <a:ext uri="{FF2B5EF4-FFF2-40B4-BE49-F238E27FC236}">
                <a16:creationId xmlns:a16="http://schemas.microsoft.com/office/drawing/2014/main" id="{88C51C1E-9730-34C5-D88B-70F32ADD3D9F}"/>
              </a:ext>
            </a:extLst>
          </p:cNvPr>
          <p:cNvSpPr txBox="1"/>
          <p:nvPr/>
        </p:nvSpPr>
        <p:spPr>
          <a:xfrm>
            <a:off x="0" y="3905620"/>
            <a:ext cx="12192000" cy="346249"/>
          </a:xfrm>
          <a:prstGeom prst="rect">
            <a:avLst/>
          </a:prstGeom>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pPr>
              <a:lnSpc>
                <a:spcPct val="150000"/>
              </a:lnSpc>
            </a:pPr>
            <a:endParaRPr lang="en-US" sz="1200">
              <a:solidFill>
                <a:schemeClr val="accent6"/>
              </a:solidFill>
            </a:endParaRPr>
          </a:p>
        </p:txBody>
      </p:sp>
      <p:pic>
        <p:nvPicPr>
          <p:cNvPr id="2" name="Grafik 1">
            <a:extLst>
              <a:ext uri="{FF2B5EF4-FFF2-40B4-BE49-F238E27FC236}">
                <a16:creationId xmlns:a16="http://schemas.microsoft.com/office/drawing/2014/main" id="{18A21557-175F-B6CB-55D6-E5B75AD3E7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7" name="Textfeld 5">
            <a:extLst>
              <a:ext uri="{FF2B5EF4-FFF2-40B4-BE49-F238E27FC236}">
                <a16:creationId xmlns:a16="http://schemas.microsoft.com/office/drawing/2014/main" id="{A9C3DD2B-3C1E-46AC-AA85-A8B0018BD86A}"/>
              </a:ext>
            </a:extLst>
          </p:cNvPr>
          <p:cNvSpPr/>
          <p:nvPr/>
        </p:nvSpPr>
        <p:spPr>
          <a:xfrm>
            <a:off x="457200" y="755280"/>
            <a:ext cx="10706986" cy="583321"/>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Understanding </a:t>
            </a:r>
            <a:r>
              <a:rPr lang="de-DE" sz="3200" b="1" u="none" strike="noStrike" dirty="0" err="1">
                <a:solidFill>
                  <a:schemeClr val="dk1"/>
                </a:solidFill>
                <a:effectLst/>
                <a:uFillTx/>
                <a:latin typeface="Garet Heavy"/>
              </a:rPr>
              <a:t>images</a:t>
            </a:r>
            <a:r>
              <a:rPr lang="de-DE" sz="3200" b="1" u="none" strike="noStrike" dirty="0">
                <a:solidFill>
                  <a:schemeClr val="dk1"/>
                </a:solidFill>
                <a:effectLst/>
                <a:uFillTx/>
                <a:latin typeface="Garet Heavy"/>
              </a:rPr>
              <a:t> in social </a:t>
            </a:r>
            <a:r>
              <a:rPr lang="de-DE" sz="3200" b="1" u="none" strike="noStrike" dirty="0" err="1">
                <a:solidFill>
                  <a:schemeClr val="dk1"/>
                </a:solidFill>
                <a:effectLst/>
                <a:uFillTx/>
                <a:latin typeface="Garet Heavy"/>
              </a:rPr>
              <a:t>media</a:t>
            </a:r>
            <a:r>
              <a:rPr lang="de-DE" sz="3200" b="1" u="none" strike="noStrike" dirty="0">
                <a:solidFill>
                  <a:schemeClr val="dk1"/>
                </a:solidFill>
                <a:effectLst/>
                <a:uFillTx/>
                <a:latin typeface="Garet Heavy"/>
              </a:rPr>
              <a:t> </a:t>
            </a:r>
            <a:r>
              <a:rPr lang="de-DE" sz="3200" b="1" u="none" strike="noStrike" dirty="0" err="1">
                <a:solidFill>
                  <a:schemeClr val="dk1"/>
                </a:solidFill>
                <a:effectLst/>
                <a:uFillTx/>
                <a:latin typeface="Garet Heavy"/>
              </a:rPr>
              <a:t>trends</a:t>
            </a:r>
            <a:endParaRPr lang="nl-BE" sz="3200" b="0" u="none" strike="noStrike" dirty="0">
              <a:solidFill>
                <a:srgbClr val="000000"/>
              </a:solidFill>
              <a:effectLst/>
              <a:uFillTx/>
              <a:latin typeface="Arial"/>
            </a:endParaRPr>
          </a:p>
        </p:txBody>
      </p:sp>
      <p:sp>
        <p:nvSpPr>
          <p:cNvPr id="11" name="Inhaltsplatzhalter 2">
            <a:extLst>
              <a:ext uri="{FF2B5EF4-FFF2-40B4-BE49-F238E27FC236}">
                <a16:creationId xmlns:a16="http://schemas.microsoft.com/office/drawing/2014/main" id="{808AD2E9-97D0-4E37-A00E-377C33CAE262}"/>
              </a:ext>
            </a:extLst>
          </p:cNvPr>
          <p:cNvSpPr/>
          <p:nvPr/>
        </p:nvSpPr>
        <p:spPr>
          <a:xfrm>
            <a:off x="457200" y="4367681"/>
            <a:ext cx="11518560" cy="1892880"/>
          </a:xfrm>
          <a:prstGeom prst="rect">
            <a:avLst/>
          </a:prstGeom>
          <a:noFill/>
          <a:ln w="0">
            <a:noFill/>
          </a:ln>
        </p:spPr>
        <p:style>
          <a:lnRef idx="0">
            <a:scrgbClr r="0" g="0" b="0"/>
          </a:lnRef>
          <a:fillRef idx="0">
            <a:scrgbClr r="0" g="0" b="0"/>
          </a:fillRef>
          <a:effectRef idx="0">
            <a:scrgbClr r="0" g="0" b="0"/>
          </a:effectRef>
          <a:fontRef idx="minor"/>
        </p:style>
        <p:txBody>
          <a:bodyPr anchor="t">
            <a:normAutofit fontScale="92500" lnSpcReduction="9999"/>
          </a:bodyPr>
          <a:lstStyle/>
          <a:p>
            <a:pPr marL="0" marR="0" lvl="0" indent="0" algn="l" defTabSz="914400" rtl="0" eaLnBrk="1" fontAlgn="auto" latinLnBrk="0" hangingPunct="1">
              <a:lnSpc>
                <a:spcPct val="109999"/>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 is a method to interpret visual content developed by </a:t>
            </a:r>
            <a:r>
              <a:rPr kumimoji="0" lang="en-US" sz="1600" b="1" i="0" u="none" strike="noStrike" kern="1200" cap="none" spc="0" normalizeH="0" baseline="0" noProof="0" dirty="0">
                <a:ln>
                  <a:noFill/>
                </a:ln>
                <a:solidFill>
                  <a:srgbClr val="0B163B"/>
                </a:solidFill>
                <a:effectLst/>
                <a:uLnTx/>
                <a:uFillTx/>
                <a:latin typeface="Garet Book"/>
                <a:ea typeface="+mn-ea"/>
                <a:cs typeface="+mn-cs"/>
              </a:rPr>
              <a:t>Erwin Panofsky </a:t>
            </a:r>
            <a:r>
              <a:rPr kumimoji="0" lang="en-US" sz="1600" b="0" i="0" u="none" strike="noStrike" kern="1200" cap="none" spc="0" normalizeH="0" baseline="0" noProof="0" dirty="0">
                <a:ln>
                  <a:noFill/>
                </a:ln>
                <a:solidFill>
                  <a:srgbClr val="0B163B"/>
                </a:solidFill>
                <a:effectLst/>
                <a:uLnTx/>
                <a:uFillTx/>
                <a:latin typeface="Garet Book"/>
                <a:ea typeface="+mn-ea"/>
                <a:cs typeface="+mn-cs"/>
              </a:rPr>
              <a:t>(1978). It has </a:t>
            </a:r>
            <a:r>
              <a:rPr kumimoji="0" lang="en-US" sz="1600" b="1" i="0" u="none" strike="noStrike" kern="1200" cap="none" spc="0" normalizeH="0" baseline="0" noProof="0" dirty="0">
                <a:ln>
                  <a:noFill/>
                </a:ln>
                <a:solidFill>
                  <a:srgbClr val="0B163B"/>
                </a:solidFill>
                <a:effectLst/>
                <a:uLnTx/>
                <a:uFillTx/>
                <a:latin typeface="Garet Book"/>
                <a:ea typeface="+mn-ea"/>
                <a:cs typeface="+mn-cs"/>
              </a:rPr>
              <a:t>3 steps: describe – </a:t>
            </a:r>
            <a:r>
              <a:rPr kumimoji="0" lang="en-AU" sz="1600" b="1" i="0" u="none" strike="noStrike" kern="1200" cap="none" spc="0" normalizeH="0" baseline="0" noProof="0" dirty="0">
                <a:ln>
                  <a:noFill/>
                </a:ln>
                <a:solidFill>
                  <a:srgbClr val="0B163B"/>
                </a:solidFill>
                <a:effectLst/>
                <a:uLnTx/>
                <a:uFillTx/>
                <a:latin typeface="Garet Book"/>
                <a:ea typeface="+mn-ea"/>
                <a:cs typeface="+mn-cs"/>
              </a:rPr>
              <a:t>analyse </a:t>
            </a:r>
            <a:r>
              <a:rPr kumimoji="0" lang="en-US" sz="1600" b="1" i="0" u="none" strike="noStrike" kern="1200" cap="none" spc="0" normalizeH="0" baseline="0" noProof="0" dirty="0">
                <a:ln>
                  <a:noFill/>
                </a:ln>
                <a:solidFill>
                  <a:srgbClr val="0B163B"/>
                </a:solidFill>
                <a:effectLst/>
                <a:uLnTx/>
                <a:uFillTx/>
                <a:latin typeface="Garet Book"/>
                <a:ea typeface="+mn-ea"/>
                <a:cs typeface="+mn-cs"/>
              </a:rPr>
              <a:t>– interpret</a:t>
            </a:r>
            <a:r>
              <a:rPr kumimoji="0" lang="en-US" sz="1600" b="0" i="0" u="none" strike="noStrike" kern="1200" cap="none" spc="0" normalizeH="0" baseline="0" noProof="0" dirty="0">
                <a:ln>
                  <a:noFill/>
                </a:ln>
                <a:solidFill>
                  <a:srgbClr val="0B163B"/>
                </a:solidFill>
                <a:effectLst/>
                <a:uLnTx/>
                <a:uFillTx/>
                <a:latin typeface="Garet Book"/>
                <a:ea typeface="+mn-ea"/>
                <a:cs typeface="+mn-cs"/>
              </a:rPr>
              <a:t> images. </a:t>
            </a:r>
          </a:p>
          <a:p>
            <a:pPr marL="0" marR="0" lvl="0" indent="0" algn="l" defTabSz="914400" rtl="0" eaLnBrk="1" fontAlgn="auto" latinLnBrk="0" hangingPunct="1">
              <a:lnSpc>
                <a:spcPct val="109999"/>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0B163B"/>
                </a:solidFill>
                <a:effectLst/>
                <a:uLnTx/>
                <a:uFillTx/>
                <a:latin typeface="Garet Book"/>
                <a:ea typeface="+mn-ea"/>
                <a:cs typeface="+mn-cs"/>
              </a:rPr>
              <a:t>… can be used as a tool to understand images.</a:t>
            </a:r>
          </a:p>
        </p:txBody>
      </p:sp>
      <p:sp>
        <p:nvSpPr>
          <p:cNvPr id="15" name="Inhaltsplatzhalter 2">
            <a:extLst>
              <a:ext uri="{FF2B5EF4-FFF2-40B4-BE49-F238E27FC236}">
                <a16:creationId xmlns:a16="http://schemas.microsoft.com/office/drawing/2014/main" id="{3BAB37D0-EB0B-41F2-9C13-8736FE5B472E}"/>
              </a:ext>
            </a:extLst>
          </p:cNvPr>
          <p:cNvSpPr/>
          <p:nvPr/>
        </p:nvSpPr>
        <p:spPr>
          <a:xfrm>
            <a:off x="457200" y="2984036"/>
            <a:ext cx="11518560" cy="986677"/>
          </a:xfrm>
          <a:prstGeom prst="rect">
            <a:avLst/>
          </a:prstGeom>
          <a:noFill/>
          <a:ln w="0">
            <a:noFill/>
          </a:ln>
        </p:spPr>
        <p:style>
          <a:lnRef idx="0">
            <a:scrgbClr r="0" g="0" b="0"/>
          </a:lnRef>
          <a:fillRef idx="0">
            <a:scrgbClr r="0" g="0" b="0"/>
          </a:fillRef>
          <a:effectRef idx="0">
            <a:scrgbClr r="0" g="0" b="0"/>
          </a:effectRef>
          <a:fontRef idx="minor"/>
        </p:style>
        <p:txBody>
          <a:bodyPr anchor="t">
            <a:normAutofit fontScale="92500" lnSpcReduction="9999"/>
          </a:bodyPr>
          <a:lstStyle/>
          <a:p>
            <a:pPr marL="0" marR="0" lvl="0" indent="0" algn="l" defTabSz="914400" rtl="0" eaLnBrk="1" fontAlgn="auto" latinLnBrk="0" hangingPunct="1">
              <a:lnSpc>
                <a:spcPct val="109999"/>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0B163B"/>
                </a:solidFill>
                <a:effectLst/>
                <a:uLnTx/>
                <a:uFillTx/>
                <a:ea typeface="+mn-ea"/>
                <a:cs typeface="+mn-cs"/>
              </a:rPr>
              <a:t>… </a:t>
            </a:r>
            <a:r>
              <a:rPr lang="de-DE" sz="1600" b="1" dirty="0" err="1">
                <a:solidFill>
                  <a:srgbClr val="0B163B"/>
                </a:solidFill>
              </a:rPr>
              <a:t>shape</a:t>
            </a:r>
            <a:r>
              <a:rPr lang="de-DE" sz="1600" b="1" dirty="0">
                <a:solidFill>
                  <a:srgbClr val="0B163B"/>
                </a:solidFill>
              </a:rPr>
              <a:t> </a:t>
            </a:r>
            <a:r>
              <a:rPr lang="de-DE" sz="1600" b="1" dirty="0" err="1">
                <a:solidFill>
                  <a:srgbClr val="0B163B"/>
                </a:solidFill>
              </a:rPr>
              <a:t>the</a:t>
            </a:r>
            <a:r>
              <a:rPr lang="de-DE" sz="1600" b="1" dirty="0">
                <a:solidFill>
                  <a:srgbClr val="0B163B"/>
                </a:solidFill>
              </a:rPr>
              <a:t> </a:t>
            </a:r>
            <a:r>
              <a:rPr lang="de-DE" sz="1600" b="1" dirty="0" err="1">
                <a:solidFill>
                  <a:srgbClr val="0B163B"/>
                </a:solidFill>
              </a:rPr>
              <a:t>way</a:t>
            </a:r>
            <a:r>
              <a:rPr lang="de-DE" sz="1600" b="1" dirty="0">
                <a:solidFill>
                  <a:srgbClr val="0B163B"/>
                </a:solidFill>
              </a:rPr>
              <a:t> </a:t>
            </a:r>
            <a:r>
              <a:rPr lang="de-DE" sz="1600" b="1" dirty="0" err="1">
                <a:solidFill>
                  <a:srgbClr val="0B163B"/>
                </a:solidFill>
              </a:rPr>
              <a:t>we</a:t>
            </a:r>
            <a:r>
              <a:rPr lang="de-DE" sz="1600" b="1" dirty="0">
                <a:solidFill>
                  <a:srgbClr val="0B163B"/>
                </a:solidFill>
              </a:rPr>
              <a:t> </a:t>
            </a:r>
            <a:r>
              <a:rPr lang="de-DE" sz="1600" b="1" dirty="0" err="1">
                <a:solidFill>
                  <a:srgbClr val="0B163B"/>
                </a:solidFill>
              </a:rPr>
              <a:t>see</a:t>
            </a:r>
            <a:r>
              <a:rPr lang="de-DE" sz="1600" b="1" dirty="0">
                <a:solidFill>
                  <a:srgbClr val="0B163B"/>
                </a:solidFill>
              </a:rPr>
              <a:t> </a:t>
            </a:r>
            <a:r>
              <a:rPr lang="de-DE" sz="1600" b="1" dirty="0" err="1">
                <a:solidFill>
                  <a:srgbClr val="0B163B"/>
                </a:solidFill>
              </a:rPr>
              <a:t>the</a:t>
            </a:r>
            <a:r>
              <a:rPr lang="de-DE" sz="1600" b="1" dirty="0">
                <a:solidFill>
                  <a:srgbClr val="0B163B"/>
                </a:solidFill>
              </a:rPr>
              <a:t> </a:t>
            </a:r>
            <a:r>
              <a:rPr lang="de-DE" sz="1600" b="1" dirty="0" err="1">
                <a:solidFill>
                  <a:srgbClr val="0B163B"/>
                </a:solidFill>
              </a:rPr>
              <a:t>world</a:t>
            </a:r>
            <a:r>
              <a:rPr lang="de-DE" sz="1600" b="1" dirty="0">
                <a:solidFill>
                  <a:srgbClr val="0B163B"/>
                </a:solidFill>
              </a:rPr>
              <a:t>.</a:t>
            </a:r>
            <a:endParaRPr kumimoji="0" lang="en-US" sz="1600" b="1" i="0" u="none" strike="noStrike" kern="1200" cap="none" spc="0" normalizeH="0" baseline="0" noProof="0" dirty="0">
              <a:ln>
                <a:noFill/>
              </a:ln>
              <a:solidFill>
                <a:srgbClr val="0B163B"/>
              </a:solidFill>
              <a:effectLst/>
              <a:uLnTx/>
              <a:uFillTx/>
              <a:ea typeface="+mn-ea"/>
              <a:cs typeface="+mn-cs"/>
            </a:endParaRPr>
          </a:p>
          <a:p>
            <a:pPr marL="0" marR="0" lvl="0" indent="0" algn="l" defTabSz="914400" rtl="0" eaLnBrk="1" fontAlgn="auto" latinLnBrk="0" hangingPunct="1">
              <a:lnSpc>
                <a:spcPct val="109999"/>
              </a:lnSpc>
              <a:spcBef>
                <a:spcPts val="1000"/>
              </a:spcBef>
              <a:spcAft>
                <a:spcPts val="0"/>
              </a:spcAft>
              <a:buClrTx/>
              <a:buSzTx/>
              <a:buFont typeface="Arial" panose="020B0604020202020204" pitchFamily="34" charset="0"/>
              <a:buNone/>
              <a:tabLst/>
              <a:defRPr/>
            </a:pPr>
            <a:r>
              <a:rPr kumimoji="0" lang="en-US" sz="1600" b="0" i="0" u="none" strike="noStrike" kern="1200" cap="none" spc="0" normalizeH="0" baseline="0" noProof="0" dirty="0">
                <a:ln>
                  <a:noFill/>
                </a:ln>
                <a:solidFill>
                  <a:srgbClr val="0B163B"/>
                </a:solidFill>
                <a:effectLst/>
                <a:uLnTx/>
                <a:uFillTx/>
                <a:ea typeface="+mn-ea"/>
                <a:cs typeface="+mn-cs"/>
              </a:rPr>
              <a:t>… are embedded in the </a:t>
            </a:r>
            <a:r>
              <a:rPr kumimoji="0" lang="en-US" sz="1600" b="1" i="0" u="none" strike="noStrike" kern="1200" cap="none" spc="0" normalizeH="0" baseline="0" noProof="0" dirty="0">
                <a:ln>
                  <a:noFill/>
                </a:ln>
                <a:solidFill>
                  <a:srgbClr val="0B163B"/>
                </a:solidFill>
                <a:effectLst/>
                <a:uLnTx/>
                <a:uFillTx/>
                <a:ea typeface="+mn-ea"/>
                <a:cs typeface="+mn-cs"/>
              </a:rPr>
              <a:t>societal and historical context </a:t>
            </a:r>
            <a:r>
              <a:rPr kumimoji="0" lang="en-US" sz="1600" b="0" i="0" u="none" strike="noStrike" kern="1200" cap="none" spc="0" normalizeH="0" baseline="0" noProof="0" dirty="0">
                <a:ln>
                  <a:noFill/>
                </a:ln>
                <a:solidFill>
                  <a:srgbClr val="0B163B"/>
                </a:solidFill>
                <a:effectLst/>
                <a:uLnTx/>
                <a:uFillTx/>
                <a:ea typeface="+mn-ea"/>
                <a:cs typeface="+mn-cs"/>
              </a:rPr>
              <a:t>of the time they were created.</a:t>
            </a:r>
          </a:p>
        </p:txBody>
      </p:sp>
      <p:sp>
        <p:nvSpPr>
          <p:cNvPr id="16" name="Inhaltsplatzhalter 2">
            <a:extLst>
              <a:ext uri="{FF2B5EF4-FFF2-40B4-BE49-F238E27FC236}">
                <a16:creationId xmlns:a16="http://schemas.microsoft.com/office/drawing/2014/main" id="{665C4B11-4A2A-4DB7-8011-85F687F1B3D2}"/>
              </a:ext>
            </a:extLst>
          </p:cNvPr>
          <p:cNvSpPr/>
          <p:nvPr/>
        </p:nvSpPr>
        <p:spPr>
          <a:xfrm>
            <a:off x="457200" y="2520000"/>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dirty="0">
                <a:solidFill>
                  <a:schemeClr val="accent4"/>
                </a:solidFill>
                <a:latin typeface="+mj-lt"/>
              </a:rPr>
              <a:t>I</a:t>
            </a:r>
            <a:r>
              <a:rPr lang="en-US" b="0" u="none" strike="noStrike" dirty="0">
                <a:solidFill>
                  <a:schemeClr val="accent4"/>
                </a:solidFill>
                <a:effectLst/>
                <a:uFillTx/>
                <a:latin typeface="+mj-lt"/>
              </a:rPr>
              <a:t>mages:</a:t>
            </a:r>
            <a:endParaRPr lang="nl-BE" b="0" u="none" strike="noStrike" dirty="0">
              <a:solidFill>
                <a:srgbClr val="000000"/>
              </a:solidFill>
              <a:effectLst/>
              <a:uFillTx/>
              <a:latin typeface="+mj-lt"/>
            </a:endParaRPr>
          </a:p>
        </p:txBody>
      </p:sp>
      <p:sp>
        <p:nvSpPr>
          <p:cNvPr id="17" name="Inhaltsplatzhalter 2">
            <a:extLst>
              <a:ext uri="{FF2B5EF4-FFF2-40B4-BE49-F238E27FC236}">
                <a16:creationId xmlns:a16="http://schemas.microsoft.com/office/drawing/2014/main" id="{0C5D0E44-0B0C-421A-AA0E-FFA693428633}"/>
              </a:ext>
            </a:extLst>
          </p:cNvPr>
          <p:cNvSpPr/>
          <p:nvPr/>
        </p:nvSpPr>
        <p:spPr>
          <a:xfrm>
            <a:off x="457200" y="3880744"/>
            <a:ext cx="11518560" cy="396000"/>
          </a:xfrm>
          <a:prstGeom prst="rect">
            <a:avLst/>
          </a:prstGeom>
          <a:noFill/>
          <a:ln w="0">
            <a:noFill/>
          </a:ln>
        </p:spPr>
        <p:style>
          <a:lnRef idx="0">
            <a:scrgbClr r="0" g="0" b="0"/>
          </a:lnRef>
          <a:fillRef idx="0">
            <a:scrgbClr r="0" g="0" b="0"/>
          </a:fillRef>
          <a:effectRef idx="0">
            <a:scrgbClr r="0" g="0" b="0"/>
          </a:effectRef>
          <a:fontRef idx="minor"/>
        </p:style>
        <p:txBody>
          <a:bodyPr anchor="ctr">
            <a:normAutofit fontScale="92500" lnSpcReduction="9999"/>
          </a:bodyPr>
          <a:lstStyle/>
          <a:p>
            <a:pPr defTabSz="914400">
              <a:lnSpc>
                <a:spcPct val="100000"/>
              </a:lnSpc>
              <a:spcBef>
                <a:spcPts val="1001"/>
              </a:spcBef>
              <a:tabLst>
                <a:tab pos="0" algn="l"/>
              </a:tabLst>
            </a:pPr>
            <a:r>
              <a:rPr lang="en-US" dirty="0">
                <a:solidFill>
                  <a:schemeClr val="accent4"/>
                </a:solidFill>
                <a:latin typeface="+mj-lt"/>
              </a:rPr>
              <a:t>Iconography</a:t>
            </a:r>
            <a:r>
              <a:rPr lang="en-US" b="0" u="none" strike="noStrike" dirty="0">
                <a:solidFill>
                  <a:schemeClr val="accent4"/>
                </a:solidFill>
                <a:effectLst/>
                <a:uFillTx/>
                <a:latin typeface="+mj-lt"/>
              </a:rPr>
              <a:t>:</a:t>
            </a:r>
            <a:endParaRPr lang="nl-BE" b="0" u="none" strike="noStrike" dirty="0">
              <a:solidFill>
                <a:srgbClr val="000000"/>
              </a:solidFill>
              <a:effectLst/>
              <a:uFillTx/>
              <a:latin typeface="+mj-lt"/>
            </a:endParaRPr>
          </a:p>
        </p:txBody>
      </p:sp>
    </p:spTree>
    <p:extLst>
      <p:ext uri="{BB962C8B-B14F-4D97-AF65-F5344CB8AC3E}">
        <p14:creationId xmlns:p14="http://schemas.microsoft.com/office/powerpoint/2010/main" val="24296620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5312B47A-B7EC-A600-B440-0887D95B9DBE}"/>
            </a:ext>
          </a:extLst>
        </p:cNvPr>
        <p:cNvGrpSpPr/>
        <p:nvPr/>
      </p:nvGrpSpPr>
      <p:grpSpPr>
        <a:xfrm>
          <a:off x="0" y="0"/>
          <a:ext cx="0" cy="0"/>
          <a:chOff x="0" y="0"/>
          <a:chExt cx="0" cy="0"/>
        </a:xfrm>
      </p:grpSpPr>
      <p:sp>
        <p:nvSpPr>
          <p:cNvPr id="7" name="Rechteck 10">
            <a:extLst>
              <a:ext uri="{FF2B5EF4-FFF2-40B4-BE49-F238E27FC236}">
                <a16:creationId xmlns:a16="http://schemas.microsoft.com/office/drawing/2014/main" id="{4649C287-2CF7-412C-A2FE-BE487210909E}"/>
              </a:ext>
            </a:extLst>
          </p:cNvPr>
          <p:cNvSpPr/>
          <p:nvPr/>
        </p:nvSpPr>
        <p:spPr>
          <a:xfrm>
            <a:off x="4282749" y="497160"/>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12" name="Rechteck 11">
            <a:extLst>
              <a:ext uri="{FF2B5EF4-FFF2-40B4-BE49-F238E27FC236}">
                <a16:creationId xmlns:a16="http://schemas.microsoft.com/office/drawing/2014/main" id="{2BAAE988-ADDC-1BA8-C94F-412DD3EE23AF}"/>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A5B4AC9D-F14A-D2F5-DB98-5BDD333C057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9" name="Inhaltsplatzhalter 2">
            <a:extLst>
              <a:ext uri="{FF2B5EF4-FFF2-40B4-BE49-F238E27FC236}">
                <a16:creationId xmlns:a16="http://schemas.microsoft.com/office/drawing/2014/main" id="{057ABFAF-5142-41FB-BCBA-1C323EA049F3}"/>
              </a:ext>
            </a:extLst>
          </p:cNvPr>
          <p:cNvSpPr/>
          <p:nvPr/>
        </p:nvSpPr>
        <p:spPr>
          <a:xfrm>
            <a:off x="4562671" y="1598400"/>
            <a:ext cx="7629329" cy="837941"/>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spcBef>
                <a:spcPts val="1001"/>
              </a:spcBef>
              <a:tabLst>
                <a:tab pos="0" algn="l"/>
              </a:tabLst>
            </a:pPr>
            <a:r>
              <a:rPr lang="de-DE" sz="1600" b="1" u="none" strike="noStrike" dirty="0">
                <a:solidFill>
                  <a:schemeClr val="dk1"/>
                </a:solidFill>
                <a:effectLst/>
                <a:uFillTx/>
                <a:latin typeface="+mj-lt"/>
              </a:rPr>
              <a:t>Approach:</a:t>
            </a:r>
            <a:endParaRPr lang="nl-BE" sz="1600" b="0" u="none" strike="noStrike" dirty="0">
              <a:solidFill>
                <a:srgbClr val="000000"/>
              </a:solidFill>
              <a:effectLst/>
              <a:uFillTx/>
              <a:latin typeface="+mj-lt"/>
            </a:endParaRPr>
          </a:p>
          <a:p>
            <a:pPr marL="285750" indent="-285750">
              <a:spcBef>
                <a:spcPts val="1001"/>
              </a:spcBef>
              <a:buFont typeface="Arial" panose="020B0604020202020204" pitchFamily="34" charset="0"/>
              <a:buChar char="•"/>
            </a:pPr>
            <a:r>
              <a:rPr lang="en-US" sz="1400" dirty="0"/>
              <a:t>Scan the QR-Code on the next slide or use the social media app of your choice and search for #aiart or #aiartworketrieved. </a:t>
            </a:r>
            <a:r>
              <a:rPr lang="en-US" sz="1400" u="sng" dirty="0"/>
              <a:t>Please choose one image</a:t>
            </a:r>
          </a:p>
        </p:txBody>
      </p:sp>
      <p:sp>
        <p:nvSpPr>
          <p:cNvPr id="11" name="Inhaltsplatzhalter 2">
            <a:extLst>
              <a:ext uri="{FF2B5EF4-FFF2-40B4-BE49-F238E27FC236}">
                <a16:creationId xmlns:a16="http://schemas.microsoft.com/office/drawing/2014/main" id="{1CCBD3AE-12B5-4383-884B-A9E08B146B0D}"/>
              </a:ext>
            </a:extLst>
          </p:cNvPr>
          <p:cNvSpPr/>
          <p:nvPr/>
        </p:nvSpPr>
        <p:spPr>
          <a:xfrm>
            <a:off x="4651309" y="2695181"/>
            <a:ext cx="7172129" cy="1818745"/>
          </a:xfrm>
          <a:prstGeom prst="rect">
            <a:avLst/>
          </a:prstGeom>
          <a:solidFill>
            <a:srgbClr val="FFFFFF"/>
          </a:solidFill>
          <a:ln w="0">
            <a:noFill/>
          </a:ln>
        </p:spPr>
        <p:style>
          <a:lnRef idx="0">
            <a:scrgbClr r="0" g="0" b="0"/>
          </a:lnRef>
          <a:fillRef idx="0">
            <a:scrgbClr r="0" g="0" b="0"/>
          </a:fillRef>
          <a:effectRef idx="0">
            <a:scrgbClr r="0" g="0" b="0"/>
          </a:effectRef>
          <a:fontRef idx="minor"/>
        </p:style>
        <p:txBody>
          <a:bodyPr anchor="t">
            <a:noAutofit/>
          </a:bodyPr>
          <a:lstStyle/>
          <a:p>
            <a:pPr marL="0" indent="0" algn="just">
              <a:buNone/>
            </a:pPr>
            <a:r>
              <a:rPr lang="en-US" sz="1400" dirty="0"/>
              <a:t>Optional: If you are doing the exercise in a group and have an account on social media such as Instagram/</a:t>
            </a:r>
            <a:r>
              <a:rPr lang="en-US" sz="1400" dirty="0" err="1"/>
              <a:t>TikTok</a:t>
            </a:r>
            <a:r>
              <a:rPr lang="en-US" sz="1400" dirty="0"/>
              <a:t>/Facebook/etc., you can alternatively choose an image you find on social media under the hashtag #aiart or #aiartwork. This requires that at least one more learner also chooses an image from their hashtag-search results on social media. (It allows you to further consider the ways in which the different </a:t>
            </a:r>
            <a:r>
              <a:rPr lang="en-US" sz="1400" dirty="0" err="1"/>
              <a:t>personalised</a:t>
            </a:r>
            <a:r>
              <a:rPr lang="en-US" sz="1400" dirty="0"/>
              <a:t> algorithms might impact your search results. For further reflection see</a:t>
            </a:r>
            <a:r>
              <a:rPr lang="en-US" sz="1400" dirty="0">
                <a:solidFill>
                  <a:schemeClr val="accent6"/>
                </a:solidFill>
              </a:rPr>
              <a:t> "Optional: Context Analysis"</a:t>
            </a:r>
            <a:r>
              <a:rPr lang="en-US" sz="1400" dirty="0"/>
              <a:t> on slide 12.)</a:t>
            </a:r>
          </a:p>
        </p:txBody>
      </p:sp>
      <p:sp>
        <p:nvSpPr>
          <p:cNvPr id="13" name="Inhaltsplatzhalter 2">
            <a:extLst>
              <a:ext uri="{FF2B5EF4-FFF2-40B4-BE49-F238E27FC236}">
                <a16:creationId xmlns:a16="http://schemas.microsoft.com/office/drawing/2014/main" id="{11B8A3F0-AD23-4F03-A530-06CC49635301}"/>
              </a:ext>
            </a:extLst>
          </p:cNvPr>
          <p:cNvSpPr/>
          <p:nvPr/>
        </p:nvSpPr>
        <p:spPr>
          <a:xfrm>
            <a:off x="4562671" y="4776399"/>
            <a:ext cx="7260767" cy="105944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marL="285750" indent="-285750" defTabSz="914400">
              <a:spcBef>
                <a:spcPts val="1001"/>
              </a:spcBef>
              <a:buFont typeface="Arial" panose="020B0604020202020204" pitchFamily="34" charset="0"/>
              <a:buChar char="•"/>
              <a:tabLst>
                <a:tab pos="0" algn="l"/>
              </a:tabLst>
            </a:pPr>
            <a:r>
              <a:rPr lang="en-US" sz="1400" dirty="0"/>
              <a:t>After you choose it, in the following slides you will be given a set of  questions to describe, </a:t>
            </a:r>
            <a:r>
              <a:rPr lang="en-US" sz="1400" dirty="0" err="1"/>
              <a:t>analyse</a:t>
            </a:r>
            <a:r>
              <a:rPr lang="en-US" sz="1400" dirty="0"/>
              <a:t> and interpret that image. </a:t>
            </a:r>
            <a:r>
              <a:rPr lang="en-US" sz="1400" u="sng" dirty="0"/>
              <a:t>Please answer only the questions that apply to the image you selected</a:t>
            </a:r>
          </a:p>
        </p:txBody>
      </p:sp>
      <p:sp>
        <p:nvSpPr>
          <p:cNvPr id="4" name="Text Placeholder 3" hidden="1">
            <a:extLst>
              <a:ext uri="{FF2B5EF4-FFF2-40B4-BE49-F238E27FC236}">
                <a16:creationId xmlns:a16="http://schemas.microsoft.com/office/drawing/2014/main" id="{CA247B95-2190-2664-5647-4C2B05F69B9A}"/>
              </a:ext>
            </a:extLst>
          </p:cNvPr>
          <p:cNvSpPr>
            <a:spLocks noGrp="1"/>
          </p:cNvSpPr>
          <p:nvPr>
            <p:ph idx="1"/>
          </p:nvPr>
        </p:nvSpPr>
        <p:spPr>
          <a:xfrm>
            <a:off x="838200" y="1806973"/>
            <a:ext cx="10515600" cy="4486133"/>
          </a:xfrm>
        </p:spPr>
        <p:txBody>
          <a:bodyPr vert="horz" lIns="91440" tIns="45720" rIns="91440" bIns="45720" rtlCol="0" anchor="t">
            <a:normAutofit lnSpcReduction="10000"/>
          </a:bodyPr>
          <a:lstStyle/>
          <a:p>
            <a:pPr marL="0" indent="0">
              <a:buNone/>
            </a:pPr>
            <a:r>
              <a:rPr lang="en-US" dirty="0"/>
              <a:t>You will be presented with 2 slides with images retrieved from Instagram. Please choose one image. </a:t>
            </a:r>
          </a:p>
          <a:p>
            <a:pPr marL="0" indent="0">
              <a:buNone/>
            </a:pPr>
            <a:r>
              <a:rPr lang="en-US" sz="2000" dirty="0">
                <a:highlight>
                  <a:srgbClr val="F4EEFE"/>
                </a:highlight>
              </a:rPr>
              <a:t>Optional: If you are doing the exercise in a group and have an account on social media such as Instagram/TikTok/Facebook/etc., you can alternatively choose an image you find on social media under the hashtag #aiart or #aiartwork. This requires that at least one more learner also chooses an image from their hashtag-search results on social media. (It allows you to further consider the ways in which the different </a:t>
            </a:r>
            <a:r>
              <a:rPr lang="en-US" sz="2000" dirty="0" err="1">
                <a:highlight>
                  <a:srgbClr val="F4EEFE"/>
                </a:highlight>
              </a:rPr>
              <a:t>personalised</a:t>
            </a:r>
            <a:r>
              <a:rPr lang="en-US" sz="2000" dirty="0">
                <a:highlight>
                  <a:srgbClr val="F4EEFE"/>
                </a:highlight>
              </a:rPr>
              <a:t> algorithms might impact your search results. For further reflection see</a:t>
            </a:r>
            <a:r>
              <a:rPr lang="en-US" sz="2000" dirty="0">
                <a:solidFill>
                  <a:schemeClr val="accent6"/>
                </a:solidFill>
                <a:highlight>
                  <a:srgbClr val="F4EEFE"/>
                </a:highlight>
              </a:rPr>
              <a:t> "Optional: Context Analysis"</a:t>
            </a:r>
            <a:r>
              <a:rPr lang="en-US" sz="2000" dirty="0">
                <a:highlight>
                  <a:srgbClr val="F4EEFE"/>
                </a:highlight>
              </a:rPr>
              <a:t> on slide 12.)</a:t>
            </a:r>
          </a:p>
          <a:p>
            <a:pPr marL="0" indent="0">
              <a:buNone/>
            </a:pPr>
            <a:r>
              <a:rPr lang="en-US" dirty="0"/>
              <a:t>After you choose it, in the following slides you will be given a set of  questions to describe, </a:t>
            </a:r>
            <a:r>
              <a:rPr lang="en-US" dirty="0" err="1"/>
              <a:t>analyse</a:t>
            </a:r>
            <a:r>
              <a:rPr lang="en-US" dirty="0"/>
              <a:t> and interpret that image. Please answer only the questions that apply to the image you selected.</a:t>
            </a:r>
          </a:p>
          <a:p>
            <a:pPr marL="457200" indent="-457200">
              <a:buFont typeface="Calibri" panose="020B0604020202020204" pitchFamily="34" charset="0"/>
              <a:buChar char="-"/>
            </a:pPr>
            <a:endParaRPr lang="en-US" dirty="0"/>
          </a:p>
          <a:p>
            <a:pPr marL="0" indent="0">
              <a:buNone/>
            </a:pPr>
            <a:endParaRPr lang="en-US" dirty="0"/>
          </a:p>
          <a:p>
            <a:pPr lvl="1">
              <a:buFont typeface="Calibri" panose="020B0604020202020204" pitchFamily="34" charset="0"/>
              <a:buChar char="-"/>
            </a:pPr>
            <a:endParaRPr lang="en-US" dirty="0"/>
          </a:p>
        </p:txBody>
      </p:sp>
      <p:sp>
        <p:nvSpPr>
          <p:cNvPr id="14" name="PlaceHolder 1">
            <a:extLst>
              <a:ext uri="{FF2B5EF4-FFF2-40B4-BE49-F238E27FC236}">
                <a16:creationId xmlns:a16="http://schemas.microsoft.com/office/drawing/2014/main" id="{FF031EE5-C226-4896-BC03-469EAA49EB57}"/>
              </a:ext>
            </a:extLst>
          </p:cNvPr>
          <p:cNvSpPr txBox="1">
            <a:spLocks/>
          </p:cNvSpPr>
          <p:nvPr/>
        </p:nvSpPr>
        <p:spPr>
          <a:xfrm>
            <a:off x="457200" y="2392020"/>
            <a:ext cx="3499589"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sz="4000" dirty="0" err="1"/>
              <a:t>Analysing</a:t>
            </a:r>
            <a:r>
              <a:rPr lang="en-US" sz="4000" dirty="0"/>
              <a:t> #aiart #aiartwork</a:t>
            </a:r>
            <a:endParaRPr lang="de-DE" sz="4000" dirty="0">
              <a:solidFill>
                <a:schemeClr val="dk1"/>
              </a:solidFill>
              <a:latin typeface="Garet Book"/>
            </a:endParaRPr>
          </a:p>
        </p:txBody>
      </p:sp>
      <p:sp>
        <p:nvSpPr>
          <p:cNvPr id="15" name="Textfeld 5">
            <a:extLst>
              <a:ext uri="{FF2B5EF4-FFF2-40B4-BE49-F238E27FC236}">
                <a16:creationId xmlns:a16="http://schemas.microsoft.com/office/drawing/2014/main" id="{05FE5AE3-AC81-40EB-AC8E-5BBA429FFB2B}"/>
              </a:ext>
            </a:extLst>
          </p:cNvPr>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EXERCISE</a:t>
            </a:r>
            <a:endParaRPr lang="nl-BE" sz="3200" b="0" u="none" strike="noStrike" dirty="0">
              <a:solidFill>
                <a:srgbClr val="000000"/>
              </a:solidFill>
              <a:effectLst/>
              <a:uFillTx/>
              <a:latin typeface="Arial"/>
            </a:endParaRPr>
          </a:p>
        </p:txBody>
      </p:sp>
    </p:spTree>
    <p:extLst>
      <p:ext uri="{BB962C8B-B14F-4D97-AF65-F5344CB8AC3E}">
        <p14:creationId xmlns:p14="http://schemas.microsoft.com/office/powerpoint/2010/main" val="624887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29476008-3377-E381-62DD-76AAFE8565AD}"/>
            </a:ext>
          </a:extLst>
        </p:cNvPr>
        <p:cNvGrpSpPr/>
        <p:nvPr/>
      </p:nvGrpSpPr>
      <p:grpSpPr>
        <a:xfrm>
          <a:off x="0" y="0"/>
          <a:ext cx="0" cy="0"/>
          <a:chOff x="0" y="0"/>
          <a:chExt cx="0" cy="0"/>
        </a:xfrm>
      </p:grpSpPr>
      <p:sp>
        <p:nvSpPr>
          <p:cNvPr id="12" name="Rechteck 11">
            <a:extLst>
              <a:ext uri="{FF2B5EF4-FFF2-40B4-BE49-F238E27FC236}">
                <a16:creationId xmlns:a16="http://schemas.microsoft.com/office/drawing/2014/main" id="{CFE55EF7-AEFE-4060-3C0A-A79313E1A2F6}"/>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pic>
        <p:nvPicPr>
          <p:cNvPr id="2" name="Grafik 1">
            <a:extLst>
              <a:ext uri="{FF2B5EF4-FFF2-40B4-BE49-F238E27FC236}">
                <a16:creationId xmlns:a16="http://schemas.microsoft.com/office/drawing/2014/main" id="{048600A8-9E31-6C0F-2B57-F27F49D33A5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pic>
        <p:nvPicPr>
          <p:cNvPr id="6" name="Grafik 5">
            <a:extLst>
              <a:ext uri="{FF2B5EF4-FFF2-40B4-BE49-F238E27FC236}">
                <a16:creationId xmlns:a16="http://schemas.microsoft.com/office/drawing/2014/main" id="{957961D7-945C-F37F-2DA3-AFDA9E96A7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38200" y="1346200"/>
            <a:ext cx="3848100" cy="3848100"/>
          </a:xfrm>
          <a:prstGeom prst="rect">
            <a:avLst/>
          </a:prstGeom>
        </p:spPr>
      </p:pic>
      <p:sp>
        <p:nvSpPr>
          <p:cNvPr id="8" name="Textfeld 7">
            <a:extLst>
              <a:ext uri="{FF2B5EF4-FFF2-40B4-BE49-F238E27FC236}">
                <a16:creationId xmlns:a16="http://schemas.microsoft.com/office/drawing/2014/main" id="{B484BAF7-93E9-CF31-5B11-F10C7D92A60C}"/>
              </a:ext>
            </a:extLst>
          </p:cNvPr>
          <p:cNvSpPr txBox="1"/>
          <p:nvPr/>
        </p:nvSpPr>
        <p:spPr>
          <a:xfrm>
            <a:off x="558800" y="5359506"/>
            <a:ext cx="4406900" cy="369332"/>
          </a:xfrm>
          <a:prstGeom prst="rect">
            <a:avLst/>
          </a:prstGeom>
          <a:noFill/>
        </p:spPr>
        <p:txBody>
          <a:bodyPr wrap="square" rtlCol="0">
            <a:spAutoFit/>
          </a:bodyPr>
          <a:lstStyle/>
          <a:p>
            <a:r>
              <a:rPr lang="de-DE" dirty="0"/>
              <a:t>Scan </a:t>
            </a:r>
            <a:r>
              <a:rPr lang="de-DE" dirty="0" err="1"/>
              <a:t>for</a:t>
            </a:r>
            <a:r>
              <a:rPr lang="de-DE" dirty="0"/>
              <a:t> Instagram </a:t>
            </a:r>
            <a:r>
              <a:rPr lang="de-DE" dirty="0" err="1"/>
              <a:t>search</a:t>
            </a:r>
            <a:r>
              <a:rPr lang="de-DE" dirty="0"/>
              <a:t>: #aiart</a:t>
            </a:r>
          </a:p>
        </p:txBody>
      </p:sp>
      <p:sp>
        <p:nvSpPr>
          <p:cNvPr id="9" name="Textfeld 8">
            <a:extLst>
              <a:ext uri="{FF2B5EF4-FFF2-40B4-BE49-F238E27FC236}">
                <a16:creationId xmlns:a16="http://schemas.microsoft.com/office/drawing/2014/main" id="{9BBD171B-9E4A-0F31-19E7-A7AE35639AC0}"/>
              </a:ext>
            </a:extLst>
          </p:cNvPr>
          <p:cNvSpPr txBox="1"/>
          <p:nvPr/>
        </p:nvSpPr>
        <p:spPr>
          <a:xfrm>
            <a:off x="7054850" y="5359506"/>
            <a:ext cx="4749800" cy="369332"/>
          </a:xfrm>
          <a:prstGeom prst="rect">
            <a:avLst/>
          </a:prstGeom>
          <a:noFill/>
        </p:spPr>
        <p:txBody>
          <a:bodyPr wrap="square" rtlCol="0">
            <a:spAutoFit/>
          </a:bodyPr>
          <a:lstStyle/>
          <a:p>
            <a:r>
              <a:rPr lang="de-DE" dirty="0"/>
              <a:t>Scan </a:t>
            </a:r>
            <a:r>
              <a:rPr lang="de-DE" dirty="0" err="1"/>
              <a:t>for</a:t>
            </a:r>
            <a:r>
              <a:rPr lang="de-DE" dirty="0"/>
              <a:t> Instagram </a:t>
            </a:r>
            <a:r>
              <a:rPr lang="de-DE" dirty="0" err="1"/>
              <a:t>search</a:t>
            </a:r>
            <a:r>
              <a:rPr lang="de-DE" dirty="0"/>
              <a:t>: #aiartwork</a:t>
            </a:r>
          </a:p>
        </p:txBody>
      </p:sp>
      <p:pic>
        <p:nvPicPr>
          <p:cNvPr id="11" name="Grafik 10">
            <a:extLst>
              <a:ext uri="{FF2B5EF4-FFF2-40B4-BE49-F238E27FC236}">
                <a16:creationId xmlns:a16="http://schemas.microsoft.com/office/drawing/2014/main" id="{6E2B8DD7-6BB8-082A-24A6-C80E179C74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05700" y="1346200"/>
            <a:ext cx="3848100" cy="3848100"/>
          </a:xfrm>
          <a:prstGeom prst="rect">
            <a:avLst/>
          </a:prstGeom>
        </p:spPr>
      </p:pic>
    </p:spTree>
    <p:extLst>
      <p:ext uri="{BB962C8B-B14F-4D97-AF65-F5344CB8AC3E}">
        <p14:creationId xmlns:p14="http://schemas.microsoft.com/office/powerpoint/2010/main" val="22029104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A8AAA546-BD49-999B-7C77-631FDCDDEC07}"/>
            </a:ext>
          </a:extLst>
        </p:cNvPr>
        <p:cNvGrpSpPr/>
        <p:nvPr/>
      </p:nvGrpSpPr>
      <p:grpSpPr>
        <a:xfrm>
          <a:off x="0" y="0"/>
          <a:ext cx="0" cy="0"/>
          <a:chOff x="0" y="0"/>
          <a:chExt cx="0" cy="0"/>
        </a:xfrm>
      </p:grpSpPr>
      <p:sp>
        <p:nvSpPr>
          <p:cNvPr id="7" name="Rechteck 10">
            <a:extLst>
              <a:ext uri="{FF2B5EF4-FFF2-40B4-BE49-F238E27FC236}">
                <a16:creationId xmlns:a16="http://schemas.microsoft.com/office/drawing/2014/main" id="{0CF87F8C-5088-4212-BF42-A523CF3F5412}"/>
              </a:ext>
            </a:extLst>
          </p:cNvPr>
          <p:cNvSpPr/>
          <p:nvPr/>
        </p:nvSpPr>
        <p:spPr>
          <a:xfrm>
            <a:off x="4282749" y="497160"/>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12" name="Rechteck 11">
            <a:extLst>
              <a:ext uri="{FF2B5EF4-FFF2-40B4-BE49-F238E27FC236}">
                <a16:creationId xmlns:a16="http://schemas.microsoft.com/office/drawing/2014/main" id="{48650808-CD66-A63C-8516-BBC63F455FE8}"/>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sp>
        <p:nvSpPr>
          <p:cNvPr id="10" name="Textfeld 9">
            <a:extLst>
              <a:ext uri="{FF2B5EF4-FFF2-40B4-BE49-F238E27FC236}">
                <a16:creationId xmlns:a16="http://schemas.microsoft.com/office/drawing/2014/main" id="{7B591524-FF7D-17BF-98DA-1CC3EC086741}"/>
              </a:ext>
            </a:extLst>
          </p:cNvPr>
          <p:cNvSpPr txBox="1"/>
          <p:nvPr/>
        </p:nvSpPr>
        <p:spPr>
          <a:xfrm>
            <a:off x="4282749" y="6459067"/>
            <a:ext cx="12331717" cy="40011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r>
              <a:rPr lang="en-US" sz="1000" i="1" dirty="0">
                <a:solidFill>
                  <a:srgbClr val="0B163B"/>
                </a:solidFill>
                <a:ea typeface="Garet Heavy"/>
                <a:cs typeface="Garet Heavy"/>
              </a:rPr>
              <a:t>Questions self-translated and adapted</a:t>
            </a:r>
            <a:r>
              <a:rPr lang="en-US" sz="1000" b="0" i="1" u="none" strike="noStrike" baseline="0" dirty="0">
                <a:solidFill>
                  <a:srgbClr val="0B163B"/>
                </a:solidFill>
                <a:ea typeface="Garet Heavy"/>
                <a:cs typeface="Garet Heavy"/>
              </a:rPr>
              <a:t> from Mayrhofer, n.d </a:t>
            </a:r>
            <a:r>
              <a:rPr lang="en-US" sz="1000" i="1" dirty="0">
                <a:solidFill>
                  <a:srgbClr val="0B163B"/>
                </a:solidFill>
                <a:ea typeface="Garet Heavy"/>
                <a:cs typeface="Garet Heavy"/>
              </a:rPr>
              <a:t>retrieved on 1 April 2025 from</a:t>
            </a:r>
            <a:endParaRPr lang="en-US" sz="1000" i="1" dirty="0">
              <a:solidFill>
                <a:srgbClr val="8F52F5"/>
              </a:solidFill>
              <a:ea typeface="Garet Heavy"/>
              <a:cs typeface="Garet Heavy"/>
            </a:endParaRPr>
          </a:p>
          <a:p>
            <a:r>
              <a:rPr lang="en-US" sz="1000" i="1" u="sng" dirty="0">
                <a:solidFill>
                  <a:srgbClr val="1F2C8F"/>
                </a:solidFill>
                <a:ea typeface="Garet Heavy"/>
                <a:cs typeface="Garet Heavy"/>
                <a:hlinkClick r:id="rId2"/>
              </a:rPr>
              <a:t>https</a:t>
            </a:r>
            <a:r>
              <a:rPr lang="en-US" sz="1000" b="0" i="1" u="sng" strike="noStrike" baseline="0" dirty="0">
                <a:solidFill>
                  <a:srgbClr val="1F2C8F"/>
                </a:solidFill>
                <a:ea typeface="Garet Heavy"/>
                <a:cs typeface="Garet Heavy"/>
                <a:hlinkClick r:id="rId2"/>
              </a:rPr>
              <a:t>://demokratiezentrum.org/wp-content/uploads/2021/05/guideline_bildanalyse.pdf</a:t>
            </a:r>
            <a:endParaRPr lang="en-US" sz="1000" i="1" dirty="0">
              <a:solidFill>
                <a:srgbClr val="0B163B"/>
              </a:solidFill>
            </a:endParaRPr>
          </a:p>
        </p:txBody>
      </p:sp>
      <p:pic>
        <p:nvPicPr>
          <p:cNvPr id="2" name="Grafik 1">
            <a:extLst>
              <a:ext uri="{FF2B5EF4-FFF2-40B4-BE49-F238E27FC236}">
                <a16:creationId xmlns:a16="http://schemas.microsoft.com/office/drawing/2014/main" id="{2E00795A-75D1-A3B3-A489-DD47635F789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8" name="Inhaltsplatzhalter 2">
            <a:extLst>
              <a:ext uri="{FF2B5EF4-FFF2-40B4-BE49-F238E27FC236}">
                <a16:creationId xmlns:a16="http://schemas.microsoft.com/office/drawing/2014/main" id="{26DD32A4-1C32-48AE-A0B5-ABF0A56922F3}"/>
              </a:ext>
            </a:extLst>
          </p:cNvPr>
          <p:cNvSpPr/>
          <p:nvPr/>
        </p:nvSpPr>
        <p:spPr>
          <a:xfrm>
            <a:off x="4561200" y="1598399"/>
            <a:ext cx="7241402" cy="4198595"/>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spcBef>
                <a:spcPts val="1001"/>
              </a:spcBef>
              <a:tabLst>
                <a:tab pos="0" algn="l"/>
              </a:tabLst>
            </a:pPr>
            <a:r>
              <a:rPr lang="de-DE" sz="1600" b="1" u="none" strike="noStrike" dirty="0">
                <a:solidFill>
                  <a:schemeClr val="dk1"/>
                </a:solidFill>
                <a:effectLst/>
                <a:uFillTx/>
                <a:latin typeface="+mj-lt"/>
              </a:rPr>
              <a:t>Approach:</a:t>
            </a:r>
            <a:endParaRPr lang="nl-BE" sz="1600" b="1" u="none" strike="noStrike" dirty="0">
              <a:solidFill>
                <a:srgbClr val="000000"/>
              </a:solidFill>
              <a:effectLst/>
              <a:uFillTx/>
              <a:latin typeface="+mj-lt"/>
            </a:endParaRPr>
          </a:p>
          <a:p>
            <a:pPr marL="285750" indent="-285750">
              <a:spcBef>
                <a:spcPts val="1001"/>
              </a:spcBef>
              <a:buFont typeface="Arial" panose="020B0604020202020204" pitchFamily="34" charset="0"/>
              <a:buChar char="•"/>
            </a:pPr>
            <a:r>
              <a:rPr lang="en-US" sz="1600" u="sng" dirty="0">
                <a:highlight>
                  <a:srgbClr val="F4EEFE"/>
                </a:highlight>
              </a:rPr>
              <a:t>Choose one image </a:t>
            </a:r>
            <a:r>
              <a:rPr lang="en-US" sz="1600" dirty="0"/>
              <a:t>from the search results for #aiart or #aiartwork in the social media app of your choice. </a:t>
            </a:r>
            <a:r>
              <a:rPr lang="en-US" sz="1600" u="sng" dirty="0">
                <a:highlight>
                  <a:srgbClr val="F4EEFE"/>
                </a:highlight>
              </a:rPr>
              <a:t>Describe it </a:t>
            </a:r>
            <a:r>
              <a:rPr lang="en-US" sz="1600" dirty="0"/>
              <a:t>by answering the following questions: </a:t>
            </a:r>
          </a:p>
          <a:p>
            <a:pPr marL="742950" lvl="1" indent="-285750">
              <a:spcBef>
                <a:spcPts val="1001"/>
              </a:spcBef>
              <a:buFont typeface="Arial" panose="020B0604020202020204" pitchFamily="34" charset="0"/>
              <a:buChar char="•"/>
            </a:pPr>
            <a:r>
              <a:rPr lang="en-US" sz="1400" dirty="0"/>
              <a:t>What</a:t>
            </a:r>
            <a:r>
              <a:rPr lang="en-US" sz="1400" dirty="0">
                <a:highlight>
                  <a:srgbClr val="F4EEFE"/>
                </a:highlight>
              </a:rPr>
              <a:t> </a:t>
            </a:r>
            <a:r>
              <a:rPr lang="en-US" sz="1400" b="1" dirty="0">
                <a:highlight>
                  <a:srgbClr val="F4EEFE"/>
                </a:highlight>
              </a:rPr>
              <a:t>elements</a:t>
            </a:r>
            <a:r>
              <a:rPr lang="en-US" sz="1400" dirty="0">
                <a:highlight>
                  <a:srgbClr val="F4EEFE"/>
                </a:highlight>
              </a:rPr>
              <a:t> </a:t>
            </a:r>
            <a:r>
              <a:rPr lang="en-US" sz="1400" dirty="0"/>
              <a:t>can you see in the image? Please describe them without connotations: e.g. "in the image there is a woman and a tree" instead of saying "in the image there is a blonde woman and a tree with green leaves".</a:t>
            </a:r>
          </a:p>
          <a:p>
            <a:pPr marL="742950" lvl="1" indent="-285750">
              <a:spcBef>
                <a:spcPts val="1001"/>
              </a:spcBef>
              <a:buFont typeface="Arial" panose="020B0604020202020204" pitchFamily="34" charset="0"/>
              <a:buChar char="•"/>
            </a:pPr>
            <a:r>
              <a:rPr lang="en-US" sz="1400" dirty="0"/>
              <a:t>What is depicted in the </a:t>
            </a:r>
            <a:r>
              <a:rPr lang="en-US" sz="1400" b="1" dirty="0">
                <a:highlight>
                  <a:srgbClr val="F4EEFE"/>
                </a:highlight>
              </a:rPr>
              <a:t>foreground/background</a:t>
            </a:r>
            <a:r>
              <a:rPr lang="en-US" sz="1400" dirty="0"/>
              <a:t>? And in the </a:t>
            </a:r>
            <a:r>
              <a:rPr lang="en-US" sz="1400" b="1" dirty="0" err="1">
                <a:highlight>
                  <a:srgbClr val="F4EEFE"/>
                </a:highlight>
              </a:rPr>
              <a:t>centre</a:t>
            </a:r>
            <a:r>
              <a:rPr lang="en-US" sz="1400" dirty="0"/>
              <a:t>?</a:t>
            </a:r>
          </a:p>
          <a:p>
            <a:pPr marL="742950" lvl="1" indent="-285750">
              <a:spcBef>
                <a:spcPts val="1001"/>
              </a:spcBef>
              <a:buFont typeface="Arial" panose="020B0604020202020204" pitchFamily="34" charset="0"/>
              <a:buChar char="•"/>
            </a:pPr>
            <a:r>
              <a:rPr lang="en-US" sz="1400" dirty="0"/>
              <a:t>Are there </a:t>
            </a:r>
            <a:r>
              <a:rPr lang="en-US" sz="1400" b="1" dirty="0">
                <a:highlight>
                  <a:srgbClr val="F4EEFE"/>
                </a:highlight>
              </a:rPr>
              <a:t>people</a:t>
            </a:r>
            <a:r>
              <a:rPr lang="en-US" sz="1400" dirty="0"/>
              <a:t> in the image? What are they doing? What are their physical features?</a:t>
            </a:r>
          </a:p>
          <a:p>
            <a:pPr marL="742950" lvl="1" indent="-285750">
              <a:spcBef>
                <a:spcPts val="1001"/>
              </a:spcBef>
              <a:buFont typeface="Arial" panose="020B0604020202020204" pitchFamily="34" charset="0"/>
              <a:buChar char="•"/>
            </a:pPr>
            <a:r>
              <a:rPr lang="en-US" sz="1400" dirty="0"/>
              <a:t>Are there </a:t>
            </a:r>
            <a:r>
              <a:rPr lang="en-US" sz="1400" b="1" dirty="0">
                <a:highlight>
                  <a:srgbClr val="F4EEFE"/>
                </a:highlight>
              </a:rPr>
              <a:t>things</a:t>
            </a:r>
            <a:r>
              <a:rPr lang="en-US" sz="1400" dirty="0"/>
              <a:t> in the image? What is their function?</a:t>
            </a:r>
          </a:p>
          <a:p>
            <a:pPr marL="742950" lvl="1" indent="-285750">
              <a:spcBef>
                <a:spcPts val="1001"/>
              </a:spcBef>
              <a:buFont typeface="Arial" panose="020B0604020202020204" pitchFamily="34" charset="0"/>
              <a:buChar char="•"/>
            </a:pPr>
            <a:r>
              <a:rPr lang="en-US" sz="1400" dirty="0"/>
              <a:t>Are there </a:t>
            </a:r>
            <a:r>
              <a:rPr lang="en-US" sz="1400" b="1" dirty="0">
                <a:highlight>
                  <a:srgbClr val="F4EEFE"/>
                </a:highlight>
              </a:rPr>
              <a:t>symbols</a:t>
            </a:r>
            <a:r>
              <a:rPr lang="en-US" sz="1400" dirty="0"/>
              <a:t> in the image?</a:t>
            </a:r>
            <a:endParaRPr lang="en-US" sz="1600" dirty="0"/>
          </a:p>
          <a:p>
            <a:pPr marL="742950" lvl="1" indent="-285750">
              <a:spcBef>
                <a:spcPts val="1001"/>
              </a:spcBef>
              <a:buFont typeface="Arial" panose="020B0604020202020204" pitchFamily="34" charset="0"/>
              <a:buChar char="•"/>
            </a:pPr>
            <a:endParaRPr lang="en-US" sz="1400" dirty="0"/>
          </a:p>
        </p:txBody>
      </p:sp>
      <p:sp>
        <p:nvSpPr>
          <p:cNvPr id="11" name="PlaceHolder 1">
            <a:extLst>
              <a:ext uri="{FF2B5EF4-FFF2-40B4-BE49-F238E27FC236}">
                <a16:creationId xmlns:a16="http://schemas.microsoft.com/office/drawing/2014/main" id="{F516A1A3-55E2-4E18-A02A-8F14CEFA7C9C}"/>
              </a:ext>
            </a:extLst>
          </p:cNvPr>
          <p:cNvSpPr txBox="1">
            <a:spLocks/>
          </p:cNvSpPr>
          <p:nvPr/>
        </p:nvSpPr>
        <p:spPr>
          <a:xfrm>
            <a:off x="244623" y="2392020"/>
            <a:ext cx="3793503"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b="1" dirty="0"/>
              <a:t>Image</a:t>
            </a:r>
            <a:r>
              <a:rPr lang="en-US" dirty="0"/>
              <a:t> </a:t>
            </a:r>
            <a:r>
              <a:rPr lang="en-US" b="1" dirty="0"/>
              <a:t>Description</a:t>
            </a:r>
            <a:endParaRPr lang="de-DE" b="1" dirty="0">
              <a:solidFill>
                <a:schemeClr val="dk1"/>
              </a:solidFill>
              <a:latin typeface="Garet Book"/>
            </a:endParaRPr>
          </a:p>
        </p:txBody>
      </p:sp>
      <p:sp>
        <p:nvSpPr>
          <p:cNvPr id="14" name="Textfeld 5">
            <a:extLst>
              <a:ext uri="{FF2B5EF4-FFF2-40B4-BE49-F238E27FC236}">
                <a16:creationId xmlns:a16="http://schemas.microsoft.com/office/drawing/2014/main" id="{2085DF3F-996C-4C3A-B3D4-446C42046BAF}"/>
              </a:ext>
            </a:extLst>
          </p:cNvPr>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EXERCISE 1</a:t>
            </a:r>
            <a:endParaRPr lang="nl-BE" sz="3200" b="0" u="none" strike="noStrike" dirty="0">
              <a:solidFill>
                <a:srgbClr val="000000"/>
              </a:solidFill>
              <a:effectLst/>
              <a:uFillTx/>
              <a:latin typeface="Arial"/>
            </a:endParaRPr>
          </a:p>
        </p:txBody>
      </p:sp>
    </p:spTree>
    <p:extLst>
      <p:ext uri="{BB962C8B-B14F-4D97-AF65-F5344CB8AC3E}">
        <p14:creationId xmlns:p14="http://schemas.microsoft.com/office/powerpoint/2010/main" val="598430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9447BE98-9206-1969-052F-7780CF605E7E}"/>
            </a:ext>
          </a:extLst>
        </p:cNvPr>
        <p:cNvGrpSpPr/>
        <p:nvPr/>
      </p:nvGrpSpPr>
      <p:grpSpPr>
        <a:xfrm>
          <a:off x="0" y="0"/>
          <a:ext cx="0" cy="0"/>
          <a:chOff x="0" y="0"/>
          <a:chExt cx="0" cy="0"/>
        </a:xfrm>
      </p:grpSpPr>
      <p:sp>
        <p:nvSpPr>
          <p:cNvPr id="7" name="Rechteck 10">
            <a:extLst>
              <a:ext uri="{FF2B5EF4-FFF2-40B4-BE49-F238E27FC236}">
                <a16:creationId xmlns:a16="http://schemas.microsoft.com/office/drawing/2014/main" id="{F2FCB336-8D85-4222-BA25-378DD4D79F65}"/>
              </a:ext>
            </a:extLst>
          </p:cNvPr>
          <p:cNvSpPr/>
          <p:nvPr/>
        </p:nvSpPr>
        <p:spPr>
          <a:xfrm>
            <a:off x="4282749" y="497160"/>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8" name="PlaceHolder 1">
            <a:extLst>
              <a:ext uri="{FF2B5EF4-FFF2-40B4-BE49-F238E27FC236}">
                <a16:creationId xmlns:a16="http://schemas.microsoft.com/office/drawing/2014/main" id="{C44D2E02-5191-4028-B661-7E5DA005CD80}"/>
              </a:ext>
            </a:extLst>
          </p:cNvPr>
          <p:cNvSpPr txBox="1">
            <a:spLocks/>
          </p:cNvSpPr>
          <p:nvPr/>
        </p:nvSpPr>
        <p:spPr>
          <a:xfrm>
            <a:off x="457200" y="2392020"/>
            <a:ext cx="3499589"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b="1" dirty="0"/>
              <a:t>Image</a:t>
            </a:r>
            <a:r>
              <a:rPr lang="en-US" dirty="0"/>
              <a:t> </a:t>
            </a:r>
            <a:r>
              <a:rPr lang="en-US" b="1" dirty="0"/>
              <a:t>Analysis</a:t>
            </a:r>
            <a:endParaRPr lang="de-DE" b="1" dirty="0">
              <a:solidFill>
                <a:schemeClr val="dk1"/>
              </a:solidFill>
              <a:latin typeface="Garet Book"/>
            </a:endParaRPr>
          </a:p>
        </p:txBody>
      </p:sp>
      <p:sp>
        <p:nvSpPr>
          <p:cNvPr id="9" name="Textfeld 5">
            <a:extLst>
              <a:ext uri="{FF2B5EF4-FFF2-40B4-BE49-F238E27FC236}">
                <a16:creationId xmlns:a16="http://schemas.microsoft.com/office/drawing/2014/main" id="{D0B13C72-5513-41E0-A4CB-5794D73A4E83}"/>
              </a:ext>
            </a:extLst>
          </p:cNvPr>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EXERCISE 2</a:t>
            </a:r>
            <a:endParaRPr lang="nl-BE" sz="3200" b="0" u="none" strike="noStrike" dirty="0">
              <a:solidFill>
                <a:srgbClr val="000000"/>
              </a:solidFill>
              <a:effectLst/>
              <a:uFillTx/>
              <a:latin typeface="Arial"/>
            </a:endParaRPr>
          </a:p>
        </p:txBody>
      </p:sp>
      <p:sp>
        <p:nvSpPr>
          <p:cNvPr id="12" name="Rechteck 11">
            <a:extLst>
              <a:ext uri="{FF2B5EF4-FFF2-40B4-BE49-F238E27FC236}">
                <a16:creationId xmlns:a16="http://schemas.microsoft.com/office/drawing/2014/main" id="{31880DE3-5367-410C-6524-CCE51BD553B9}"/>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sp>
        <p:nvSpPr>
          <p:cNvPr id="10" name="Textfeld 9">
            <a:extLst>
              <a:ext uri="{FF2B5EF4-FFF2-40B4-BE49-F238E27FC236}">
                <a16:creationId xmlns:a16="http://schemas.microsoft.com/office/drawing/2014/main" id="{A84A8CFB-F77A-7172-8FB0-4BC4D4B69A88}"/>
              </a:ext>
            </a:extLst>
          </p:cNvPr>
          <p:cNvSpPr txBox="1"/>
          <p:nvPr/>
        </p:nvSpPr>
        <p:spPr>
          <a:xfrm>
            <a:off x="4282749" y="6457890"/>
            <a:ext cx="7025951" cy="40011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r>
              <a:rPr lang="en-US" sz="1000" b="0" i="1" u="none" strike="noStrike" baseline="0" dirty="0">
                <a:solidFill>
                  <a:srgbClr val="0B163B"/>
                </a:solidFill>
              </a:rPr>
              <a:t>Questions self-translated and adapted from </a:t>
            </a:r>
            <a:r>
              <a:rPr lang="en-US" sz="1000" i="1" dirty="0">
                <a:solidFill>
                  <a:srgbClr val="0B163B"/>
                </a:solidFill>
              </a:rPr>
              <a:t>Mayrhofer, </a:t>
            </a:r>
            <a:r>
              <a:rPr lang="en-US" sz="1000" i="1" dirty="0" err="1">
                <a:solidFill>
                  <a:srgbClr val="0B163B"/>
                </a:solidFill>
              </a:rPr>
              <a:t>n</a:t>
            </a:r>
            <a:r>
              <a:rPr lang="en-US" sz="1000" b="0" i="1" u="none" strike="noStrike" baseline="0" dirty="0" err="1">
                <a:solidFill>
                  <a:srgbClr val="0B163B"/>
                </a:solidFill>
              </a:rPr>
              <a:t>.d</a:t>
            </a:r>
            <a:r>
              <a:rPr lang="en-US" sz="1000" i="1" dirty="0">
                <a:solidFill>
                  <a:srgbClr val="0B163B"/>
                </a:solidFill>
              </a:rPr>
              <a:t> </a:t>
            </a:r>
            <a:r>
              <a:rPr lang="en-US" sz="1000" b="0" i="1" u="none" strike="noStrike" baseline="0" dirty="0">
                <a:solidFill>
                  <a:srgbClr val="0B163B"/>
                </a:solidFill>
              </a:rPr>
              <a:t>retrieved on 1 April 2025 from</a:t>
            </a:r>
            <a:r>
              <a:rPr lang="en-US" sz="1000" b="0" i="1" dirty="0"/>
              <a:t>​</a:t>
            </a:r>
          </a:p>
          <a:p>
            <a:pPr algn="l" rtl="0"/>
            <a:r>
              <a:rPr lang="en-US" sz="1000" b="0" i="1" u="sng" strike="noStrike" baseline="0" dirty="0">
                <a:solidFill>
                  <a:srgbClr val="1F2C8F"/>
                </a:solidFill>
                <a:hlinkClick r:id="rId2"/>
              </a:rPr>
              <a:t>https://demokratiezentrum.org/wp-content/uploads/2021/05/guideline_bildanalyse.pdf</a:t>
            </a:r>
            <a:endParaRPr lang="en-US" sz="800" i="1" dirty="0">
              <a:solidFill>
                <a:schemeClr val="accent6"/>
              </a:solidFill>
            </a:endParaRPr>
          </a:p>
        </p:txBody>
      </p:sp>
      <p:pic>
        <p:nvPicPr>
          <p:cNvPr id="2" name="Grafik 1">
            <a:extLst>
              <a:ext uri="{FF2B5EF4-FFF2-40B4-BE49-F238E27FC236}">
                <a16:creationId xmlns:a16="http://schemas.microsoft.com/office/drawing/2014/main" id="{0B3AEF4B-E2FF-F14E-7E30-AFE9E19F2C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11" name="Inhaltsplatzhalter 2">
            <a:extLst>
              <a:ext uri="{FF2B5EF4-FFF2-40B4-BE49-F238E27FC236}">
                <a16:creationId xmlns:a16="http://schemas.microsoft.com/office/drawing/2014/main" id="{F1119B4E-078C-4B9D-8948-C7B49E8791C8}"/>
              </a:ext>
            </a:extLst>
          </p:cNvPr>
          <p:cNvSpPr/>
          <p:nvPr/>
        </p:nvSpPr>
        <p:spPr>
          <a:xfrm>
            <a:off x="4561200" y="1598400"/>
            <a:ext cx="7234882" cy="3510810"/>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spcBef>
                <a:spcPts val="1001"/>
              </a:spcBef>
              <a:tabLst>
                <a:tab pos="0" algn="l"/>
              </a:tabLst>
            </a:pPr>
            <a:r>
              <a:rPr lang="de-DE" sz="1600" b="1" u="none" strike="noStrike" dirty="0">
                <a:solidFill>
                  <a:schemeClr val="dk1"/>
                </a:solidFill>
                <a:effectLst/>
                <a:uFillTx/>
                <a:latin typeface="+mj-lt"/>
              </a:rPr>
              <a:t>Approach:</a:t>
            </a:r>
            <a:endParaRPr lang="nl-BE" sz="1600" b="0" u="none" strike="noStrike" dirty="0">
              <a:solidFill>
                <a:srgbClr val="000000"/>
              </a:solidFill>
              <a:effectLst/>
              <a:uFillTx/>
              <a:latin typeface="+mj-lt"/>
            </a:endParaRPr>
          </a:p>
          <a:p>
            <a:pPr marL="285750" indent="-285750">
              <a:spcBef>
                <a:spcPts val="1001"/>
              </a:spcBef>
              <a:buFont typeface="Arial" panose="020B0604020202020204" pitchFamily="34" charset="0"/>
              <a:buChar char="•"/>
            </a:pPr>
            <a:r>
              <a:rPr lang="en-US" sz="1600" u="sng" dirty="0" err="1">
                <a:highlight>
                  <a:srgbClr val="F4EEFE"/>
                </a:highlight>
              </a:rPr>
              <a:t>Analyse</a:t>
            </a:r>
            <a:r>
              <a:rPr lang="en-US" sz="1600" u="sng" dirty="0">
                <a:highlight>
                  <a:srgbClr val="F4EEFE"/>
                </a:highlight>
              </a:rPr>
              <a:t> the image </a:t>
            </a:r>
            <a:r>
              <a:rPr lang="en-US" sz="1600" dirty="0"/>
              <a:t>by answering these questions:</a:t>
            </a:r>
          </a:p>
          <a:p>
            <a:pPr marL="742950" lvl="1" indent="-285750">
              <a:spcBef>
                <a:spcPts val="1001"/>
              </a:spcBef>
              <a:buFont typeface="Arial" panose="020B0604020202020204" pitchFamily="34" charset="0"/>
              <a:buChar char="•"/>
            </a:pPr>
            <a:r>
              <a:rPr lang="en-US" sz="1400" b="1" dirty="0">
                <a:highlight>
                  <a:srgbClr val="F4EEFE"/>
                </a:highlight>
              </a:rPr>
              <a:t>How</a:t>
            </a:r>
            <a:r>
              <a:rPr lang="en-US" sz="1400" dirty="0"/>
              <a:t> are people/the person/the things/the landscape </a:t>
            </a:r>
            <a:r>
              <a:rPr lang="en-US" sz="1400" b="1" dirty="0">
                <a:highlight>
                  <a:srgbClr val="F4EEFE"/>
                </a:highlight>
              </a:rPr>
              <a:t>depicted</a:t>
            </a:r>
            <a:r>
              <a:rPr lang="en-US" sz="1400" dirty="0"/>
              <a:t>? (realistic, mocking, negative, positive, friendly, scary...)</a:t>
            </a:r>
          </a:p>
          <a:p>
            <a:pPr marL="742950" lvl="1" indent="-285750">
              <a:spcBef>
                <a:spcPts val="1001"/>
              </a:spcBef>
              <a:buFont typeface="Arial" panose="020B0604020202020204" pitchFamily="34" charset="0"/>
              <a:buChar char="•"/>
            </a:pPr>
            <a:r>
              <a:rPr lang="en-US" sz="1400" dirty="0"/>
              <a:t>Does the image set a </a:t>
            </a:r>
            <a:r>
              <a:rPr lang="en-US" sz="1400" b="1" dirty="0">
                <a:highlight>
                  <a:srgbClr val="F4EEFE"/>
                </a:highlight>
              </a:rPr>
              <a:t>specific tone</a:t>
            </a:r>
            <a:r>
              <a:rPr lang="en-US" sz="1400" dirty="0"/>
              <a:t>? (</a:t>
            </a:r>
            <a:r>
              <a:rPr lang="en-US" sz="1400" dirty="0">
                <a:ea typeface="+mn-lt"/>
                <a:cs typeface="+mn-lt"/>
              </a:rPr>
              <a:t>joyful, dramatic, fearful …)</a:t>
            </a:r>
          </a:p>
          <a:p>
            <a:pPr marL="742950" lvl="1" indent="-285750">
              <a:spcBef>
                <a:spcPts val="1001"/>
              </a:spcBef>
              <a:buFont typeface="Arial" panose="020B0604020202020204" pitchFamily="34" charset="0"/>
              <a:buChar char="•"/>
            </a:pPr>
            <a:r>
              <a:rPr lang="en-US" sz="1400" dirty="0"/>
              <a:t>Is there something that seems </a:t>
            </a:r>
            <a:r>
              <a:rPr lang="en-US" sz="1400" b="1" dirty="0"/>
              <a:t>irritating/odd </a:t>
            </a:r>
            <a:r>
              <a:rPr lang="en-US" sz="1400" dirty="0"/>
              <a:t>to you?</a:t>
            </a:r>
          </a:p>
          <a:p>
            <a:pPr marL="742950" lvl="1" indent="-285750">
              <a:spcBef>
                <a:spcPts val="1001"/>
              </a:spcBef>
              <a:buFont typeface="Arial" panose="020B0604020202020204" pitchFamily="34" charset="0"/>
              <a:buChar char="•"/>
            </a:pPr>
            <a:r>
              <a:rPr lang="en-US" sz="1400" dirty="0"/>
              <a:t>If there are </a:t>
            </a:r>
            <a:r>
              <a:rPr lang="en-US" sz="1400" b="1" dirty="0"/>
              <a:t>symbols/specific features </a:t>
            </a:r>
            <a:r>
              <a:rPr lang="en-US" sz="1400" dirty="0"/>
              <a:t>of people shown in the image, what do they stand for?</a:t>
            </a:r>
          </a:p>
        </p:txBody>
      </p:sp>
    </p:spTree>
    <p:extLst>
      <p:ext uri="{BB962C8B-B14F-4D97-AF65-F5344CB8AC3E}">
        <p14:creationId xmlns:p14="http://schemas.microsoft.com/office/powerpoint/2010/main" val="1422578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32F2F7A2-5CBB-A507-BD58-128379E2728F}"/>
            </a:ext>
          </a:extLst>
        </p:cNvPr>
        <p:cNvGrpSpPr/>
        <p:nvPr/>
      </p:nvGrpSpPr>
      <p:grpSpPr>
        <a:xfrm>
          <a:off x="0" y="0"/>
          <a:ext cx="0" cy="0"/>
          <a:chOff x="0" y="0"/>
          <a:chExt cx="0" cy="0"/>
        </a:xfrm>
      </p:grpSpPr>
      <p:sp>
        <p:nvSpPr>
          <p:cNvPr id="7" name="Rechteck 10">
            <a:extLst>
              <a:ext uri="{FF2B5EF4-FFF2-40B4-BE49-F238E27FC236}">
                <a16:creationId xmlns:a16="http://schemas.microsoft.com/office/drawing/2014/main" id="{D647423A-2244-4F8B-BFE8-5B405D7D32C9}"/>
              </a:ext>
            </a:extLst>
          </p:cNvPr>
          <p:cNvSpPr/>
          <p:nvPr/>
        </p:nvSpPr>
        <p:spPr>
          <a:xfrm>
            <a:off x="4280587" y="496957"/>
            <a:ext cx="7909251" cy="6360840"/>
          </a:xfrm>
          <a:prstGeom prst="rect">
            <a:avLst/>
          </a:prstGeom>
          <a:solidFill>
            <a:srgbClr val="F4EEFE"/>
          </a:solid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endParaRPr lang="de-DE" sz="1800" b="0" u="none" strike="noStrike" dirty="0">
              <a:solidFill>
                <a:srgbClr val="94AEE8"/>
              </a:solidFill>
              <a:effectLst/>
              <a:uFillTx/>
              <a:latin typeface="Garet Book"/>
            </a:endParaRPr>
          </a:p>
        </p:txBody>
      </p:sp>
      <p:sp>
        <p:nvSpPr>
          <p:cNvPr id="8" name="PlaceHolder 1">
            <a:extLst>
              <a:ext uri="{FF2B5EF4-FFF2-40B4-BE49-F238E27FC236}">
                <a16:creationId xmlns:a16="http://schemas.microsoft.com/office/drawing/2014/main" id="{635C7195-3D20-483F-A236-10DEA9003A1A}"/>
              </a:ext>
            </a:extLst>
          </p:cNvPr>
          <p:cNvSpPr txBox="1">
            <a:spLocks/>
          </p:cNvSpPr>
          <p:nvPr/>
        </p:nvSpPr>
        <p:spPr>
          <a:xfrm>
            <a:off x="0" y="2392020"/>
            <a:ext cx="4278425" cy="2571120"/>
          </a:xfrm>
          <a:prstGeom prst="rect">
            <a:avLst/>
          </a:prstGeom>
          <a:noFill/>
          <a:ln w="0">
            <a:no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Bef>
                <a:spcPts val="1001"/>
              </a:spcBef>
              <a:tabLst>
                <a:tab pos="0" algn="l"/>
              </a:tabLst>
            </a:pPr>
            <a:r>
              <a:rPr lang="en-US" sz="4000" b="1" dirty="0"/>
              <a:t>Image Interpretation </a:t>
            </a:r>
            <a:r>
              <a:rPr lang="en-US" b="1" dirty="0"/>
              <a:t>–</a:t>
            </a:r>
          </a:p>
          <a:p>
            <a:pPr algn="ctr">
              <a:spcBef>
                <a:spcPts val="1001"/>
              </a:spcBef>
              <a:tabLst>
                <a:tab pos="0" algn="l"/>
              </a:tabLst>
            </a:pPr>
            <a:r>
              <a:rPr lang="en-US" b="1" dirty="0">
                <a:solidFill>
                  <a:schemeClr val="dk1"/>
                </a:solidFill>
                <a:latin typeface="Garet Book"/>
              </a:rPr>
              <a:t>Diversity</a:t>
            </a:r>
            <a:endParaRPr lang="de-DE" b="1" dirty="0">
              <a:solidFill>
                <a:schemeClr val="dk1"/>
              </a:solidFill>
              <a:latin typeface="Garet Book"/>
            </a:endParaRPr>
          </a:p>
        </p:txBody>
      </p:sp>
      <p:sp>
        <p:nvSpPr>
          <p:cNvPr id="9" name="Textfeld 5">
            <a:extLst>
              <a:ext uri="{FF2B5EF4-FFF2-40B4-BE49-F238E27FC236}">
                <a16:creationId xmlns:a16="http://schemas.microsoft.com/office/drawing/2014/main" id="{51E84E0F-7825-44A2-8FFD-CD8BD80FAA3C}"/>
              </a:ext>
            </a:extLst>
          </p:cNvPr>
          <p:cNvSpPr/>
          <p:nvPr/>
        </p:nvSpPr>
        <p:spPr>
          <a:xfrm>
            <a:off x="457200" y="755280"/>
            <a:ext cx="5638320" cy="5842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pPr>
            <a:r>
              <a:rPr lang="de-DE" sz="3200" b="1" u="none" strike="noStrike" dirty="0">
                <a:solidFill>
                  <a:schemeClr val="dk1"/>
                </a:solidFill>
                <a:effectLst/>
                <a:uFillTx/>
                <a:latin typeface="Garet Heavy"/>
              </a:rPr>
              <a:t>EXERCISE 3a</a:t>
            </a:r>
            <a:endParaRPr lang="nl-BE" sz="3200" b="0" u="none" strike="noStrike" dirty="0">
              <a:solidFill>
                <a:srgbClr val="000000"/>
              </a:solidFill>
              <a:effectLst/>
              <a:uFillTx/>
              <a:latin typeface="Arial"/>
            </a:endParaRPr>
          </a:p>
        </p:txBody>
      </p:sp>
      <p:sp>
        <p:nvSpPr>
          <p:cNvPr id="12" name="Rechteck 11">
            <a:extLst>
              <a:ext uri="{FF2B5EF4-FFF2-40B4-BE49-F238E27FC236}">
                <a16:creationId xmlns:a16="http://schemas.microsoft.com/office/drawing/2014/main" id="{1C3E11AF-E69D-3029-CBA1-38713D37C61A}"/>
              </a:ext>
            </a:extLst>
          </p:cNvPr>
          <p:cNvSpPr/>
          <p:nvPr/>
        </p:nvSpPr>
        <p:spPr>
          <a:xfrm>
            <a:off x="0" y="-19964"/>
            <a:ext cx="12192000" cy="516921"/>
          </a:xfrm>
          <a:prstGeom prst="rect">
            <a:avLst/>
          </a:prstGeom>
          <a:solidFill>
            <a:srgbClr val="8F52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solidFill>
                <a:srgbClr val="94AEE8"/>
              </a:solidFill>
            </a:endParaRPr>
          </a:p>
        </p:txBody>
      </p:sp>
      <p:sp>
        <p:nvSpPr>
          <p:cNvPr id="10" name="Textfeld 9">
            <a:extLst>
              <a:ext uri="{FF2B5EF4-FFF2-40B4-BE49-F238E27FC236}">
                <a16:creationId xmlns:a16="http://schemas.microsoft.com/office/drawing/2014/main" id="{98DEDF7F-2EAA-80BA-D49F-036E2BF59065}"/>
              </a:ext>
            </a:extLst>
          </p:cNvPr>
          <p:cNvSpPr txBox="1"/>
          <p:nvPr/>
        </p:nvSpPr>
        <p:spPr>
          <a:xfrm>
            <a:off x="4282749" y="6304002"/>
            <a:ext cx="8388220" cy="55399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lIns="91440" tIns="45720" rIns="91440" bIns="45720" anchor="t">
            <a:spAutoFit/>
          </a:bodyPr>
          <a:lstStyle/>
          <a:p>
            <a:r>
              <a:rPr lang="en-US" sz="1000" i="1" dirty="0">
                <a:ea typeface="+mn-lt"/>
                <a:cs typeface="+mn-lt"/>
              </a:rPr>
              <a:t>Questions self-translated and adapted from Scheer (2019). Retrieved on 01 April 2025 from </a:t>
            </a:r>
          </a:p>
          <a:p>
            <a:r>
              <a:rPr lang="en-US" sz="1000" i="1" dirty="0">
                <a:ea typeface="+mn-lt"/>
                <a:cs typeface="+mn-lt"/>
                <a:hlinkClick r:id="rId3"/>
              </a:rPr>
              <a:t>https://static.uni-graz.at/fileadmin/Akgl/4_Fuer_MitarbeiterInnen</a:t>
            </a:r>
          </a:p>
          <a:p>
            <a:r>
              <a:rPr lang="en-US" sz="1000" i="1" dirty="0">
                <a:ea typeface="+mn-lt"/>
                <a:cs typeface="+mn-lt"/>
                <a:hlinkClick r:id="rId3"/>
              </a:rPr>
              <a:t>/Diversitaetssensible_Bildgestaltung_mit_Beispielfotos.pdf</a:t>
            </a:r>
            <a:endParaRPr lang="en-AU" sz="1000" i="1" dirty="0"/>
          </a:p>
        </p:txBody>
      </p:sp>
      <p:pic>
        <p:nvPicPr>
          <p:cNvPr id="2" name="Grafik 1">
            <a:extLst>
              <a:ext uri="{FF2B5EF4-FFF2-40B4-BE49-F238E27FC236}">
                <a16:creationId xmlns:a16="http://schemas.microsoft.com/office/drawing/2014/main" id="{EA96F219-2A7F-F868-5D67-16EA405A70D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164186" y="5798172"/>
            <a:ext cx="1027814" cy="1059828"/>
          </a:xfrm>
          <a:prstGeom prst="rect">
            <a:avLst/>
          </a:prstGeom>
        </p:spPr>
      </p:pic>
      <p:sp>
        <p:nvSpPr>
          <p:cNvPr id="13" name="Inhaltsplatzhalter 2">
            <a:extLst>
              <a:ext uri="{FF2B5EF4-FFF2-40B4-BE49-F238E27FC236}">
                <a16:creationId xmlns:a16="http://schemas.microsoft.com/office/drawing/2014/main" id="{D634F12B-28A8-4AED-AFDA-6BC1B00D85D2}"/>
              </a:ext>
            </a:extLst>
          </p:cNvPr>
          <p:cNvSpPr/>
          <p:nvPr/>
        </p:nvSpPr>
        <p:spPr>
          <a:xfrm>
            <a:off x="4562671" y="1598399"/>
            <a:ext cx="7172129" cy="4762643"/>
          </a:xfrm>
          <a:prstGeom prst="rect">
            <a:avLst/>
          </a:prstGeom>
          <a:noFill/>
          <a:ln w="0">
            <a:noFill/>
          </a:ln>
        </p:spPr>
        <p:style>
          <a:lnRef idx="0">
            <a:scrgbClr r="0" g="0" b="0"/>
          </a:lnRef>
          <a:fillRef idx="0">
            <a:scrgbClr r="0" g="0" b="0"/>
          </a:fillRef>
          <a:effectRef idx="0">
            <a:scrgbClr r="0" g="0" b="0"/>
          </a:effectRef>
          <a:fontRef idx="minor"/>
        </p:style>
        <p:txBody>
          <a:bodyPr anchor="t">
            <a:noAutofit/>
          </a:bodyPr>
          <a:lstStyle/>
          <a:p>
            <a:pPr defTabSz="914400">
              <a:spcBef>
                <a:spcPts val="1001"/>
              </a:spcBef>
              <a:tabLst>
                <a:tab pos="0" algn="l"/>
              </a:tabLst>
            </a:pPr>
            <a:r>
              <a:rPr lang="de-DE" sz="1600" b="1" u="none" strike="noStrike" dirty="0">
                <a:solidFill>
                  <a:schemeClr val="dk1"/>
                </a:solidFill>
                <a:effectLst/>
                <a:uFillTx/>
                <a:latin typeface="+mj-lt"/>
              </a:rPr>
              <a:t>Approach:</a:t>
            </a:r>
            <a:endParaRPr lang="nl-BE" sz="1600" b="0" u="none" strike="noStrike" dirty="0">
              <a:solidFill>
                <a:srgbClr val="000000"/>
              </a:solidFill>
              <a:effectLst/>
              <a:uFillTx/>
              <a:latin typeface="+mj-lt"/>
            </a:endParaRPr>
          </a:p>
          <a:p>
            <a:pPr marL="285750" indent="-285750">
              <a:spcBef>
                <a:spcPts val="1001"/>
              </a:spcBef>
              <a:buFont typeface="Arial" panose="020B0604020202020204" pitchFamily="34" charset="0"/>
              <a:buChar char="•"/>
            </a:pPr>
            <a:r>
              <a:rPr lang="en-AU" sz="1600" dirty="0"/>
              <a:t>Reflecting on how people and situations are portrayed can help us understand how society's biases are depicted in images. </a:t>
            </a:r>
            <a:r>
              <a:rPr lang="en-AU" sz="1600" u="sng" dirty="0">
                <a:highlight>
                  <a:srgbClr val="F4EEFE"/>
                </a:highlight>
              </a:rPr>
              <a:t>Think of diversity and then answer these questions: </a:t>
            </a:r>
          </a:p>
          <a:p>
            <a:pPr marL="742950" lvl="1" indent="-285750">
              <a:spcBef>
                <a:spcPts val="1001"/>
              </a:spcBef>
              <a:buFont typeface="Arial" panose="020B0604020202020204" pitchFamily="34" charset="0"/>
              <a:buChar char="•"/>
            </a:pPr>
            <a:r>
              <a:rPr lang="en-US" sz="1400" dirty="0">
                <a:highlight>
                  <a:srgbClr val="F4EEFE"/>
                </a:highlight>
              </a:rPr>
              <a:t>How are people </a:t>
            </a:r>
            <a:r>
              <a:rPr lang="en-US" sz="1400" b="1" dirty="0">
                <a:highlight>
                  <a:srgbClr val="F4EEFE"/>
                </a:highlight>
              </a:rPr>
              <a:t>positioned</a:t>
            </a:r>
            <a:r>
              <a:rPr lang="en-US" sz="1400" dirty="0">
                <a:highlight>
                  <a:srgbClr val="F4EEFE"/>
                </a:highlight>
              </a:rPr>
              <a:t>?</a:t>
            </a:r>
          </a:p>
          <a:p>
            <a:pPr marL="742950" lvl="1" indent="-285750">
              <a:spcBef>
                <a:spcPts val="1001"/>
              </a:spcBef>
              <a:buFont typeface="Arial" panose="020B0604020202020204" pitchFamily="34" charset="0"/>
              <a:buChar char="•"/>
            </a:pPr>
            <a:r>
              <a:rPr lang="en-US" sz="1400" dirty="0">
                <a:highlight>
                  <a:srgbClr val="F4EEFE"/>
                </a:highlight>
              </a:rPr>
              <a:t>If there is more than one person/object in the photo, who or what is </a:t>
            </a:r>
            <a:r>
              <a:rPr lang="en-US" sz="1400" b="1" dirty="0">
                <a:highlight>
                  <a:srgbClr val="F4EEFE"/>
                </a:highlight>
              </a:rPr>
              <a:t>taking up the most space</a:t>
            </a:r>
            <a:r>
              <a:rPr lang="en-US" sz="1400" dirty="0">
                <a:highlight>
                  <a:srgbClr val="F4EEFE"/>
                </a:highlight>
              </a:rPr>
              <a:t>? Who is positioned in the foreground/background? Are they positioned on the same level or is there a (metaphorical) hierarchy?</a:t>
            </a:r>
          </a:p>
          <a:p>
            <a:pPr marL="742950" lvl="1" indent="-285750">
              <a:spcBef>
                <a:spcPts val="1001"/>
              </a:spcBef>
              <a:buFont typeface="Arial" panose="020B0604020202020204" pitchFamily="34" charset="0"/>
              <a:buChar char="•"/>
            </a:pPr>
            <a:r>
              <a:rPr lang="en-US" sz="1400" dirty="0">
                <a:highlight>
                  <a:srgbClr val="F4EEFE"/>
                </a:highlight>
              </a:rPr>
              <a:t>If there are people, what are they </a:t>
            </a:r>
            <a:r>
              <a:rPr lang="en-US" sz="1400" b="1" dirty="0">
                <a:highlight>
                  <a:srgbClr val="F4EEFE"/>
                </a:highlight>
              </a:rPr>
              <a:t>doing</a:t>
            </a:r>
            <a:r>
              <a:rPr lang="en-US" sz="1400" dirty="0">
                <a:highlight>
                  <a:srgbClr val="F4EEFE"/>
                </a:highlight>
              </a:rPr>
              <a:t>? Who is </a:t>
            </a:r>
            <a:r>
              <a:rPr lang="en-US" sz="1400" b="1" dirty="0">
                <a:highlight>
                  <a:srgbClr val="F4EEFE"/>
                </a:highlight>
              </a:rPr>
              <a:t>passive</a:t>
            </a:r>
            <a:r>
              <a:rPr lang="en-US" sz="1400" dirty="0">
                <a:highlight>
                  <a:srgbClr val="F4EEFE"/>
                </a:highlight>
              </a:rPr>
              <a:t> and who is </a:t>
            </a:r>
            <a:r>
              <a:rPr lang="en-US" sz="1400" b="1" dirty="0">
                <a:highlight>
                  <a:srgbClr val="F4EEFE"/>
                </a:highlight>
              </a:rPr>
              <a:t>active</a:t>
            </a:r>
            <a:r>
              <a:rPr lang="en-US" sz="1400" dirty="0">
                <a:highlight>
                  <a:srgbClr val="F4EEFE"/>
                </a:highlight>
              </a:rPr>
              <a:t>?</a:t>
            </a:r>
          </a:p>
          <a:p>
            <a:pPr marL="742950" lvl="1" indent="-285750">
              <a:spcBef>
                <a:spcPts val="1001"/>
              </a:spcBef>
              <a:buFont typeface="Arial" panose="020B0604020202020204" pitchFamily="34" charset="0"/>
              <a:buChar char="•"/>
            </a:pPr>
            <a:r>
              <a:rPr lang="en-US" sz="1400" dirty="0">
                <a:highlight>
                  <a:srgbClr val="F4EEFE"/>
                </a:highlight>
              </a:rPr>
              <a:t>How is </a:t>
            </a:r>
            <a:r>
              <a:rPr lang="en-US" sz="1400" b="1" dirty="0">
                <a:highlight>
                  <a:srgbClr val="F4EEFE"/>
                </a:highlight>
              </a:rPr>
              <a:t>body language </a:t>
            </a:r>
            <a:r>
              <a:rPr lang="en-US" sz="1400" dirty="0">
                <a:highlight>
                  <a:srgbClr val="F4EEFE"/>
                </a:highlight>
              </a:rPr>
              <a:t>depicted? Who is making themselves seem small? Who looks confident?</a:t>
            </a:r>
            <a:endParaRPr lang="en-US" sz="1400" dirty="0"/>
          </a:p>
        </p:txBody>
      </p:sp>
    </p:spTree>
    <p:extLst>
      <p:ext uri="{BB962C8B-B14F-4D97-AF65-F5344CB8AC3E}">
        <p14:creationId xmlns:p14="http://schemas.microsoft.com/office/powerpoint/2010/main" val="418815001"/>
      </p:ext>
    </p:extLst>
  </p:cSld>
  <p:clrMapOvr>
    <a:masterClrMapping/>
  </p:clrMapOvr>
</p:sld>
</file>

<file path=ppt/theme/theme1.xml><?xml version="1.0" encoding="utf-8"?>
<a:theme xmlns:a="http://schemas.openxmlformats.org/drawingml/2006/main" name="Office Theme">
  <a:themeElements>
    <a:clrScheme name="AI.D">
      <a:dk1>
        <a:srgbClr val="0B163B"/>
      </a:dk1>
      <a:lt1>
        <a:srgbClr val="F4EEFE"/>
      </a:lt1>
      <a:dk2>
        <a:srgbClr val="44546A"/>
      </a:dk2>
      <a:lt2>
        <a:srgbClr val="E7E9EC"/>
      </a:lt2>
      <a:accent1>
        <a:srgbClr val="F4EEFE"/>
      </a:accent1>
      <a:accent2>
        <a:srgbClr val="113B6C"/>
      </a:accent2>
      <a:accent3>
        <a:srgbClr val="38FBDB"/>
      </a:accent3>
      <a:accent4>
        <a:srgbClr val="0B163B"/>
      </a:accent4>
      <a:accent5>
        <a:srgbClr val="FC0FF5"/>
      </a:accent5>
      <a:accent6>
        <a:srgbClr val="8F52F5"/>
      </a:accent6>
      <a:hlink>
        <a:srgbClr val="1F2C8F"/>
      </a:hlink>
      <a:folHlink>
        <a:srgbClr val="AAC3E9"/>
      </a:folHlink>
    </a:clrScheme>
    <a:fontScheme name="AI.D">
      <a:majorFont>
        <a:latin typeface="Garet Heavy"/>
        <a:ea typeface=""/>
        <a:cs typeface=""/>
      </a:majorFont>
      <a:minorFont>
        <a:latin typeface="Garet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3739</Words>
  <Application>Microsoft Office PowerPoint</Application>
  <PresentationFormat>Breitbild</PresentationFormat>
  <Paragraphs>236</Paragraphs>
  <Slides>24</Slides>
  <Notes>15</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24</vt:i4>
      </vt:variant>
    </vt:vector>
  </HeadingPairs>
  <TitlesOfParts>
    <vt:vector size="32" baseType="lpstr">
      <vt:lpstr>Calibri</vt:lpstr>
      <vt:lpstr>Courier New</vt:lpstr>
      <vt:lpstr>Segoe UI</vt:lpstr>
      <vt:lpstr>Garet Book</vt:lpstr>
      <vt:lpstr>Garet Heavy</vt:lpstr>
      <vt:lpstr>Arial</vt:lpstr>
      <vt:lpstr>Times New Roman</vt:lpstr>
      <vt:lpstr>Office Theme</vt:lpstr>
      <vt:lpstr>GenAI Images</vt:lpstr>
      <vt:lpstr>Content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Einführung in die Didaktik der Politischen Bildung</dc:title>
  <dc:creator>Bastian</dc:creator>
  <cp:lastModifiedBy>Lukas Fender</cp:lastModifiedBy>
  <cp:revision>101</cp:revision>
  <dcterms:created xsi:type="dcterms:W3CDTF">2022-04-07T07:53:06Z</dcterms:created>
  <dcterms:modified xsi:type="dcterms:W3CDTF">2026-03-26T08:54:34Z</dcterms:modified>
</cp:coreProperties>
</file>