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706" r:id="rId2"/>
    <p:sldMasterId id="2147483719" r:id="rId3"/>
    <p:sldMasterId id="2147483731" r:id="rId4"/>
  </p:sldMasterIdLst>
  <p:notesMasterIdLst>
    <p:notesMasterId r:id="rId27"/>
  </p:notesMasterIdLst>
  <p:handoutMasterIdLst>
    <p:handoutMasterId r:id="rId28"/>
  </p:handoutMasterIdLst>
  <p:sldIdLst>
    <p:sldId id="256" r:id="rId5"/>
    <p:sldId id="466" r:id="rId6"/>
    <p:sldId id="467" r:id="rId7"/>
    <p:sldId id="468" r:id="rId8"/>
    <p:sldId id="469" r:id="rId9"/>
    <p:sldId id="471" r:id="rId10"/>
    <p:sldId id="472" r:id="rId11"/>
    <p:sldId id="473" r:id="rId12"/>
    <p:sldId id="474" r:id="rId13"/>
    <p:sldId id="475" r:id="rId14"/>
    <p:sldId id="476" r:id="rId15"/>
    <p:sldId id="477" r:id="rId16"/>
    <p:sldId id="478" r:id="rId17"/>
    <p:sldId id="479" r:id="rId18"/>
    <p:sldId id="480" r:id="rId19"/>
    <p:sldId id="482" r:id="rId20"/>
    <p:sldId id="481" r:id="rId21"/>
    <p:sldId id="483" r:id="rId22"/>
    <p:sldId id="484" r:id="rId23"/>
    <p:sldId id="485" r:id="rId24"/>
    <p:sldId id="486" r:id="rId25"/>
    <p:sldId id="487" r:id="rId26"/>
  </p:sldIdLst>
  <p:sldSz cx="12192000" cy="6858000"/>
  <p:notesSz cx="6858000" cy="9144000"/>
  <p:embeddedFontLst>
    <p:embeddedFont>
      <p:font typeface="Garet Book" pitchFamily="2" charset="0"/>
      <p:regular r:id="rId29"/>
    </p:embeddedFont>
    <p:embeddedFont>
      <p:font typeface="Garet Heavy" pitchFamily="2" charset="0"/>
      <p:bold r:id="rId30"/>
    </p:embeddedFont>
    <p:embeddedFont>
      <p:font typeface="Palatino Linotype" panose="02040502050505030304" pitchFamily="18" charset="0"/>
      <p:regular r:id="rId31"/>
      <p:bold r:id="rId32"/>
      <p:italic r:id="rId33"/>
      <p:boldItalic r:id="rId34"/>
    </p:embeddedFont>
  </p:embeddedFontLst>
  <p:defaultTextStyle>
    <a:defPPr>
      <a:defRPr lang="de-DE"/>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63B"/>
    <a:srgbClr val="F58B0B"/>
    <a:srgbClr val="FF9933"/>
    <a:srgbClr val="FF3300"/>
    <a:srgbClr val="0ABF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88968" autoAdjust="0"/>
  </p:normalViewPr>
  <p:slideViewPr>
    <p:cSldViewPr snapToGrid="0" snapToObjects="1">
      <p:cViewPr varScale="1">
        <p:scale>
          <a:sx n="95" d="100"/>
          <a:sy n="95" d="100"/>
        </p:scale>
        <p:origin x="134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34" d="100"/>
          <a:sy n="134" d="100"/>
        </p:scale>
        <p:origin x="354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de-AT" dirty="0"/>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de-AT" dirty="0"/>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de-AT" dirty="0"/>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9EB1258A-418F-AD4C-9454-38B8C2A27697}" type="slidenum">
              <a:rPr lang="de-AT"/>
              <a:pPr>
                <a:defRPr/>
              </a:pPr>
              <a:t>‹Nr.›</a:t>
            </a:fld>
            <a:endParaRPr lang="de-AT" dirty="0"/>
          </a:p>
        </p:txBody>
      </p:sp>
    </p:spTree>
    <p:extLst>
      <p:ext uri="{BB962C8B-B14F-4D97-AF65-F5344CB8AC3E}">
        <p14:creationId xmlns:p14="http://schemas.microsoft.com/office/powerpoint/2010/main" val="649277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D0F49-590C-6A42-8CD9-C0C7C1063DD9}" type="datetimeFigureOut">
              <a:rPr lang="de-DE" smtClean="0"/>
              <a:t>24.03.2026</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6A020-8969-2940-A8F0-7A3C572F4DBC}" type="slidenum">
              <a:rPr lang="de-DE" smtClean="0"/>
              <a:t>‹Nr.›</a:t>
            </a:fld>
            <a:endParaRPr lang="de-DE" dirty="0"/>
          </a:p>
        </p:txBody>
      </p:sp>
    </p:spTree>
    <p:extLst>
      <p:ext uri="{BB962C8B-B14F-4D97-AF65-F5344CB8AC3E}">
        <p14:creationId xmlns:p14="http://schemas.microsoft.com/office/powerpoint/2010/main" val="31863452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A6A020-8969-2940-A8F0-7A3C572F4DBC}" type="slidenum">
              <a:rPr lang="de-DE" smtClean="0"/>
              <a:t>7</a:t>
            </a:fld>
            <a:endParaRPr lang="de-DE" dirty="0"/>
          </a:p>
        </p:txBody>
      </p:sp>
    </p:spTree>
    <p:extLst>
      <p:ext uri="{BB962C8B-B14F-4D97-AF65-F5344CB8AC3E}">
        <p14:creationId xmlns:p14="http://schemas.microsoft.com/office/powerpoint/2010/main" val="315721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A6A020-8969-2940-A8F0-7A3C572F4DBC}" type="slidenum">
              <a:rPr lang="de-DE" smtClean="0"/>
              <a:t>9</a:t>
            </a:fld>
            <a:endParaRPr lang="de-DE" dirty="0"/>
          </a:p>
        </p:txBody>
      </p:sp>
    </p:spTree>
    <p:extLst>
      <p:ext uri="{BB962C8B-B14F-4D97-AF65-F5344CB8AC3E}">
        <p14:creationId xmlns:p14="http://schemas.microsoft.com/office/powerpoint/2010/main" val="401675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eite">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8B6D09FE-81B2-7C46-A281-622DC4827BC3}"/>
              </a:ext>
            </a:extLst>
          </p:cNvPr>
          <p:cNvSpPr>
            <a:spLocks noGrp="1"/>
          </p:cNvSpPr>
          <p:nvPr>
            <p:ph type="body" sz="quarter" idx="11" hasCustomPrompt="1"/>
          </p:nvPr>
        </p:nvSpPr>
        <p:spPr>
          <a:xfrm>
            <a:off x="571500" y="4075114"/>
            <a:ext cx="11025717" cy="1286159"/>
          </a:xfrm>
          <a:prstGeom prst="rect">
            <a:avLst/>
          </a:prstGeom>
        </p:spPr>
        <p:txBody>
          <a:bodyPr/>
          <a:lstStyle>
            <a:lvl1pPr marL="0" indent="0" eaLnBrk="1">
              <a:buNone/>
              <a:defRPr/>
            </a:lvl1pPr>
          </a:lstStyle>
          <a:p>
            <a:pPr eaLnBrk="1"/>
            <a:r>
              <a:rPr lang="en-GB" altLang="de-DE" sz="2000" noProof="0" dirty="0">
                <a:latin typeface="Palatino Linotype" panose="02040502050505030304" pitchFamily="18" charset="0"/>
              </a:rPr>
              <a:t>Name of the presenter</a:t>
            </a:r>
            <a:br>
              <a:rPr lang="en-GB" altLang="de-DE" sz="2000" noProof="0" dirty="0">
                <a:latin typeface="Palatino Linotype" panose="02040502050505030304" pitchFamily="18" charset="0"/>
              </a:rPr>
            </a:br>
            <a:r>
              <a:rPr lang="en-GB" altLang="de-DE" sz="2000" noProof="0" dirty="0">
                <a:latin typeface="Palatino Linotype" panose="02040502050505030304" pitchFamily="18" charset="0"/>
              </a:rPr>
              <a:t>Place of the presentation</a:t>
            </a:r>
            <a:br>
              <a:rPr lang="en-GB" altLang="de-DE" sz="2000" noProof="0" dirty="0">
                <a:latin typeface="Palatino Linotype" panose="02040502050505030304" pitchFamily="18" charset="0"/>
              </a:rPr>
            </a:br>
            <a:r>
              <a:rPr lang="en-GB" altLang="de-DE" sz="2000" noProof="0" dirty="0">
                <a:latin typeface="Palatino Linotype" panose="02040502050505030304" pitchFamily="18" charset="0"/>
              </a:rPr>
              <a:t>Date of the presentation</a:t>
            </a:r>
          </a:p>
        </p:txBody>
      </p:sp>
      <p:sp>
        <p:nvSpPr>
          <p:cNvPr id="5" name="Textplatzhalter 4">
            <a:extLst>
              <a:ext uri="{FF2B5EF4-FFF2-40B4-BE49-F238E27FC236}">
                <a16:creationId xmlns:a16="http://schemas.microsoft.com/office/drawing/2014/main" id="{DDDBAD65-5109-0347-B03B-13444FC63770}"/>
              </a:ext>
            </a:extLst>
          </p:cNvPr>
          <p:cNvSpPr>
            <a:spLocks noGrp="1"/>
          </p:cNvSpPr>
          <p:nvPr>
            <p:ph type="body" sz="quarter" idx="10" hasCustomPrompt="1"/>
          </p:nvPr>
        </p:nvSpPr>
        <p:spPr>
          <a:xfrm>
            <a:off x="571501" y="1868489"/>
            <a:ext cx="11035492" cy="1875738"/>
          </a:xfrm>
          <a:prstGeom prst="rect">
            <a:avLst/>
          </a:prstGeom>
        </p:spPr>
        <p:txBody>
          <a:bodyPr/>
          <a:lstStyle>
            <a:lvl1pPr marL="0" indent="0">
              <a:buNone/>
              <a:defRPr sz="5600" b="1"/>
            </a:lvl1pPr>
          </a:lstStyle>
          <a:p>
            <a:r>
              <a:rPr lang="en-GB" noProof="0" dirty="0"/>
              <a:t>Presentation</a:t>
            </a:r>
            <a:br>
              <a:rPr lang="en-GB" noProof="0" dirty="0"/>
            </a:br>
            <a:r>
              <a:rPr lang="en-GB" noProof="0" dirty="0"/>
              <a:t>Title</a:t>
            </a:r>
          </a:p>
        </p:txBody>
      </p:sp>
      <p:sp>
        <p:nvSpPr>
          <p:cNvPr id="8" name="Textfeld 7">
            <a:extLst>
              <a:ext uri="{FF2B5EF4-FFF2-40B4-BE49-F238E27FC236}">
                <a16:creationId xmlns:a16="http://schemas.microsoft.com/office/drawing/2014/main" id="{FA3049B6-95A2-DE49-A24F-2C1979A6C502}"/>
              </a:ext>
            </a:extLst>
          </p:cNvPr>
          <p:cNvSpPr txBox="1"/>
          <p:nvPr userDrawn="1"/>
        </p:nvSpPr>
        <p:spPr>
          <a:xfrm>
            <a:off x="9609514" y="6450677"/>
            <a:ext cx="184731" cy="461665"/>
          </a:xfrm>
          <a:prstGeom prst="rect">
            <a:avLst/>
          </a:prstGeom>
          <a:noFill/>
        </p:spPr>
        <p:txBody>
          <a:bodyPr wrap="none" rtlCol="0">
            <a:spAutoFit/>
          </a:bodyPr>
          <a:lstStyle/>
          <a:p>
            <a:endParaRPr lang="de-DE" sz="2400" dirty="0"/>
          </a:p>
        </p:txBody>
      </p:sp>
    </p:spTree>
    <p:extLst>
      <p:ext uri="{BB962C8B-B14F-4D97-AF65-F5344CB8AC3E}">
        <p14:creationId xmlns:p14="http://schemas.microsoft.com/office/powerpoint/2010/main" val="32706790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B20E4-D470-4B20-B2B0-D2CA28FCB2E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4834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51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271BB-66EC-4384-AFE2-E2B443FE972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DC93408-F129-4F16-8B0D-FEC0DC69481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CDD27BD-DAB4-4361-97D0-8B42E27924BE}"/>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5" name="Fußzeilenplatzhalter 4">
            <a:extLst>
              <a:ext uri="{FF2B5EF4-FFF2-40B4-BE49-F238E27FC236}">
                <a16:creationId xmlns:a16="http://schemas.microsoft.com/office/drawing/2014/main" id="{2B48EEF3-B0C6-4BA2-B93D-5BB7E258FB3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656B723-0386-4D40-B1A5-8ABB2544DB49}"/>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133447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BC85E-280B-4762-AB08-435CCEDE01F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5E21376-83E4-4A90-8496-43A949724371}"/>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8467C5-F093-43A2-8C49-6511622BDC31}"/>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5" name="Fußzeilenplatzhalter 4">
            <a:extLst>
              <a:ext uri="{FF2B5EF4-FFF2-40B4-BE49-F238E27FC236}">
                <a16:creationId xmlns:a16="http://schemas.microsoft.com/office/drawing/2014/main" id="{100E11FD-8556-499E-9365-832B1B11A6C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AA61AE54-525D-4CF5-9903-E83669F00E4B}"/>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215757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56BA-629A-42B9-82F3-9B75623B68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9A680A5-FA59-48B6-8563-C42AA661CF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2B91C7E-DA4D-45AA-A2EF-CCCBEF4D0BC0}"/>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5" name="Fußzeilenplatzhalter 4">
            <a:extLst>
              <a:ext uri="{FF2B5EF4-FFF2-40B4-BE49-F238E27FC236}">
                <a16:creationId xmlns:a16="http://schemas.microsoft.com/office/drawing/2014/main" id="{12DEE812-B94C-46A5-8BA6-1A9F46A036F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503C528-439E-44BF-99F4-FD162B8E323C}"/>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343190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66AF7-D67E-49AE-A00A-2EB2C6FD74A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57057EC-DB23-446A-8A09-D3467C2D55E9}"/>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ACB8979-56E0-4B50-A2A5-79BF1FE4DDAF}"/>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1320829-B6FF-4A07-9605-B29093E350BE}"/>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6" name="Fußzeilenplatzhalter 5">
            <a:extLst>
              <a:ext uri="{FF2B5EF4-FFF2-40B4-BE49-F238E27FC236}">
                <a16:creationId xmlns:a16="http://schemas.microsoft.com/office/drawing/2014/main" id="{2747E686-74A8-489A-9B45-EAFB40FF816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D3D5DAF-FA48-4DDC-A617-FCBD476F189F}"/>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400030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65B72-1E22-435B-BD04-37D85DE1E31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6874B3F-4BEA-4E32-8A4E-3A001B56D9D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3AB96B4-99EF-417F-A878-0C5E660E2B19}"/>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7EEA8E5-6CB3-4431-A944-3A0E5AFEE45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2B0D531-2449-4DAC-8C52-14BAAAD8B6AD}"/>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ED5D81B-AA31-4E54-A1DB-8D4AE0DB8E28}"/>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8" name="Fußzeilenplatzhalter 7">
            <a:extLst>
              <a:ext uri="{FF2B5EF4-FFF2-40B4-BE49-F238E27FC236}">
                <a16:creationId xmlns:a16="http://schemas.microsoft.com/office/drawing/2014/main" id="{DE0F114B-F938-4654-B822-DA1A57D5298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4A85B175-A30A-4AE8-8E47-19286DFF60BB}"/>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419853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08C97-DA8C-4CDB-854E-A66910324D5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70ADCF4-39E7-4BA6-9806-887E05EB64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CF3CC69-D8B9-4158-9963-9DBFCFBADB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FA9EA54-A9BC-4B5C-AC9E-6E479D5586CA}"/>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6" name="Fußzeilenplatzhalter 5">
            <a:extLst>
              <a:ext uri="{FF2B5EF4-FFF2-40B4-BE49-F238E27FC236}">
                <a16:creationId xmlns:a16="http://schemas.microsoft.com/office/drawing/2014/main" id="{9CD051BB-BAC4-4CED-BFC8-E940A974ABD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AC368B13-7D37-4471-A211-CCDF172BDEF4}"/>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4212678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E471F-02A3-4F5A-BD34-82D2C16DC1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C16DCFB-B023-4FFE-A3A9-F2F6E6B427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8428C2D-C155-4729-BF10-42C2DAD798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E7BB441-81E4-4384-A81C-33BF6BB2B5D0}"/>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6" name="Fußzeilenplatzhalter 5">
            <a:extLst>
              <a:ext uri="{FF2B5EF4-FFF2-40B4-BE49-F238E27FC236}">
                <a16:creationId xmlns:a16="http://schemas.microsoft.com/office/drawing/2014/main" id="{EF3ABF50-0BA9-4114-A7A9-C934BEB1CAD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53F37FF-E6BE-4417-B410-313F6C151840}"/>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350218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A892C-98F3-450A-BF30-A744E4F1650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B48D142-7FD2-4AAF-8C0D-78903CB6A397}"/>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D82F00-C43A-4642-9B78-03B7C9DE925D}"/>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5" name="Fußzeilenplatzhalter 4">
            <a:extLst>
              <a:ext uri="{FF2B5EF4-FFF2-40B4-BE49-F238E27FC236}">
                <a16:creationId xmlns:a16="http://schemas.microsoft.com/office/drawing/2014/main" id="{13169BF6-692B-483F-9097-59BF1CA53AB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2A55FA66-5031-48E4-9F07-3C2BB037F046}"/>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15232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 Titel, Textblo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795600"/>
            <a:ext cx="10972800" cy="830997"/>
          </a:xfrm>
          <a:prstGeom prst="rect">
            <a:avLst/>
          </a:prstGeom>
        </p:spPr>
        <p:txBody>
          <a:bodyPr/>
          <a:lstStyle>
            <a:lvl1pPr>
              <a:defRPr sz="3200"/>
            </a:lvl1pPr>
          </a:lstStyle>
          <a:p>
            <a:r>
              <a:rPr lang="en-GB" noProof="0" dirty="0"/>
              <a:t>Edit master title format</a:t>
            </a:r>
          </a:p>
        </p:txBody>
      </p:sp>
      <p:sp>
        <p:nvSpPr>
          <p:cNvPr id="3" name="Inhaltsplatzhalter 2"/>
          <p:cNvSpPr>
            <a:spLocks noGrp="1"/>
          </p:cNvSpPr>
          <p:nvPr>
            <p:ph idx="1" hasCustomPrompt="1"/>
          </p:nvPr>
        </p:nvSpPr>
        <p:spPr>
          <a:xfrm>
            <a:off x="842400" y="1836000"/>
            <a:ext cx="10972800" cy="3474888"/>
          </a:xfrm>
          <a:prstGeom prst="rect">
            <a:avLst/>
          </a:prstGeom>
        </p:spPr>
        <p:txBody>
          <a:bodyPr/>
          <a:lstStyle>
            <a:lvl1pPr>
              <a:defRPr sz="1800">
                <a:latin typeface="Garet Book" pitchFamily="2" charset="0"/>
              </a:defRPr>
            </a:lvl1pPr>
            <a:lvl2pPr marL="952500" indent="-376238">
              <a:buFont typeface="Courier New" panose="02070309020205020404" pitchFamily="49" charset="0"/>
              <a:buChar char="o"/>
              <a:defRPr sz="1400">
                <a:latin typeface="Garet Book" pitchFamily="2" charset="0"/>
              </a:defRPr>
            </a:lvl2pPr>
          </a:lstStyle>
          <a:p>
            <a:pPr lvl="0"/>
            <a:r>
              <a:rPr lang="en-GB" noProof="0" dirty="0"/>
              <a:t>Edit master text format</a:t>
            </a:r>
          </a:p>
          <a:p>
            <a:pPr lvl="1"/>
            <a:r>
              <a:rPr lang="en-GB" noProof="0" dirty="0"/>
              <a:t>Second level</a:t>
            </a:r>
          </a:p>
        </p:txBody>
      </p:sp>
    </p:spTree>
    <p:extLst>
      <p:ext uri="{BB962C8B-B14F-4D97-AF65-F5344CB8AC3E}">
        <p14:creationId xmlns:p14="http://schemas.microsoft.com/office/powerpoint/2010/main" val="42010974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4F567DA-6CC6-4778-8493-C2A84FB485C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6C8E5DA-19FD-4A99-B489-1501001152D8}"/>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AADD93-EE44-447A-BA21-AFAE897EE72F}"/>
              </a:ext>
            </a:extLst>
          </p:cNvPr>
          <p:cNvSpPr>
            <a:spLocks noGrp="1"/>
          </p:cNvSpPr>
          <p:nvPr>
            <p:ph type="dt" sz="half" idx="10"/>
          </p:nvPr>
        </p:nvSpPr>
        <p:spPr>
          <a:xfrm>
            <a:off x="838200" y="6356350"/>
            <a:ext cx="2743200" cy="365125"/>
          </a:xfrm>
          <a:prstGeom prst="rect">
            <a:avLst/>
          </a:prstGeom>
        </p:spPr>
        <p:txBody>
          <a:bodyPr/>
          <a:lstStyle/>
          <a:p>
            <a:fld id="{35758BD6-046E-4BCC-A094-87D877391E45}" type="datetimeFigureOut">
              <a:rPr lang="de-DE" smtClean="0"/>
              <a:t>24.03.2026</a:t>
            </a:fld>
            <a:endParaRPr lang="de-DE"/>
          </a:p>
        </p:txBody>
      </p:sp>
      <p:sp>
        <p:nvSpPr>
          <p:cNvPr id="5" name="Fußzeilenplatzhalter 4">
            <a:extLst>
              <a:ext uri="{FF2B5EF4-FFF2-40B4-BE49-F238E27FC236}">
                <a16:creationId xmlns:a16="http://schemas.microsoft.com/office/drawing/2014/main" id="{2F48F4F4-1937-4869-AC03-61DF0595D8A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2AA8C01-B323-468D-9C62-8208A27C8AFB}"/>
              </a:ext>
            </a:extLst>
          </p:cNvPr>
          <p:cNvSpPr>
            <a:spLocks noGrp="1"/>
          </p:cNvSpPr>
          <p:nvPr>
            <p:ph type="sldNum" sz="quarter" idx="12"/>
          </p:nvPr>
        </p:nvSpPr>
        <p:spPr>
          <a:xfrm>
            <a:off x="8610600" y="6356350"/>
            <a:ext cx="2743200" cy="365125"/>
          </a:xfrm>
          <a:prstGeom prst="rect">
            <a:avLst/>
          </a:prstGeom>
        </p:spPr>
        <p:txBody>
          <a:bodyPr/>
          <a:lstStyle/>
          <a:p>
            <a:fld id="{47C561CB-85A4-4589-8B60-6D08052B391E}" type="slidenum">
              <a:rPr lang="de-DE" smtClean="0"/>
              <a:t>‹Nr.›</a:t>
            </a:fld>
            <a:endParaRPr lang="de-DE"/>
          </a:p>
        </p:txBody>
      </p:sp>
    </p:spTree>
    <p:extLst>
      <p:ext uri="{BB962C8B-B14F-4D97-AF65-F5344CB8AC3E}">
        <p14:creationId xmlns:p14="http://schemas.microsoft.com/office/powerpoint/2010/main" val="3963774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E7EBF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de-DE" sz="6000" b="0" u="none" strike="noStrike">
                <a:solidFill>
                  <a:schemeClr val="dk1"/>
                </a:solidFill>
                <a:effectLst/>
                <a:uFillTx/>
                <a:latin typeface="Garet Heavy"/>
              </a:rPr>
              <a:t>Titelmasterformat durch Klicken bearbeiten</a:t>
            </a:r>
            <a:endParaRPr lang="de-DE" sz="6000" b="0" u="none" strike="noStrike">
              <a:solidFill>
                <a:schemeClr val="dk1"/>
              </a:solidFill>
              <a:effectLst/>
              <a:uFillTx/>
              <a:latin typeface="Garet Book"/>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EAC9CAA-9230-48A1-B7B3-8713A8EC0701}"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Garet Book"/>
              </a:rPr>
              <a:t>Click to edit the outline text format</a:t>
            </a:r>
          </a:p>
          <a:p>
            <a:pPr marL="864000" lvl="1" indent="-324000">
              <a:lnSpc>
                <a:spcPct val="90000"/>
              </a:lnSpc>
              <a:spcBef>
                <a:spcPts val="1134"/>
              </a:spcBef>
              <a:buClr>
                <a:srgbClr val="000000"/>
              </a:buClr>
              <a:buSzPct val="75000"/>
              <a:buFont typeface="Symbol" charset="2"/>
              <a:buChar char=""/>
            </a:pPr>
            <a:r>
              <a:rPr lang="de-DE" sz="2000" b="0" u="none" strike="noStrike">
                <a:solidFill>
                  <a:schemeClr val="dk1"/>
                </a:solidFill>
                <a:effectLst/>
                <a:uFillTx/>
                <a:latin typeface="Garet Book"/>
              </a:rPr>
              <a:t>Second Outline Level</a:t>
            </a:r>
          </a:p>
          <a:p>
            <a:pPr marL="1296000" lvl="2" indent="-288000">
              <a:lnSpc>
                <a:spcPct val="90000"/>
              </a:lnSpc>
              <a:spcBef>
                <a:spcPts val="850"/>
              </a:spcBef>
              <a:buClr>
                <a:srgbClr val="000000"/>
              </a:buClr>
              <a:buSzPct val="45000"/>
              <a:buFont typeface="Wingdings" charset="2"/>
              <a:buChar char=""/>
            </a:pPr>
            <a:r>
              <a:rPr lang="de-DE" sz="1800" b="0" u="none" strike="noStrike">
                <a:solidFill>
                  <a:schemeClr val="dk1"/>
                </a:solidFill>
                <a:effectLst/>
                <a:uFillTx/>
                <a:latin typeface="Garet Book"/>
              </a:rPr>
              <a:t>Third Outline Level</a:t>
            </a:r>
          </a:p>
          <a:p>
            <a:pPr marL="1728000" lvl="3" indent="-216000">
              <a:lnSpc>
                <a:spcPct val="90000"/>
              </a:lnSpc>
              <a:spcBef>
                <a:spcPts val="567"/>
              </a:spcBef>
              <a:buClr>
                <a:srgbClr val="000000"/>
              </a:buClr>
              <a:buSzPct val="75000"/>
              <a:buFont typeface="Symbol" charset="2"/>
              <a:buChar char=""/>
            </a:pPr>
            <a:r>
              <a:rPr lang="de-DE" sz="1800" b="0" u="none" strike="noStrike">
                <a:solidFill>
                  <a:schemeClr val="dk1"/>
                </a:solidFill>
                <a:effectLst/>
                <a:uFillTx/>
                <a:latin typeface="Garet Book"/>
              </a:rPr>
              <a:t>Fourth Outline Level</a:t>
            </a:r>
          </a:p>
          <a:p>
            <a:pPr marL="2160000" lvl="4"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Garet Book"/>
              </a:rPr>
              <a:t>Fifth Outline Level</a:t>
            </a:r>
          </a:p>
          <a:p>
            <a:pPr marL="2592000" lvl="5"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Garet Book"/>
              </a:rPr>
              <a:t>Sixth Outline Level</a:t>
            </a:r>
          </a:p>
          <a:p>
            <a:pPr marL="3024000" lvl="6"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Garet Book"/>
              </a:rPr>
              <a:t>Seventh Outline Level</a:t>
            </a:r>
          </a:p>
        </p:txBody>
      </p:sp>
    </p:spTree>
    <p:extLst>
      <p:ext uri="{BB962C8B-B14F-4D97-AF65-F5344CB8AC3E}">
        <p14:creationId xmlns:p14="http://schemas.microsoft.com/office/powerpoint/2010/main" val="73884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E7EBF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6"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7"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8"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9"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67B1BFA-F3FB-4888-9245-04C1F7CC620D}"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17929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E7EBF0"/>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11"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12" name="PlaceHolder 3"/>
          <p:cNvSpPr>
            <a:spLocks noGrp="1"/>
          </p:cNvSpPr>
          <p:nvPr>
            <p:ph type="dt" idx="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13" name="PlaceHolder 4"/>
          <p:cNvSpPr>
            <a:spLocks noGrp="1"/>
          </p:cNvSpPr>
          <p:nvPr>
            <p:ph type="ftr" idx="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14" name="PlaceHolder 5"/>
          <p:cNvSpPr>
            <a:spLocks noGrp="1"/>
          </p:cNvSpPr>
          <p:nvPr>
            <p:ph type="sldNum" idx="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947D260-88DA-4483-87CF-18EE2D42D163}"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2172451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E7EBF0"/>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16"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17" name="PlaceHolder 3"/>
          <p:cNvSpPr>
            <a:spLocks noGrp="1"/>
          </p:cNvSpPr>
          <p:nvPr>
            <p:ph type="dt" idx="10"/>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18" name="PlaceHolder 4"/>
          <p:cNvSpPr>
            <a:spLocks noGrp="1"/>
          </p:cNvSpPr>
          <p:nvPr>
            <p:ph type="ftr" idx="11"/>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19"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AF21FDBF-E5D1-4D1F-A85D-C9C11FC90387}"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3516436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solidFill>
          <a:srgbClr val="E7EBF0"/>
        </a:solidFill>
        <a:effectLst/>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de-DE" sz="6000" b="0" u="none" strike="noStrike">
                <a:solidFill>
                  <a:schemeClr val="dk1"/>
                </a:solidFill>
                <a:effectLst/>
                <a:uFillTx/>
                <a:latin typeface="Garet Heavy"/>
              </a:rPr>
              <a:t>Titelmasterformat durch Klicken bearbeiten</a:t>
            </a:r>
            <a:endParaRPr lang="de-DE" sz="6000" b="0" u="none" strike="noStrike">
              <a:solidFill>
                <a:schemeClr val="dk1"/>
              </a:solidFill>
              <a:effectLst/>
              <a:uFillTx/>
              <a:latin typeface="Garet Book"/>
            </a:endParaRPr>
          </a:p>
        </p:txBody>
      </p:sp>
      <p:sp>
        <p:nvSpPr>
          <p:cNvPr id="21"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2400" b="0" u="none" strike="noStrike">
                <a:solidFill>
                  <a:schemeClr val="dk1">
                    <a:tint val="75000"/>
                  </a:schemeClr>
                </a:solidFill>
                <a:effectLst/>
                <a:uFillTx/>
                <a:latin typeface="Garet Book"/>
              </a:rPr>
              <a:t>Textmasterformat bearbeiten</a:t>
            </a:r>
            <a:endParaRPr lang="de-DE" sz="2400" b="0" u="none" strike="noStrike">
              <a:solidFill>
                <a:schemeClr val="dk1"/>
              </a:solidFill>
              <a:effectLst/>
              <a:uFillTx/>
              <a:latin typeface="Garet Book"/>
            </a:endParaRPr>
          </a:p>
        </p:txBody>
      </p:sp>
      <p:sp>
        <p:nvSpPr>
          <p:cNvPr id="22" name="PlaceHolder 3"/>
          <p:cNvSpPr>
            <a:spLocks noGrp="1"/>
          </p:cNvSpPr>
          <p:nvPr>
            <p:ph type="dt" idx="13"/>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23" name="PlaceHolder 4"/>
          <p:cNvSpPr>
            <a:spLocks noGrp="1"/>
          </p:cNvSpPr>
          <p:nvPr>
            <p:ph type="ftr" idx="14"/>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24" name="PlaceHolder 5"/>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4F384A80-A4C7-491F-8CC5-0284C19ED648}"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662979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E7EBF0"/>
        </a:solidFill>
        <a:effectLst/>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26"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27"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28" name="PlaceHolder 4"/>
          <p:cNvSpPr>
            <a:spLocks noGrp="1"/>
          </p:cNvSpPr>
          <p:nvPr>
            <p:ph type="dt" idx="16"/>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29" name="PlaceHolder 5"/>
          <p:cNvSpPr>
            <a:spLocks noGrp="1"/>
          </p:cNvSpPr>
          <p:nvPr>
            <p:ph type="ftr" idx="17"/>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0" name="PlaceHolder 6"/>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BE616268-4D96-44CE-8BD8-499D8DEFB03D}"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1384697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E7EBF0"/>
        </a:solidFill>
        <a:effectLst/>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32"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u="none" strike="noStrike">
                <a:solidFill>
                  <a:schemeClr val="dk1"/>
                </a:solidFill>
                <a:effectLst/>
                <a:uFillTx/>
                <a:latin typeface="Garet Book"/>
              </a:rPr>
              <a:t>Textmasterformat bearbeiten</a:t>
            </a:r>
            <a:endParaRPr lang="de-DE" sz="2400" b="0" u="none" strike="noStrike">
              <a:solidFill>
                <a:schemeClr val="dk1"/>
              </a:solidFill>
              <a:effectLst/>
              <a:uFillTx/>
              <a:latin typeface="Garet Book"/>
            </a:endParaRPr>
          </a:p>
        </p:txBody>
      </p:sp>
      <p:sp>
        <p:nvSpPr>
          <p:cNvPr id="33"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34"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u="none" strike="noStrike">
                <a:solidFill>
                  <a:schemeClr val="dk1"/>
                </a:solidFill>
                <a:effectLst/>
                <a:uFillTx/>
                <a:latin typeface="Garet Book"/>
              </a:rPr>
              <a:t>Textmasterformat bearbeiten</a:t>
            </a:r>
            <a:endParaRPr lang="de-DE" sz="2400" b="0" u="none" strike="noStrike">
              <a:solidFill>
                <a:schemeClr val="dk1"/>
              </a:solidFill>
              <a:effectLst/>
              <a:uFillTx/>
              <a:latin typeface="Garet Book"/>
            </a:endParaRPr>
          </a:p>
        </p:txBody>
      </p:sp>
      <p:sp>
        <p:nvSpPr>
          <p:cNvPr id="35"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28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1800" b="0" u="none" strike="noStrike">
                <a:solidFill>
                  <a:schemeClr val="dk1"/>
                </a:solidFill>
                <a:effectLst/>
                <a:uFillTx/>
                <a:latin typeface="Garet Book"/>
              </a:rPr>
              <a:t>Fünfte Ebene</a:t>
            </a:r>
          </a:p>
        </p:txBody>
      </p:sp>
      <p:sp>
        <p:nvSpPr>
          <p:cNvPr id="36" name="PlaceHolder 6"/>
          <p:cNvSpPr>
            <a:spLocks noGrp="1"/>
          </p:cNvSpPr>
          <p:nvPr>
            <p:ph type="dt" idx="1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37" name="PlaceHolder 7"/>
          <p:cNvSpPr>
            <a:spLocks noGrp="1"/>
          </p:cNvSpPr>
          <p:nvPr>
            <p:ph type="ftr" idx="2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38" name="PlaceHolder 8"/>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AA0896CD-3980-4707-B2D5-36F38718CDC6}"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3442712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E7EBF0"/>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de-DE" sz="4400" b="0" u="none" strike="noStrike">
                <a:solidFill>
                  <a:schemeClr val="dk1"/>
                </a:solidFill>
                <a:effectLst/>
                <a:uFillTx/>
                <a:latin typeface="Garet Heavy"/>
              </a:rPr>
              <a:t>Titelmasterformat durch Klicken bearbeiten</a:t>
            </a:r>
            <a:endParaRPr lang="de-DE" sz="4400" b="0" u="none" strike="noStrike">
              <a:solidFill>
                <a:schemeClr val="dk1"/>
              </a:solidFill>
              <a:effectLst/>
              <a:uFillTx/>
              <a:latin typeface="Garet Book"/>
            </a:endParaRPr>
          </a:p>
        </p:txBody>
      </p:sp>
      <p:sp>
        <p:nvSpPr>
          <p:cNvPr id="40" name="PlaceHolder 2"/>
          <p:cNvSpPr>
            <a:spLocks noGrp="1"/>
          </p:cNvSpPr>
          <p:nvPr>
            <p:ph type="dt" idx="2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41" name="PlaceHolder 3"/>
          <p:cNvSpPr>
            <a:spLocks noGrp="1"/>
          </p:cNvSpPr>
          <p:nvPr>
            <p:ph type="ftr" idx="2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42" name="PlaceHolder 4"/>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70CCFD35-62D7-4A91-A7DE-8049ED6D5F63}"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3433150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E7EBF0"/>
        </a:solidFill>
        <a:effectLst/>
      </p:bgPr>
    </p:bg>
    <p:spTree>
      <p:nvGrpSpPr>
        <p:cNvPr id="1" name=""/>
        <p:cNvGrpSpPr/>
        <p:nvPr/>
      </p:nvGrpSpPr>
      <p:grpSpPr>
        <a:xfrm>
          <a:off x="0" y="0"/>
          <a:ext cx="0" cy="0"/>
          <a:chOff x="0" y="0"/>
          <a:chExt cx="0" cy="0"/>
        </a:xfrm>
      </p:grpSpPr>
      <p:sp>
        <p:nvSpPr>
          <p:cNvPr id="43" name="PlaceHolder 1"/>
          <p:cNvSpPr>
            <a:spLocks noGrp="1"/>
          </p:cNvSpPr>
          <p:nvPr>
            <p:ph type="dt" idx="2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44" name="PlaceHolder 2"/>
          <p:cNvSpPr>
            <a:spLocks noGrp="1"/>
          </p:cNvSpPr>
          <p:nvPr>
            <p:ph type="ftr" idx="2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45" name="PlaceHolder 3"/>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37E62F14-7E9D-4E12-987C-BA369359EF3E}"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376372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31CB4-DAFC-448B-9A2D-DB562127D7A0}"/>
              </a:ext>
            </a:extLst>
          </p:cNvPr>
          <p:cNvSpPr>
            <a:spLocks noGrp="1"/>
          </p:cNvSpPr>
          <p:nvPr>
            <p:ph type="title"/>
          </p:nvPr>
        </p:nvSpPr>
        <p:spPr>
          <a:xfrm>
            <a:off x="457200" y="795600"/>
            <a:ext cx="7228800" cy="831600"/>
          </a:xfrm>
          <a:prstGeom prst="rect">
            <a:avLst/>
          </a:prstGeom>
        </p:spPr>
        <p:txBody>
          <a:bodyPr/>
          <a:lstStyle>
            <a:lvl1pPr>
              <a:defRPr sz="3200"/>
            </a:lvl1pPr>
          </a:lstStyle>
          <a:p>
            <a:r>
              <a:rPr lang="de-DE" dirty="0"/>
              <a:t>Mastertitelformat bearbeiten</a:t>
            </a:r>
          </a:p>
        </p:txBody>
      </p:sp>
      <p:sp>
        <p:nvSpPr>
          <p:cNvPr id="3" name="Rechteck 10">
            <a:extLst>
              <a:ext uri="{FF2B5EF4-FFF2-40B4-BE49-F238E27FC236}">
                <a16:creationId xmlns:a16="http://schemas.microsoft.com/office/drawing/2014/main" id="{19D335E8-0CDD-4E0B-9B7D-F362857E97F9}"/>
              </a:ext>
            </a:extLst>
          </p:cNvPr>
          <p:cNvSpPr/>
          <p:nvPr userDrawn="1"/>
        </p:nvSpPr>
        <p:spPr>
          <a:xfrm>
            <a:off x="9856440" y="496800"/>
            <a:ext cx="2335320" cy="6360840"/>
          </a:xfrm>
          <a:prstGeom prst="rect">
            <a:avLst/>
          </a:prstGeom>
          <a:solidFill>
            <a:srgbClr val="F4EEF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rgbClr val="94AEE8"/>
              </a:solidFill>
              <a:effectLst/>
              <a:uFillTx/>
              <a:latin typeface="Garet Book"/>
            </a:endParaRPr>
          </a:p>
        </p:txBody>
      </p:sp>
      <p:pic>
        <p:nvPicPr>
          <p:cNvPr id="6" name="Grafik 1">
            <a:extLst>
              <a:ext uri="{FF2B5EF4-FFF2-40B4-BE49-F238E27FC236}">
                <a16:creationId xmlns:a16="http://schemas.microsoft.com/office/drawing/2014/main" id="{1D781023-748A-4B05-83E5-9E7D1E18A7C7}"/>
              </a:ext>
            </a:extLst>
          </p:cNvPr>
          <p:cNvPicPr/>
          <p:nvPr userDrawn="1"/>
        </p:nvPicPr>
        <p:blipFill>
          <a:blip r:embed="rId2"/>
          <a:stretch/>
        </p:blipFill>
        <p:spPr>
          <a:xfrm>
            <a:off x="11164320" y="5798160"/>
            <a:ext cx="1027440" cy="1059480"/>
          </a:xfrm>
          <a:prstGeom prst="rect">
            <a:avLst/>
          </a:prstGeom>
          <a:noFill/>
          <a:ln w="0">
            <a:noFill/>
          </a:ln>
        </p:spPr>
      </p:pic>
    </p:spTree>
    <p:extLst>
      <p:ext uri="{BB962C8B-B14F-4D97-AF65-F5344CB8AC3E}">
        <p14:creationId xmlns:p14="http://schemas.microsoft.com/office/powerpoint/2010/main" val="89740635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E7EBF0"/>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de-DE" sz="3200" b="0" u="none" strike="noStrike">
                <a:solidFill>
                  <a:schemeClr val="dk1"/>
                </a:solidFill>
                <a:effectLst/>
                <a:uFillTx/>
                <a:latin typeface="Garet Heavy"/>
              </a:rPr>
              <a:t>Titelmasterformat durch Klicken bearbeiten</a:t>
            </a:r>
            <a:endParaRPr lang="de-DE" sz="3200" b="0" u="none" strike="noStrike">
              <a:solidFill>
                <a:schemeClr val="dk1"/>
              </a:solidFill>
              <a:effectLst/>
              <a:uFillTx/>
              <a:latin typeface="Garet Book"/>
            </a:endParaRPr>
          </a:p>
        </p:txBody>
      </p:sp>
      <p:sp>
        <p:nvSpPr>
          <p:cNvPr id="47"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B163B"/>
              </a:buClr>
              <a:buFont typeface="Arial"/>
              <a:buChar char="•"/>
            </a:pPr>
            <a:r>
              <a:rPr lang="de-DE" sz="3200" b="0" u="none" strike="noStrike">
                <a:solidFill>
                  <a:schemeClr val="dk1"/>
                </a:solidFill>
                <a:effectLst/>
                <a:uFillTx/>
                <a:latin typeface="Garet Book"/>
              </a:rPr>
              <a:t>Textmasterformat bearbeiten</a:t>
            </a:r>
          </a:p>
          <a:p>
            <a:pPr marL="685800" lvl="1" indent="-228600" defTabSz="914400">
              <a:lnSpc>
                <a:spcPct val="90000"/>
              </a:lnSpc>
              <a:spcBef>
                <a:spcPts val="499"/>
              </a:spcBef>
              <a:buClr>
                <a:srgbClr val="0B163B"/>
              </a:buClr>
              <a:buFont typeface="Arial"/>
              <a:buChar char="•"/>
            </a:pPr>
            <a:r>
              <a:rPr lang="de-DE" sz="2800" b="0" u="none" strike="noStrike">
                <a:solidFill>
                  <a:schemeClr val="dk1"/>
                </a:solidFill>
                <a:effectLst/>
                <a:uFillTx/>
                <a:latin typeface="Garet Book"/>
              </a:rPr>
              <a:t>Zweite Ebene</a:t>
            </a:r>
          </a:p>
          <a:p>
            <a:pPr marL="1143000" lvl="2" indent="-228600" defTabSz="914400">
              <a:lnSpc>
                <a:spcPct val="90000"/>
              </a:lnSpc>
              <a:spcBef>
                <a:spcPts val="499"/>
              </a:spcBef>
              <a:buClr>
                <a:srgbClr val="0B163B"/>
              </a:buClr>
              <a:buFont typeface="Arial"/>
              <a:buChar char="•"/>
            </a:pPr>
            <a:r>
              <a:rPr lang="de-DE" sz="2400" b="0" u="none" strike="noStrike">
                <a:solidFill>
                  <a:schemeClr val="dk1"/>
                </a:solidFill>
                <a:effectLst/>
                <a:uFillTx/>
                <a:latin typeface="Garet Book"/>
              </a:rPr>
              <a:t>Dritte Ebene</a:t>
            </a:r>
          </a:p>
          <a:p>
            <a:pPr marL="1600200" lvl="3"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Vierte Ebene</a:t>
            </a:r>
          </a:p>
          <a:p>
            <a:pPr marL="2057400" lvl="4" indent="-228600" defTabSz="914400">
              <a:lnSpc>
                <a:spcPct val="90000"/>
              </a:lnSpc>
              <a:spcBef>
                <a:spcPts val="499"/>
              </a:spcBef>
              <a:buClr>
                <a:srgbClr val="0B163B"/>
              </a:buClr>
              <a:buFont typeface="Arial"/>
              <a:buChar char="•"/>
            </a:pPr>
            <a:r>
              <a:rPr lang="de-DE" sz="2000" b="0" u="none" strike="noStrike">
                <a:solidFill>
                  <a:schemeClr val="dk1"/>
                </a:solidFill>
                <a:effectLst/>
                <a:uFillTx/>
                <a:latin typeface="Garet Book"/>
              </a:rPr>
              <a:t>Fünfte Ebene</a:t>
            </a:r>
          </a:p>
        </p:txBody>
      </p:sp>
      <p:sp>
        <p:nvSpPr>
          <p:cNvPr id="48"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u="none" strike="noStrike">
                <a:solidFill>
                  <a:schemeClr val="dk1"/>
                </a:solidFill>
                <a:effectLst/>
                <a:uFillTx/>
                <a:latin typeface="Garet Book"/>
              </a:rPr>
              <a:t>Textmasterformat bearbeiten</a:t>
            </a:r>
          </a:p>
        </p:txBody>
      </p:sp>
      <p:sp>
        <p:nvSpPr>
          <p:cNvPr id="49" name="PlaceHolder 4"/>
          <p:cNvSpPr>
            <a:spLocks noGrp="1"/>
          </p:cNvSpPr>
          <p:nvPr>
            <p:ph type="dt" idx="2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50" name="PlaceHolder 5"/>
          <p:cNvSpPr>
            <a:spLocks noGrp="1"/>
          </p:cNvSpPr>
          <p:nvPr>
            <p:ph type="ftr" idx="2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51"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D48C65BC-77D6-4540-AD8A-7E06F4668CEC}"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3385015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E7EBF0"/>
        </a:solidFill>
        <a:effectLst/>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de-DE" sz="3200" b="0" u="none" strike="noStrike">
                <a:solidFill>
                  <a:schemeClr val="dk1"/>
                </a:solidFill>
                <a:effectLst/>
                <a:uFillTx/>
                <a:latin typeface="Garet Heavy"/>
              </a:rPr>
              <a:t>Titelmasterformat durch Klicken bearbeiten</a:t>
            </a:r>
            <a:endParaRPr lang="de-DE" sz="3200" b="0" u="none" strike="noStrike">
              <a:solidFill>
                <a:schemeClr val="dk1"/>
              </a:solidFill>
              <a:effectLst/>
              <a:uFillTx/>
              <a:latin typeface="Garet Book"/>
            </a:endParaRPr>
          </a:p>
        </p:txBody>
      </p:sp>
      <p:sp>
        <p:nvSpPr>
          <p:cNvPr id="53"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de-DE" sz="3200" b="0" u="none" strike="noStrike">
                <a:solidFill>
                  <a:schemeClr val="dk1"/>
                </a:solidFill>
                <a:effectLst/>
                <a:uFillTx/>
                <a:latin typeface="Garet Book"/>
              </a:rPr>
              <a:t>Click to edit the outline text format</a:t>
            </a:r>
          </a:p>
          <a:p>
            <a:pPr marL="864000" lvl="1" indent="-324000">
              <a:lnSpc>
                <a:spcPct val="90000"/>
              </a:lnSpc>
              <a:spcBef>
                <a:spcPts val="1134"/>
              </a:spcBef>
              <a:buClr>
                <a:srgbClr val="000000"/>
              </a:buClr>
              <a:buSzPct val="75000"/>
              <a:buFont typeface="Symbol" charset="2"/>
              <a:buChar char=""/>
            </a:pPr>
            <a:r>
              <a:rPr lang="de-DE" sz="3200" b="0" u="none" strike="noStrike">
                <a:solidFill>
                  <a:schemeClr val="dk1"/>
                </a:solidFill>
                <a:effectLst/>
                <a:uFillTx/>
                <a:latin typeface="Garet Book"/>
              </a:rPr>
              <a:t>Second Outline Level</a:t>
            </a:r>
          </a:p>
          <a:p>
            <a:pPr marL="1296000" lvl="2" indent="-288000">
              <a:lnSpc>
                <a:spcPct val="90000"/>
              </a:lnSpc>
              <a:spcBef>
                <a:spcPts val="850"/>
              </a:spcBef>
              <a:buClr>
                <a:srgbClr val="000000"/>
              </a:buClr>
              <a:buSzPct val="45000"/>
              <a:buFont typeface="Wingdings" charset="2"/>
              <a:buChar char=""/>
            </a:pPr>
            <a:r>
              <a:rPr lang="de-DE" sz="3200" b="0" u="none" strike="noStrike">
                <a:solidFill>
                  <a:schemeClr val="dk1"/>
                </a:solidFill>
                <a:effectLst/>
                <a:uFillTx/>
                <a:latin typeface="Garet Book"/>
              </a:rPr>
              <a:t>Third Outline Level</a:t>
            </a:r>
          </a:p>
          <a:p>
            <a:pPr marL="1728000" lvl="3" indent="-216000">
              <a:lnSpc>
                <a:spcPct val="90000"/>
              </a:lnSpc>
              <a:spcBef>
                <a:spcPts val="567"/>
              </a:spcBef>
              <a:buClr>
                <a:srgbClr val="000000"/>
              </a:buClr>
              <a:buSzPct val="75000"/>
              <a:buFont typeface="Symbol" charset="2"/>
              <a:buChar char=""/>
            </a:pPr>
            <a:r>
              <a:rPr lang="de-DE" sz="3200" b="0" u="none" strike="noStrike">
                <a:solidFill>
                  <a:schemeClr val="dk1"/>
                </a:solidFill>
                <a:effectLst/>
                <a:uFillTx/>
                <a:latin typeface="Garet Book"/>
              </a:rPr>
              <a:t>Fourth Outline Level</a:t>
            </a:r>
          </a:p>
          <a:p>
            <a:pPr marL="2160000" lvl="4"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Garet Book"/>
              </a:rPr>
              <a:t>Fifth Outline Level</a:t>
            </a:r>
          </a:p>
          <a:p>
            <a:pPr marL="2592000" lvl="5"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Garet Book"/>
              </a:rPr>
              <a:t>Sixth Outline Level</a:t>
            </a:r>
          </a:p>
          <a:p>
            <a:pPr marL="3024000" lvl="6" indent="-216000">
              <a:lnSpc>
                <a:spcPct val="90000"/>
              </a:lnSpc>
              <a:spcBef>
                <a:spcPts val="283"/>
              </a:spcBef>
              <a:buClr>
                <a:srgbClr val="000000"/>
              </a:buClr>
              <a:buSzPct val="45000"/>
              <a:buFont typeface="Wingdings" charset="2"/>
              <a:buChar char=""/>
            </a:pPr>
            <a:r>
              <a:rPr lang="de-DE" sz="3200" b="0" u="none" strike="noStrike">
                <a:solidFill>
                  <a:schemeClr val="dk1"/>
                </a:solidFill>
                <a:effectLst/>
                <a:uFillTx/>
                <a:latin typeface="Garet Book"/>
              </a:rPr>
              <a:t>Seventh Outline Level</a:t>
            </a:r>
          </a:p>
        </p:txBody>
      </p:sp>
      <p:sp>
        <p:nvSpPr>
          <p:cNvPr id="54"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u="none" strike="noStrike">
                <a:solidFill>
                  <a:schemeClr val="dk1"/>
                </a:solidFill>
                <a:effectLst/>
                <a:uFillTx/>
                <a:latin typeface="Garet Book"/>
              </a:rPr>
              <a:t>Textmasterformat bearbeiten</a:t>
            </a:r>
          </a:p>
        </p:txBody>
      </p:sp>
      <p:sp>
        <p:nvSpPr>
          <p:cNvPr id="55" name="PlaceHolder 4"/>
          <p:cNvSpPr>
            <a:spLocks noGrp="1"/>
          </p:cNvSpPr>
          <p:nvPr>
            <p:ph type="dt" idx="3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de-DE" sz="1200" b="0" u="none" strike="noStrike">
                <a:solidFill>
                  <a:schemeClr val="dk1">
                    <a:tint val="75000"/>
                  </a:schemeClr>
                </a:solidFill>
                <a:effectLst/>
                <a:uFillTx/>
                <a:latin typeface="Garet Book"/>
              </a:defRPr>
            </a:lvl1pPr>
          </a:lstStyle>
          <a:p>
            <a:pPr indent="0" defTabSz="914400">
              <a:lnSpc>
                <a:spcPct val="100000"/>
              </a:lnSpc>
              <a:buNone/>
            </a:pPr>
            <a:r>
              <a:rPr lang="de-DE" sz="1200" b="0" u="none" strike="noStrike">
                <a:solidFill>
                  <a:schemeClr val="dk1">
                    <a:tint val="75000"/>
                  </a:schemeClr>
                </a:solidFill>
                <a:effectLst/>
                <a:uFillTx/>
                <a:latin typeface="Garet Book"/>
              </a:rPr>
              <a:t>&lt;date/time&gt;</a:t>
            </a:r>
            <a:endParaRPr lang="nl-BE" sz="1200" b="0" u="none" strike="noStrike">
              <a:solidFill>
                <a:srgbClr val="000000"/>
              </a:solidFill>
              <a:effectLst/>
              <a:uFillTx/>
              <a:latin typeface="Times New Roman"/>
            </a:endParaRPr>
          </a:p>
        </p:txBody>
      </p:sp>
      <p:sp>
        <p:nvSpPr>
          <p:cNvPr id="56" name="PlaceHolder 5"/>
          <p:cNvSpPr>
            <a:spLocks noGrp="1"/>
          </p:cNvSpPr>
          <p:nvPr>
            <p:ph type="ftr" idx="3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nl-BE" sz="1400" b="0" u="none" strike="noStrike">
                <a:solidFill>
                  <a:srgbClr val="000000"/>
                </a:solidFill>
                <a:effectLst/>
                <a:uFillTx/>
                <a:latin typeface="Times New Roman"/>
              </a:defRPr>
            </a:lvl1pPr>
          </a:lstStyle>
          <a:p>
            <a:pPr indent="0" algn="ctr">
              <a:buNone/>
            </a:pPr>
            <a:r>
              <a:rPr lang="nl-BE" sz="1400" b="0" u="none" strike="noStrike">
                <a:solidFill>
                  <a:srgbClr val="000000"/>
                </a:solidFill>
                <a:effectLst/>
                <a:uFillTx/>
                <a:latin typeface="Times New Roman"/>
              </a:rPr>
              <a:t>&lt;footer&gt;</a:t>
            </a:r>
          </a:p>
        </p:txBody>
      </p:sp>
      <p:sp>
        <p:nvSpPr>
          <p:cNvPr id="57" name="PlaceHolder 6"/>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de-DE" sz="1200" b="0" u="none" strike="noStrike">
                <a:solidFill>
                  <a:schemeClr val="dk1">
                    <a:tint val="75000"/>
                  </a:schemeClr>
                </a:solidFill>
                <a:effectLst/>
                <a:uFillTx/>
                <a:latin typeface="Garet Book"/>
              </a:defRPr>
            </a:lvl1pPr>
          </a:lstStyle>
          <a:p>
            <a:pPr indent="0" algn="r" defTabSz="914400">
              <a:lnSpc>
                <a:spcPct val="100000"/>
              </a:lnSpc>
              <a:buNone/>
            </a:pPr>
            <a:fld id="{AEF2A383-228C-40F5-9639-966F8442A9A8}" type="slidenum">
              <a:rPr lang="de-DE" sz="1200" b="0" u="none" strike="noStrike">
                <a:solidFill>
                  <a:schemeClr val="dk1">
                    <a:tint val="75000"/>
                  </a:schemeClr>
                </a:solidFill>
                <a:effectLst/>
                <a:uFillTx/>
                <a:latin typeface="Garet Book"/>
              </a:rPr>
              <a:t>‹Nr.›</a:t>
            </a:fld>
            <a:endParaRPr lang="nl-BE" sz="1200" b="0" u="none" strike="noStrike">
              <a:solidFill>
                <a:srgbClr val="000000"/>
              </a:solidFill>
              <a:effectLst/>
              <a:uFillTx/>
              <a:latin typeface="Times New Roman"/>
            </a:endParaRPr>
          </a:p>
        </p:txBody>
      </p:sp>
    </p:spTree>
    <p:extLst>
      <p:ext uri="{BB962C8B-B14F-4D97-AF65-F5344CB8AC3E}">
        <p14:creationId xmlns:p14="http://schemas.microsoft.com/office/powerpoint/2010/main" val="380441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 Titel, Untertitel, Textblo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795600"/>
            <a:ext cx="3844800" cy="1080000"/>
          </a:xfrm>
          <a:prstGeom prst="rect">
            <a:avLst/>
          </a:prstGeom>
        </p:spPr>
        <p:txBody>
          <a:bodyPr/>
          <a:lstStyle>
            <a:lvl1pPr>
              <a:defRPr sz="3200"/>
            </a:lvl1pPr>
          </a:lstStyle>
          <a:p>
            <a:r>
              <a:rPr lang="en-GB" noProof="0" dirty="0"/>
              <a:t>Edit master title format </a:t>
            </a:r>
          </a:p>
        </p:txBody>
      </p:sp>
      <p:sp>
        <p:nvSpPr>
          <p:cNvPr id="5" name="Textplatzhalter 4">
            <a:extLst>
              <a:ext uri="{FF2B5EF4-FFF2-40B4-BE49-F238E27FC236}">
                <a16:creationId xmlns:a16="http://schemas.microsoft.com/office/drawing/2014/main" id="{839DE8F8-9391-0341-83F8-D8B1E6A37DC8}"/>
              </a:ext>
            </a:extLst>
          </p:cNvPr>
          <p:cNvSpPr>
            <a:spLocks noGrp="1"/>
          </p:cNvSpPr>
          <p:nvPr>
            <p:ph type="body" sz="quarter" idx="10" hasCustomPrompt="1"/>
          </p:nvPr>
        </p:nvSpPr>
        <p:spPr>
          <a:xfrm>
            <a:off x="457200" y="2386800"/>
            <a:ext cx="3456000" cy="2584800"/>
          </a:xfrm>
          <a:prstGeom prst="rect">
            <a:avLst/>
          </a:prstGeom>
        </p:spPr>
        <p:txBody>
          <a:bodyPr anchor="ctr"/>
          <a:lstStyle>
            <a:lvl1pPr marL="0" indent="0" algn="ctr">
              <a:buNone/>
              <a:defRPr sz="5400" i="0">
                <a:latin typeface="Garet Book" pitchFamily="2" charset="0"/>
              </a:defRPr>
            </a:lvl1pPr>
          </a:lstStyle>
          <a:p>
            <a:r>
              <a:rPr lang="en-GB" noProof="0" dirty="0"/>
              <a:t>Subtitle</a:t>
            </a:r>
          </a:p>
        </p:txBody>
      </p:sp>
      <p:sp>
        <p:nvSpPr>
          <p:cNvPr id="6" name="Rechteck 5">
            <a:extLst>
              <a:ext uri="{FF2B5EF4-FFF2-40B4-BE49-F238E27FC236}">
                <a16:creationId xmlns:a16="http://schemas.microsoft.com/office/drawing/2014/main" id="{9AD4AAF8-6968-4399-B0F1-602A6870AD92}"/>
              </a:ext>
            </a:extLst>
          </p:cNvPr>
          <p:cNvSpPr/>
          <p:nvPr userDrawn="1"/>
        </p:nvSpPr>
        <p:spPr>
          <a:xfrm>
            <a:off x="4282749" y="497160"/>
            <a:ext cx="7909251" cy="6360840"/>
          </a:xfrm>
          <a:prstGeom prst="rect">
            <a:avLst/>
          </a:prstGeom>
          <a:solidFill>
            <a:srgbClr val="F4EEFE"/>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dirty="0">
              <a:solidFill>
                <a:srgbClr val="94AEE8"/>
              </a:solidFill>
              <a:effectLst/>
              <a:uFillTx/>
              <a:latin typeface="Garet Book"/>
            </a:endParaRPr>
          </a:p>
        </p:txBody>
      </p:sp>
      <p:pic>
        <p:nvPicPr>
          <p:cNvPr id="7" name="Grafik 1">
            <a:extLst>
              <a:ext uri="{FF2B5EF4-FFF2-40B4-BE49-F238E27FC236}">
                <a16:creationId xmlns:a16="http://schemas.microsoft.com/office/drawing/2014/main" id="{1E5154A1-7439-4FEE-A415-70535353DE8F}"/>
              </a:ext>
            </a:extLst>
          </p:cNvPr>
          <p:cNvPicPr/>
          <p:nvPr userDrawn="1"/>
        </p:nvPicPr>
        <p:blipFill>
          <a:blip r:embed="rId2"/>
          <a:stretch/>
        </p:blipFill>
        <p:spPr>
          <a:xfrm>
            <a:off x="11164320" y="5798160"/>
            <a:ext cx="1027440" cy="1059480"/>
          </a:xfrm>
          <a:prstGeom prst="rect">
            <a:avLst/>
          </a:prstGeom>
          <a:noFill/>
          <a:ln w="0">
            <a:noFill/>
          </a:ln>
        </p:spPr>
      </p:pic>
    </p:spTree>
    <p:extLst>
      <p:ext uri="{BB962C8B-B14F-4D97-AF65-F5344CB8AC3E}">
        <p14:creationId xmlns:p14="http://schemas.microsoft.com/office/powerpoint/2010/main" val="42086183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 zwei Text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795600"/>
            <a:ext cx="3826800" cy="1080000"/>
          </a:xfrm>
          <a:prstGeom prst="rect">
            <a:avLst/>
          </a:prstGeom>
        </p:spPr>
        <p:txBody>
          <a:bodyPr/>
          <a:lstStyle>
            <a:lvl1pPr>
              <a:defRPr sz="3200"/>
            </a:lvl1pPr>
          </a:lstStyle>
          <a:p>
            <a:r>
              <a:rPr lang="en-GB" noProof="0" dirty="0"/>
              <a:t>Edit master title format</a:t>
            </a:r>
          </a:p>
        </p:txBody>
      </p:sp>
      <p:sp>
        <p:nvSpPr>
          <p:cNvPr id="3" name="Inhaltsplatzhalter 2"/>
          <p:cNvSpPr>
            <a:spLocks noGrp="1"/>
          </p:cNvSpPr>
          <p:nvPr>
            <p:ph sz="half" idx="1"/>
          </p:nvPr>
        </p:nvSpPr>
        <p:spPr>
          <a:xfrm>
            <a:off x="457200" y="2386800"/>
            <a:ext cx="3456000" cy="2584800"/>
          </a:xfrm>
          <a:prstGeom prst="rect">
            <a:avLst/>
          </a:prstGeom>
        </p:spPr>
        <p:txBody>
          <a:bodyPr anchor="ctr">
            <a:normAutofit/>
          </a:bodyPr>
          <a:lstStyle>
            <a:lvl1pPr marL="0" indent="0" algn="ctr">
              <a:buNone/>
              <a:defRPr sz="5400">
                <a:latin typeface="Garet Book" pitchFamily="2" charset="0"/>
              </a:defRPr>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endParaRPr lang="en-GB" noProof="0" dirty="0"/>
          </a:p>
        </p:txBody>
      </p:sp>
    </p:spTree>
    <p:extLst>
      <p:ext uri="{BB962C8B-B14F-4D97-AF65-F5344CB8AC3E}">
        <p14:creationId xmlns:p14="http://schemas.microsoft.com/office/powerpoint/2010/main" val="37528228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Untertitel, zwei Textspal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609600" y="2147267"/>
            <a:ext cx="5386917" cy="400110"/>
          </a:xfrm>
          <a:prstGeom prst="rect">
            <a:avLst/>
          </a:prstGeom>
        </p:spPr>
        <p:txBody>
          <a:bodyPr anchor="t" anchorCtr="0">
            <a:spAutoFit/>
          </a:bodyPr>
          <a:lstStyle>
            <a:lvl1pPr marL="0" indent="0">
              <a:buNone/>
              <a:defRPr lang="de-DE" sz="2000" b="0" i="1" cap="none" baseline="0" dirty="0">
                <a:solidFill>
                  <a:schemeClr val="tx1"/>
                </a:solidFill>
                <a:latin typeface="+mj-lt"/>
                <a:ea typeface="+mn-ea"/>
                <a:cs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text master format</a:t>
            </a:r>
          </a:p>
        </p:txBody>
      </p:sp>
      <p:sp>
        <p:nvSpPr>
          <p:cNvPr id="4" name="Inhaltsplatzhalter 3"/>
          <p:cNvSpPr>
            <a:spLocks noGrp="1"/>
          </p:cNvSpPr>
          <p:nvPr>
            <p:ph sz="half" idx="2" hasCustomPrompt="1"/>
          </p:nvPr>
        </p:nvSpPr>
        <p:spPr>
          <a:xfrm>
            <a:off x="609600" y="2855153"/>
            <a:ext cx="5386917" cy="2940082"/>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5" name="Textplatzhalter 4"/>
          <p:cNvSpPr>
            <a:spLocks noGrp="1"/>
          </p:cNvSpPr>
          <p:nvPr>
            <p:ph type="body" sz="quarter" idx="3" hasCustomPrompt="1"/>
          </p:nvPr>
        </p:nvSpPr>
        <p:spPr>
          <a:xfrm>
            <a:off x="6193368" y="2147267"/>
            <a:ext cx="5389033" cy="400110"/>
          </a:xfrm>
          <a:prstGeom prst="rect">
            <a:avLst/>
          </a:prstGeom>
        </p:spPr>
        <p:txBody>
          <a:bodyPr anchor="t" anchorCtr="0">
            <a:spAutoFit/>
          </a:bodyPr>
          <a:lstStyle>
            <a:lvl1pPr marL="0" indent="0">
              <a:buNone/>
              <a:defRPr lang="de-DE" sz="2000" b="0" i="1" cap="none" baseline="0" dirty="0">
                <a:solidFill>
                  <a:schemeClr val="tx1"/>
                </a:solidFill>
                <a:latin typeface="+mj-lt"/>
                <a:ea typeface="+mn-ea"/>
                <a:cs typeface="Palatino Linotype" panose="02040502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text master format</a:t>
            </a:r>
          </a:p>
        </p:txBody>
      </p:sp>
      <p:sp>
        <p:nvSpPr>
          <p:cNvPr id="6" name="Inhaltsplatzhalter 5"/>
          <p:cNvSpPr>
            <a:spLocks noGrp="1"/>
          </p:cNvSpPr>
          <p:nvPr>
            <p:ph sz="quarter" idx="4" hasCustomPrompt="1"/>
          </p:nvPr>
        </p:nvSpPr>
        <p:spPr>
          <a:xfrm>
            <a:off x="6193368" y="2855153"/>
            <a:ext cx="5389033" cy="2940082"/>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9" name="Titel 1"/>
          <p:cNvSpPr>
            <a:spLocks noGrp="1"/>
          </p:cNvSpPr>
          <p:nvPr>
            <p:ph type="title" hasCustomPrompt="1"/>
          </p:nvPr>
        </p:nvSpPr>
        <p:spPr>
          <a:xfrm>
            <a:off x="609600" y="1256556"/>
            <a:ext cx="10972800" cy="830997"/>
          </a:xfrm>
          <a:prstGeom prst="rect">
            <a:avLst/>
          </a:prstGeom>
        </p:spPr>
        <p:txBody>
          <a:bodyPr/>
          <a:lstStyle>
            <a:lvl1pPr>
              <a:defRPr/>
            </a:lvl1pPr>
          </a:lstStyle>
          <a:p>
            <a:r>
              <a:rPr lang="en-GB" noProof="0" dirty="0"/>
              <a:t>Edit master title format</a:t>
            </a:r>
          </a:p>
        </p:txBody>
      </p:sp>
    </p:spTree>
    <p:extLst>
      <p:ext uri="{BB962C8B-B14F-4D97-AF65-F5344CB8AC3E}">
        <p14:creationId xmlns:p14="http://schemas.microsoft.com/office/powerpoint/2010/main" val="19272714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halt - 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1256545"/>
            <a:ext cx="10972800" cy="830997"/>
          </a:xfrm>
          <a:prstGeom prst="rect">
            <a:avLst/>
          </a:prstGeom>
        </p:spPr>
        <p:txBody>
          <a:bodyPr/>
          <a:lstStyle>
            <a:lvl1pPr>
              <a:defRPr/>
            </a:lvl1pPr>
          </a:lstStyle>
          <a:p>
            <a:r>
              <a:rPr lang="en-GB" noProof="0" dirty="0"/>
              <a:t>Edit master title format</a:t>
            </a:r>
          </a:p>
        </p:txBody>
      </p:sp>
    </p:spTree>
    <p:extLst>
      <p:ext uri="{BB962C8B-B14F-4D97-AF65-F5344CB8AC3E}">
        <p14:creationId xmlns:p14="http://schemas.microsoft.com/office/powerpoint/2010/main" val="37701881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 drei 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2825" y="1221724"/>
            <a:ext cx="4011084" cy="1042505"/>
          </a:xfrm>
          <a:prstGeom prst="rect">
            <a:avLst/>
          </a:prstGeom>
        </p:spPr>
        <p:txBody>
          <a:bodyPr anchor="t" anchorCtr="0"/>
          <a:lstStyle>
            <a:lvl1pPr algn="l">
              <a:defRPr sz="2000" b="1"/>
            </a:lvl1pPr>
          </a:lstStyle>
          <a:p>
            <a:r>
              <a:rPr lang="en-GB" noProof="0" dirty="0"/>
              <a:t>Edit title master format by clicking</a:t>
            </a:r>
          </a:p>
        </p:txBody>
      </p:sp>
      <p:sp>
        <p:nvSpPr>
          <p:cNvPr id="3" name="Inhaltsplatzhalter 2"/>
          <p:cNvSpPr>
            <a:spLocks noGrp="1"/>
          </p:cNvSpPr>
          <p:nvPr>
            <p:ph idx="1" hasCustomPrompt="1"/>
          </p:nvPr>
        </p:nvSpPr>
        <p:spPr>
          <a:xfrm>
            <a:off x="4789957" y="1221725"/>
            <a:ext cx="6815667" cy="4556103"/>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
        <p:nvSpPr>
          <p:cNvPr id="4" name="Textplatzhalter 3"/>
          <p:cNvSpPr>
            <a:spLocks noGrp="1"/>
          </p:cNvSpPr>
          <p:nvPr>
            <p:ph type="body" sz="half" idx="2" hasCustomPrompt="1"/>
          </p:nvPr>
        </p:nvSpPr>
        <p:spPr>
          <a:xfrm>
            <a:off x="632825" y="2373687"/>
            <a:ext cx="4011084" cy="3404141"/>
          </a:xfrm>
          <a:prstGeom prst="rect">
            <a:avLst/>
          </a:prstGeom>
        </p:spPr>
        <p:txBody>
          <a:bodyPr/>
          <a:lstStyle>
            <a:lvl1pPr marL="285750" indent="-285750">
              <a:buFont typeface="Arial" panose="020B0604020202020204"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Edit master text format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Tree>
    <p:extLst>
      <p:ext uri="{BB962C8B-B14F-4D97-AF65-F5344CB8AC3E}">
        <p14:creationId xmlns:p14="http://schemas.microsoft.com/office/powerpoint/2010/main" val="19279979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Inhalt -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3002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9.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8B0F235-4247-49E1-8D3B-58F982920B5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9564" y="5957670"/>
            <a:ext cx="991241" cy="601808"/>
          </a:xfrm>
          <a:prstGeom prst="rect">
            <a:avLst/>
          </a:prstGeom>
          <a:noFill/>
        </p:spPr>
      </p:pic>
      <p:pic>
        <p:nvPicPr>
          <p:cNvPr id="7" name="Grafik 6">
            <a:extLst>
              <a:ext uri="{FF2B5EF4-FFF2-40B4-BE49-F238E27FC236}">
                <a16:creationId xmlns:a16="http://schemas.microsoft.com/office/drawing/2014/main" id="{233B1144-A1EF-4F78-83D9-88936E75053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5331" r="21728" b="23726"/>
          <a:stretch/>
        </p:blipFill>
        <p:spPr bwMode="auto">
          <a:xfrm>
            <a:off x="9968948" y="5957999"/>
            <a:ext cx="1932690" cy="607728"/>
          </a:xfrm>
          <a:prstGeom prst="rect">
            <a:avLst/>
          </a:prstGeom>
          <a:noFill/>
          <a:ln>
            <a:noFill/>
          </a:ln>
          <a:extLst>
            <a:ext uri="{53640926-AAD7-44D8-BBD7-CCE9431645EC}">
              <a14:shadowObscured xmlns:a14="http://schemas.microsoft.com/office/drawing/2010/main"/>
            </a:ext>
          </a:extLst>
        </p:spPr>
      </p:pic>
      <p:grpSp>
        <p:nvGrpSpPr>
          <p:cNvPr id="8" name="Gruppieren 7">
            <a:extLst>
              <a:ext uri="{FF2B5EF4-FFF2-40B4-BE49-F238E27FC236}">
                <a16:creationId xmlns:a16="http://schemas.microsoft.com/office/drawing/2014/main" id="{08EA18F7-0C62-4BDF-9468-D0D253EDD530}"/>
              </a:ext>
            </a:extLst>
          </p:cNvPr>
          <p:cNvGrpSpPr/>
          <p:nvPr userDrawn="1"/>
        </p:nvGrpSpPr>
        <p:grpSpPr>
          <a:xfrm>
            <a:off x="290362" y="5958421"/>
            <a:ext cx="2682257" cy="605409"/>
            <a:chOff x="16922660" y="31128688"/>
            <a:chExt cx="5533589" cy="1248978"/>
          </a:xfrm>
        </p:grpSpPr>
        <p:pic>
          <p:nvPicPr>
            <p:cNvPr id="9" name="Grafik 8">
              <a:extLst>
                <a:ext uri="{FF2B5EF4-FFF2-40B4-BE49-F238E27FC236}">
                  <a16:creationId xmlns:a16="http://schemas.microsoft.com/office/drawing/2014/main" id="{D2E8FF96-D69D-4E7D-A988-22C8F8DA76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22586" y="31128688"/>
              <a:ext cx="1133663" cy="1243101"/>
            </a:xfrm>
            <a:prstGeom prst="rect">
              <a:avLst/>
            </a:prstGeom>
          </p:spPr>
        </p:pic>
        <p:pic>
          <p:nvPicPr>
            <p:cNvPr id="10" name="Grafik 9">
              <a:extLst>
                <a:ext uri="{FF2B5EF4-FFF2-40B4-BE49-F238E27FC236}">
                  <a16:creationId xmlns:a16="http://schemas.microsoft.com/office/drawing/2014/main" id="{EF07430F-5F80-46CE-8026-E5AA576F7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22660" y="31134565"/>
              <a:ext cx="4308545" cy="1243101"/>
            </a:xfrm>
            <a:prstGeom prst="rect">
              <a:avLst/>
            </a:prstGeom>
          </p:spPr>
        </p:pic>
      </p:grpSp>
      <p:pic>
        <p:nvPicPr>
          <p:cNvPr id="11" name="Grafik 10">
            <a:extLst>
              <a:ext uri="{FF2B5EF4-FFF2-40B4-BE49-F238E27FC236}">
                <a16:creationId xmlns:a16="http://schemas.microsoft.com/office/drawing/2014/main" id="{B1C4B166-963B-4DDA-A78F-B18BD54D3A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905" y="5967608"/>
            <a:ext cx="3452587" cy="591870"/>
          </a:xfrm>
          <a:prstGeom prst="rect">
            <a:avLst/>
          </a:prstGeom>
        </p:spPr>
      </p:pic>
      <p:pic>
        <p:nvPicPr>
          <p:cNvPr id="12" name="Grafik 11">
            <a:extLst>
              <a:ext uri="{FF2B5EF4-FFF2-40B4-BE49-F238E27FC236}">
                <a16:creationId xmlns:a16="http://schemas.microsoft.com/office/drawing/2014/main" id="{3DD4E374-A31A-46E3-9146-6B3A646415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14427" y="5894356"/>
            <a:ext cx="721427" cy="721427"/>
          </a:xfrm>
          <a:prstGeom prst="rect">
            <a:avLst/>
          </a:prstGeom>
        </p:spPr>
      </p:pic>
      <p:pic>
        <p:nvPicPr>
          <p:cNvPr id="13" name="Grafik 12">
            <a:extLst>
              <a:ext uri="{FF2B5EF4-FFF2-40B4-BE49-F238E27FC236}">
                <a16:creationId xmlns:a16="http://schemas.microsoft.com/office/drawing/2014/main" id="{4A9EB7E6-9FEE-4CFF-A56A-26E08123B48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19106" y="5960337"/>
            <a:ext cx="763970" cy="599141"/>
          </a:xfrm>
          <a:prstGeom prst="rect">
            <a:avLst/>
          </a:prstGeom>
        </p:spPr>
      </p:pic>
      <p:pic>
        <p:nvPicPr>
          <p:cNvPr id="14" name="Grafik 13">
            <a:extLst>
              <a:ext uri="{FF2B5EF4-FFF2-40B4-BE49-F238E27FC236}">
                <a16:creationId xmlns:a16="http://schemas.microsoft.com/office/drawing/2014/main" id="{0D5EC4DD-B61B-4018-9032-01C24618A0D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057947" y="4534"/>
            <a:ext cx="2076106" cy="2140770"/>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Lst>
  <p:transition/>
  <p:hf sldNum="0" hdr="0"/>
  <p:txStyles>
    <p:titleStyle>
      <a:lvl1pPr algn="l" rtl="0" eaLnBrk="1" fontAlgn="base" hangingPunct="1">
        <a:spcBef>
          <a:spcPct val="0"/>
        </a:spcBef>
        <a:spcAft>
          <a:spcPct val="0"/>
        </a:spcAft>
        <a:defRPr sz="2400" b="1" i="0" cap="none" baseline="0">
          <a:solidFill>
            <a:schemeClr val="tx2"/>
          </a:solidFill>
          <a:latin typeface="+mj-lt"/>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p:titleStyle>
    <p:bodyStyle>
      <a:lvl1pPr marL="385763" indent="-385763" algn="l" rtl="0" eaLnBrk="1" fontAlgn="base" hangingPunct="1">
        <a:spcBef>
          <a:spcPct val="20000"/>
        </a:spcBef>
        <a:spcAft>
          <a:spcPct val="0"/>
        </a:spcAft>
        <a:buClrTx/>
        <a:buSzPct val="100000"/>
        <a:buFont typeface="Arial"/>
        <a:buChar char="•"/>
        <a:defRPr sz="2000">
          <a:solidFill>
            <a:schemeClr val="tx1"/>
          </a:solidFill>
          <a:latin typeface="Palatino Linotype" panose="02040502050505030304" pitchFamily="18" charset="0"/>
          <a:ea typeface="+mn-ea"/>
          <a:cs typeface="Palatino Linotype" panose="02040502050505030304" pitchFamily="18" charset="0"/>
        </a:defRPr>
      </a:lvl1pPr>
      <a:lvl2pPr marL="952500" indent="-376238" algn="l" rtl="0" eaLnBrk="1" fontAlgn="base" hangingPunct="1">
        <a:spcBef>
          <a:spcPct val="20000"/>
        </a:spcBef>
        <a:spcAft>
          <a:spcPct val="0"/>
        </a:spcAft>
        <a:buClr>
          <a:schemeClr val="tx1"/>
        </a:buClr>
        <a:buSzPct val="100000"/>
        <a:buFont typeface="Arial"/>
        <a:buChar char="•"/>
        <a:defRPr sz="2000">
          <a:solidFill>
            <a:schemeClr val="tx1"/>
          </a:solidFill>
          <a:latin typeface="Palatino Linotype" panose="02040502050505030304" pitchFamily="18" charset="0"/>
          <a:ea typeface="+mn-ea"/>
        </a:defRPr>
      </a:lvl2pPr>
      <a:lvl3pPr marL="12573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3pPr>
      <a:lvl4pPr marL="16764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4pPr>
      <a:lvl5pPr marL="2327275" indent="-2286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5pPr>
      <a:lvl6pPr marL="2784475" indent="-228600" algn="l" rtl="0" eaLnBrk="1" fontAlgn="base" hangingPunct="1">
        <a:spcBef>
          <a:spcPct val="20000"/>
        </a:spcBef>
        <a:spcAft>
          <a:spcPct val="0"/>
        </a:spcAft>
        <a:buChar char="»"/>
        <a:defRPr sz="2400">
          <a:solidFill>
            <a:srgbClr val="006666"/>
          </a:solidFill>
          <a:latin typeface="+mn-lt"/>
          <a:ea typeface="+mn-ea"/>
        </a:defRPr>
      </a:lvl6pPr>
      <a:lvl7pPr marL="3241675" indent="-228600" algn="l" rtl="0" eaLnBrk="1" fontAlgn="base" hangingPunct="1">
        <a:spcBef>
          <a:spcPct val="20000"/>
        </a:spcBef>
        <a:spcAft>
          <a:spcPct val="0"/>
        </a:spcAft>
        <a:buChar char="»"/>
        <a:defRPr sz="2400">
          <a:solidFill>
            <a:srgbClr val="006666"/>
          </a:solidFill>
          <a:latin typeface="+mn-lt"/>
          <a:ea typeface="+mn-ea"/>
        </a:defRPr>
      </a:lvl7pPr>
      <a:lvl8pPr marL="3698875" indent="-228600" algn="l" rtl="0" eaLnBrk="1" fontAlgn="base" hangingPunct="1">
        <a:spcBef>
          <a:spcPct val="20000"/>
        </a:spcBef>
        <a:spcAft>
          <a:spcPct val="0"/>
        </a:spcAft>
        <a:buChar char="»"/>
        <a:defRPr sz="2400">
          <a:solidFill>
            <a:srgbClr val="006666"/>
          </a:solidFill>
          <a:latin typeface="+mn-lt"/>
          <a:ea typeface="+mn-ea"/>
        </a:defRPr>
      </a:lvl8pPr>
      <a:lvl9pPr marL="4156075" indent="-228600" algn="l" rtl="0" eaLnBrk="1" fontAlgn="base" hangingPunct="1">
        <a:spcBef>
          <a:spcPct val="20000"/>
        </a:spcBef>
        <a:spcAft>
          <a:spcPct val="0"/>
        </a:spcAft>
        <a:buChar char="»"/>
        <a:defRPr sz="2400">
          <a:solidFill>
            <a:srgbClr val="006666"/>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1">
            <a:extLst>
              <a:ext uri="{FF2B5EF4-FFF2-40B4-BE49-F238E27FC236}">
                <a16:creationId xmlns:a16="http://schemas.microsoft.com/office/drawing/2014/main" id="{4E8E8D47-D39B-4A93-B59A-218D1E0F9DC7}"/>
              </a:ext>
            </a:extLst>
          </p:cNvPr>
          <p:cNvSpPr/>
          <p:nvPr userDrawn="1"/>
        </p:nvSpPr>
        <p:spPr>
          <a:xfrm>
            <a:off x="0" y="-19800"/>
            <a:ext cx="12191760" cy="516600"/>
          </a:xfrm>
          <a:prstGeom prst="rect">
            <a:avLst/>
          </a:prstGeom>
          <a:solidFill>
            <a:srgbClr val="8F52F5"/>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rgbClr val="94AEE8"/>
              </a:solidFill>
              <a:effectLst/>
              <a:uFillTx/>
              <a:latin typeface="Garet Book"/>
            </a:endParaRPr>
          </a:p>
        </p:txBody>
      </p:sp>
      <p:pic>
        <p:nvPicPr>
          <p:cNvPr id="8" name="Grafik 1">
            <a:extLst>
              <a:ext uri="{FF2B5EF4-FFF2-40B4-BE49-F238E27FC236}">
                <a16:creationId xmlns:a16="http://schemas.microsoft.com/office/drawing/2014/main" id="{43E5133A-DB18-4518-9ACD-CEBB97642213}"/>
              </a:ext>
            </a:extLst>
          </p:cNvPr>
          <p:cNvPicPr/>
          <p:nvPr userDrawn="1"/>
        </p:nvPicPr>
        <p:blipFill>
          <a:blip r:embed="rId10"/>
          <a:stretch/>
        </p:blipFill>
        <p:spPr>
          <a:xfrm>
            <a:off x="11164320" y="5798160"/>
            <a:ext cx="1027440" cy="1059480"/>
          </a:xfrm>
          <a:prstGeom prst="rect">
            <a:avLst/>
          </a:prstGeom>
          <a:noFill/>
          <a:ln w="0">
            <a:noFill/>
          </a:ln>
        </p:spPr>
      </p:pic>
    </p:spTree>
    <p:extLst>
      <p:ext uri="{BB962C8B-B14F-4D97-AF65-F5344CB8AC3E}">
        <p14:creationId xmlns:p14="http://schemas.microsoft.com/office/powerpoint/2010/main" val="3238710686"/>
      </p:ext>
    </p:extLst>
  </p:cSld>
  <p:clrMap bg1="lt1" tx1="dk1" bg2="lt2" tx2="dk2" accent1="accent1" accent2="accent2" accent3="accent3" accent4="accent4" accent5="accent5" accent6="accent6" hlink="hlink" folHlink="folHlink"/>
  <p:sldLayoutIdLst>
    <p:sldLayoutId id="2147483708" r:id="rId1"/>
    <p:sldLayoutId id="2147483715" r:id="rId2"/>
    <p:sldLayoutId id="2147483714" r:id="rId3"/>
    <p:sldLayoutId id="2147483709" r:id="rId4"/>
    <p:sldLayoutId id="2147483710" r:id="rId5"/>
    <p:sldLayoutId id="2147483711" r:id="rId6"/>
    <p:sldLayoutId id="2147483713" r:id="rId7"/>
    <p:sldLayoutId id="2147483712" r:id="rId8"/>
  </p:sldLayoutIdLst>
  <p:transition/>
  <p:hf sldNum="0" hdr="0"/>
  <p:txStyles>
    <p:titleStyle>
      <a:lvl1pPr algn="l" rtl="0" eaLnBrk="1" fontAlgn="base" hangingPunct="1">
        <a:spcBef>
          <a:spcPct val="0"/>
        </a:spcBef>
        <a:spcAft>
          <a:spcPct val="0"/>
        </a:spcAft>
        <a:defRPr sz="2400" b="1" i="0" cap="none" baseline="0">
          <a:solidFill>
            <a:schemeClr val="tx2"/>
          </a:solidFill>
          <a:latin typeface="+mj-lt"/>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p:titleStyle>
    <p:bodyStyle>
      <a:lvl1pPr marL="385763" indent="-385763" algn="l" rtl="0" eaLnBrk="1" fontAlgn="base" hangingPunct="1">
        <a:spcBef>
          <a:spcPct val="20000"/>
        </a:spcBef>
        <a:spcAft>
          <a:spcPct val="0"/>
        </a:spcAft>
        <a:buClrTx/>
        <a:buSzPct val="100000"/>
        <a:buFont typeface="Arial"/>
        <a:buChar char="•"/>
        <a:defRPr sz="2000">
          <a:solidFill>
            <a:schemeClr val="tx1"/>
          </a:solidFill>
          <a:latin typeface="Palatino Linotype" panose="02040502050505030304" pitchFamily="18" charset="0"/>
          <a:ea typeface="+mn-ea"/>
          <a:cs typeface="Palatino Linotype" panose="02040502050505030304" pitchFamily="18" charset="0"/>
        </a:defRPr>
      </a:lvl1pPr>
      <a:lvl2pPr marL="952500" indent="-376238" algn="l" rtl="0" eaLnBrk="1" fontAlgn="base" hangingPunct="1">
        <a:spcBef>
          <a:spcPct val="20000"/>
        </a:spcBef>
        <a:spcAft>
          <a:spcPct val="0"/>
        </a:spcAft>
        <a:buClr>
          <a:schemeClr val="tx1"/>
        </a:buClr>
        <a:buSzPct val="100000"/>
        <a:buFont typeface="Arial"/>
        <a:buChar char="•"/>
        <a:defRPr sz="2000">
          <a:solidFill>
            <a:schemeClr val="tx1"/>
          </a:solidFill>
          <a:latin typeface="Palatino Linotype" panose="02040502050505030304" pitchFamily="18" charset="0"/>
          <a:ea typeface="+mn-ea"/>
        </a:defRPr>
      </a:lvl2pPr>
      <a:lvl3pPr marL="12573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3pPr>
      <a:lvl4pPr marL="1676400" indent="-3429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4pPr>
      <a:lvl5pPr marL="2327275" indent="-228600" algn="l" rtl="0" eaLnBrk="1" fontAlgn="base" hangingPunct="1">
        <a:spcBef>
          <a:spcPct val="20000"/>
        </a:spcBef>
        <a:spcAft>
          <a:spcPct val="0"/>
        </a:spcAft>
        <a:buClr>
          <a:schemeClr val="tx1"/>
        </a:buClr>
        <a:buFont typeface="Arial"/>
        <a:buChar char="•"/>
        <a:defRPr sz="2000">
          <a:solidFill>
            <a:schemeClr val="tx1"/>
          </a:solidFill>
          <a:latin typeface="Palatino Linotype" panose="02040502050505030304" pitchFamily="18" charset="0"/>
          <a:ea typeface="+mn-ea"/>
        </a:defRPr>
      </a:lvl5pPr>
      <a:lvl6pPr marL="2784475" indent="-228600" algn="l" rtl="0" eaLnBrk="1" fontAlgn="base" hangingPunct="1">
        <a:spcBef>
          <a:spcPct val="20000"/>
        </a:spcBef>
        <a:spcAft>
          <a:spcPct val="0"/>
        </a:spcAft>
        <a:buChar char="»"/>
        <a:defRPr sz="2400">
          <a:solidFill>
            <a:srgbClr val="006666"/>
          </a:solidFill>
          <a:latin typeface="+mn-lt"/>
          <a:ea typeface="+mn-ea"/>
        </a:defRPr>
      </a:lvl6pPr>
      <a:lvl7pPr marL="3241675" indent="-228600" algn="l" rtl="0" eaLnBrk="1" fontAlgn="base" hangingPunct="1">
        <a:spcBef>
          <a:spcPct val="20000"/>
        </a:spcBef>
        <a:spcAft>
          <a:spcPct val="0"/>
        </a:spcAft>
        <a:buChar char="»"/>
        <a:defRPr sz="2400">
          <a:solidFill>
            <a:srgbClr val="006666"/>
          </a:solidFill>
          <a:latin typeface="+mn-lt"/>
          <a:ea typeface="+mn-ea"/>
        </a:defRPr>
      </a:lvl7pPr>
      <a:lvl8pPr marL="3698875" indent="-228600" algn="l" rtl="0" eaLnBrk="1" fontAlgn="base" hangingPunct="1">
        <a:spcBef>
          <a:spcPct val="20000"/>
        </a:spcBef>
        <a:spcAft>
          <a:spcPct val="0"/>
        </a:spcAft>
        <a:buChar char="»"/>
        <a:defRPr sz="2400">
          <a:solidFill>
            <a:srgbClr val="006666"/>
          </a:solidFill>
          <a:latin typeface="+mn-lt"/>
          <a:ea typeface="+mn-ea"/>
        </a:defRPr>
      </a:lvl8pPr>
      <a:lvl9pPr marL="4156075" indent="-228600" algn="l" rtl="0" eaLnBrk="1" fontAlgn="base" hangingPunct="1">
        <a:spcBef>
          <a:spcPct val="20000"/>
        </a:spcBef>
        <a:spcAft>
          <a:spcPct val="0"/>
        </a:spcAft>
        <a:buChar char="»"/>
        <a:defRPr sz="2400">
          <a:solidFill>
            <a:srgbClr val="006666"/>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4">
            <a:extLst>
              <a:ext uri="{FF2B5EF4-FFF2-40B4-BE49-F238E27FC236}">
                <a16:creationId xmlns:a16="http://schemas.microsoft.com/office/drawing/2014/main" id="{D2A558E3-FF25-42BB-91E2-39E80385F27C}"/>
              </a:ext>
            </a:extLst>
          </p:cNvPr>
          <p:cNvPicPr/>
          <p:nvPr userDrawn="1"/>
        </p:nvPicPr>
        <p:blipFill>
          <a:blip r:embed="rId13"/>
          <a:stretch/>
        </p:blipFill>
        <p:spPr>
          <a:xfrm>
            <a:off x="5058000" y="-2880"/>
            <a:ext cx="2075760" cy="2140560"/>
          </a:xfrm>
          <a:prstGeom prst="rect">
            <a:avLst/>
          </a:prstGeom>
          <a:noFill/>
          <a:ln w="0">
            <a:noFill/>
          </a:ln>
        </p:spPr>
      </p:pic>
      <p:sp>
        <p:nvSpPr>
          <p:cNvPr id="10" name="Rechteck 9">
            <a:extLst>
              <a:ext uri="{FF2B5EF4-FFF2-40B4-BE49-F238E27FC236}">
                <a16:creationId xmlns:a16="http://schemas.microsoft.com/office/drawing/2014/main" id="{E3CE1F62-0ACD-4A3C-9BE1-C1376B6B531C}"/>
              </a:ext>
            </a:extLst>
          </p:cNvPr>
          <p:cNvSpPr/>
          <p:nvPr userDrawn="1"/>
        </p:nvSpPr>
        <p:spPr>
          <a:xfrm>
            <a:off x="0" y="2879280"/>
            <a:ext cx="12191760" cy="1530720"/>
          </a:xfrm>
          <a:prstGeom prst="rect">
            <a:avLst/>
          </a:prstGeom>
          <a:solidFill>
            <a:srgbClr val="8F52F5"/>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dirty="0">
              <a:solidFill>
                <a:schemeClr val="lt1"/>
              </a:solidFill>
              <a:effectLst/>
              <a:uFillTx/>
              <a:latin typeface="Garet Book"/>
            </a:endParaRPr>
          </a:p>
        </p:txBody>
      </p:sp>
      <p:sp>
        <p:nvSpPr>
          <p:cNvPr id="2" name="Titelplatzhalter 1">
            <a:extLst>
              <a:ext uri="{FF2B5EF4-FFF2-40B4-BE49-F238E27FC236}">
                <a16:creationId xmlns:a16="http://schemas.microsoft.com/office/drawing/2014/main" id="{1E2BC603-8283-406F-8950-6D4E31E4CBBC}"/>
              </a:ext>
            </a:extLst>
          </p:cNvPr>
          <p:cNvSpPr>
            <a:spLocks noGrp="1"/>
          </p:cNvSpPr>
          <p:nvPr>
            <p:ph type="title"/>
          </p:nvPr>
        </p:nvSpPr>
        <p:spPr>
          <a:xfrm>
            <a:off x="838200" y="2980800"/>
            <a:ext cx="10515600" cy="1325563"/>
          </a:xfrm>
          <a:prstGeom prst="rect">
            <a:avLst/>
          </a:prstGeom>
        </p:spPr>
        <p:txBody>
          <a:bodyPr vert="horz" lIns="91440" tIns="45720" rIns="91440" bIns="45720" rtlCol="0" anchor="ctr">
            <a:normAutofit/>
          </a:bodyPr>
          <a:lstStyle/>
          <a:p>
            <a:r>
              <a:rPr lang="de-DE" dirty="0"/>
              <a:t>Mastertitelformat bearbeiten</a:t>
            </a:r>
          </a:p>
        </p:txBody>
      </p:sp>
    </p:spTree>
    <p:extLst>
      <p:ext uri="{BB962C8B-B14F-4D97-AF65-F5344CB8AC3E}">
        <p14:creationId xmlns:p14="http://schemas.microsoft.com/office/powerpoint/2010/main" val="369397096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0" r:id="rId3"/>
    <p:sldLayoutId id="2147483721" r:id="rId4"/>
    <p:sldLayoutId id="2147483722" r:id="rId5"/>
    <p:sldLayoutId id="2147483723" r:id="rId6"/>
    <p:sldLayoutId id="2147483724" r:id="rId7"/>
    <p:sldLayoutId id="2147483727" r:id="rId8"/>
    <p:sldLayoutId id="2147483728" r:id="rId9"/>
    <p:sldLayoutId id="2147483729" r:id="rId10"/>
    <p:sldLayoutId id="2147483730" r:id="rId11"/>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941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hyperlink" Target="https://creativecommons.org/licenses/by-sa/4.0/?ref=chooser-v1" TargetMode="External"/><Relationship Id="rId4" Type="http://schemas.openxmlformats.org/officeDocument/2006/relationships/hyperlink" Target="https://democracy-ai.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 name="Rechteck 12"/>
          <p:cNvSpPr/>
          <p:nvPr/>
        </p:nvSpPr>
        <p:spPr>
          <a:xfrm>
            <a:off x="0" y="4080240"/>
            <a:ext cx="12191760" cy="117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4EEFE"/>
              </a:solidFill>
              <a:effectLst/>
              <a:uLnTx/>
              <a:uFillTx/>
              <a:latin typeface="Garet Book"/>
              <a:ea typeface="+mn-ea"/>
              <a:cs typeface="+mn-cs"/>
            </a:endParaRPr>
          </a:p>
        </p:txBody>
      </p:sp>
      <p:sp>
        <p:nvSpPr>
          <p:cNvPr id="59" name="PlaceHolder 1"/>
          <p:cNvSpPr>
            <a:spLocks noGrp="1"/>
          </p:cNvSpPr>
          <p:nvPr>
            <p:ph type="title"/>
          </p:nvPr>
        </p:nvSpPr>
        <p:spPr>
          <a:xfrm>
            <a:off x="1523880" y="2279880"/>
            <a:ext cx="9143640" cy="1468800"/>
          </a:xfrm>
          <a:prstGeom prst="rect">
            <a:avLst/>
          </a:prstGeom>
          <a:noFill/>
          <a:ln w="0">
            <a:noFill/>
          </a:ln>
        </p:spPr>
        <p:txBody>
          <a:bodyPr lIns="91440" tIns="45720" rIns="91440" bIns="45720" anchor="ctr">
            <a:normAutofit/>
          </a:bodyPr>
          <a:lstStyle/>
          <a:p>
            <a:pPr indent="0" algn="ctr" defTabSz="914400">
              <a:lnSpc>
                <a:spcPct val="90000"/>
              </a:lnSpc>
              <a:buNone/>
            </a:pPr>
            <a:r>
              <a:rPr lang="en-GB" sz="4800" b="0" u="none" strike="noStrike" dirty="0">
                <a:solidFill>
                  <a:schemeClr val="dk1"/>
                </a:solidFill>
                <a:effectLst/>
                <a:uFillTx/>
                <a:latin typeface="Garet Heavy"/>
              </a:rPr>
              <a:t>Peculiarities</a:t>
            </a:r>
            <a:r>
              <a:rPr lang="de-DE" sz="4800" b="0" u="none" strike="noStrike" dirty="0">
                <a:solidFill>
                  <a:schemeClr val="dk1"/>
                </a:solidFill>
                <a:effectLst/>
                <a:uFillTx/>
                <a:latin typeface="Garet Heavy"/>
              </a:rPr>
              <a:t> </a:t>
            </a:r>
            <a:r>
              <a:rPr lang="de-DE" sz="4800" b="0" u="none" strike="noStrike" dirty="0" err="1">
                <a:solidFill>
                  <a:schemeClr val="dk1"/>
                </a:solidFill>
                <a:effectLst/>
                <a:uFillTx/>
                <a:latin typeface="Garet Heavy"/>
              </a:rPr>
              <a:t>of</a:t>
            </a:r>
            <a:r>
              <a:rPr lang="de-DE" sz="4800" b="0" u="none" strike="noStrike" dirty="0">
                <a:solidFill>
                  <a:schemeClr val="dk1"/>
                </a:solidFill>
                <a:effectLst/>
                <a:uFillTx/>
                <a:latin typeface="Garet Heavy"/>
              </a:rPr>
              <a:t> AI-</a:t>
            </a:r>
            <a:r>
              <a:rPr lang="de-DE" sz="4800" b="0" u="none" strike="noStrike" dirty="0" err="1">
                <a:solidFill>
                  <a:schemeClr val="dk1"/>
                </a:solidFill>
                <a:effectLst/>
                <a:uFillTx/>
                <a:latin typeface="Garet Heavy"/>
              </a:rPr>
              <a:t>based</a:t>
            </a:r>
            <a:r>
              <a:rPr lang="de-DE" sz="4800" b="0" u="none" strike="noStrike" dirty="0">
                <a:solidFill>
                  <a:schemeClr val="dk1"/>
                </a:solidFill>
                <a:effectLst/>
                <a:uFillTx/>
                <a:latin typeface="Garet Heavy"/>
              </a:rPr>
              <a:t> Automation</a:t>
            </a:r>
            <a:endParaRPr lang="de-DE" sz="4800" b="0" u="none" strike="noStrike" dirty="0">
              <a:solidFill>
                <a:schemeClr val="dk1"/>
              </a:solidFill>
              <a:effectLst/>
              <a:uFillTx/>
              <a:latin typeface="Garet Book"/>
            </a:endParaRPr>
          </a:p>
        </p:txBody>
      </p:sp>
      <p:sp>
        <p:nvSpPr>
          <p:cNvPr id="60" name="Rechteck 3"/>
          <p:cNvSpPr/>
          <p:nvPr/>
        </p:nvSpPr>
        <p:spPr>
          <a:xfrm>
            <a:off x="0" y="0"/>
            <a:ext cx="12191760" cy="86796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4EEFE"/>
              </a:solidFill>
              <a:effectLst/>
              <a:uLnTx/>
              <a:uFillTx/>
              <a:latin typeface="Garet Book"/>
              <a:ea typeface="+mn-ea"/>
              <a:cs typeface="+mn-cs"/>
            </a:endParaRPr>
          </a:p>
        </p:txBody>
      </p:sp>
      <p:sp>
        <p:nvSpPr>
          <p:cNvPr id="61" name="Textfeld 26"/>
          <p:cNvSpPr/>
          <p:nvPr/>
        </p:nvSpPr>
        <p:spPr>
          <a:xfrm>
            <a:off x="768600" y="4312293"/>
            <a:ext cx="10548360" cy="7649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90000"/>
              </a:lnSpc>
              <a:spcBef>
                <a:spcPts val="1001"/>
              </a:spcBef>
              <a:spcAft>
                <a:spcPts val="0"/>
              </a:spcAft>
              <a:buClrTx/>
              <a:buSzTx/>
              <a:buFontTx/>
              <a:buNone/>
              <a:tabLst/>
              <a:defRPr/>
            </a:pPr>
            <a:r>
              <a:rPr kumimoji="0" lang="en-US" sz="2400" b="0" i="0" u="none" strike="noStrike" kern="1200" cap="none" spc="0" normalizeH="0" baseline="0" noProof="0" dirty="0">
                <a:ln>
                  <a:noFill/>
                </a:ln>
                <a:solidFill>
                  <a:srgbClr val="E7EBF0"/>
                </a:solidFill>
                <a:effectLst/>
                <a:uLnTx/>
                <a:uFillTx/>
                <a:latin typeface="Garet Book"/>
                <a:ea typeface="+mn-ea"/>
                <a:cs typeface="+mn-cs"/>
              </a:rPr>
              <a:t>Module 1 – Not Everything is AI: What is AI and what is not?</a:t>
            </a:r>
            <a:br>
              <a:rPr kumimoji="0" lang="en-US" sz="2400" b="0" i="0" u="none" strike="noStrike" kern="1200" cap="none" spc="0" normalizeH="0" baseline="0" noProof="0" dirty="0">
                <a:ln>
                  <a:noFill/>
                </a:ln>
                <a:solidFill>
                  <a:srgbClr val="E7EBF0"/>
                </a:solidFill>
                <a:effectLst/>
                <a:uLnTx/>
                <a:uFillTx/>
                <a:latin typeface="Garet Book"/>
                <a:ea typeface="+mn-ea"/>
                <a:cs typeface="+mn-cs"/>
              </a:rPr>
            </a:br>
            <a:r>
              <a:rPr kumimoji="0" lang="en-US" sz="2400" b="0" i="0" u="none" strike="noStrike" kern="1200" cap="none" spc="0" normalizeH="0" baseline="0" noProof="0" dirty="0">
                <a:ln>
                  <a:noFill/>
                </a:ln>
                <a:solidFill>
                  <a:srgbClr val="E7EBF0"/>
                </a:solidFill>
                <a:effectLst/>
                <a:uLnTx/>
                <a:uFillTx/>
                <a:latin typeface="Garet Book"/>
                <a:ea typeface="+mn-ea"/>
                <a:cs typeface="+mn-cs"/>
              </a:rPr>
              <a:t>Teaching Unit 2 – </a:t>
            </a:r>
            <a:r>
              <a:rPr kumimoji="0" lang="en-GB" sz="2400" b="0" i="0" u="none" strike="noStrike" kern="1200" cap="none" spc="0" normalizeH="0" baseline="0" dirty="0">
                <a:ln>
                  <a:noFill/>
                </a:ln>
                <a:solidFill>
                  <a:srgbClr val="E7EBF0"/>
                </a:solidFill>
                <a:effectLst/>
                <a:uLnTx/>
                <a:uFillTx/>
                <a:latin typeface="Garet Book"/>
                <a:ea typeface="+mn-ea"/>
                <a:cs typeface="+mn-cs"/>
              </a:rPr>
              <a:t>Peculiarities</a:t>
            </a:r>
            <a:r>
              <a:rPr kumimoji="0" lang="de-DE" sz="2400" b="0" i="0" u="none" strike="noStrike" kern="1200" cap="none" spc="0" normalizeH="0" baseline="0" noProof="0" dirty="0">
                <a:ln>
                  <a:noFill/>
                </a:ln>
                <a:solidFill>
                  <a:srgbClr val="E7EBF0"/>
                </a:solidFill>
                <a:effectLst/>
                <a:uLnTx/>
                <a:uFillTx/>
                <a:latin typeface="Garet Book"/>
                <a:ea typeface="+mn-ea"/>
                <a:cs typeface="+mn-cs"/>
              </a:rPr>
              <a:t> </a:t>
            </a:r>
            <a:r>
              <a:rPr kumimoji="0" lang="de-DE" sz="2400" b="0" i="0" u="none" strike="noStrike" kern="1200" cap="none" spc="0" normalizeH="0" baseline="0" noProof="0" dirty="0" err="1">
                <a:ln>
                  <a:noFill/>
                </a:ln>
                <a:solidFill>
                  <a:srgbClr val="E7EBF0"/>
                </a:solidFill>
                <a:effectLst/>
                <a:uLnTx/>
                <a:uFillTx/>
                <a:latin typeface="Garet Book"/>
                <a:ea typeface="+mn-ea"/>
                <a:cs typeface="+mn-cs"/>
              </a:rPr>
              <a:t>of</a:t>
            </a:r>
            <a:r>
              <a:rPr kumimoji="0" lang="de-DE" sz="2400" b="0" i="0" u="none" strike="noStrike" kern="1200" cap="none" spc="0" normalizeH="0" baseline="0" noProof="0" dirty="0">
                <a:ln>
                  <a:noFill/>
                </a:ln>
                <a:solidFill>
                  <a:srgbClr val="E7EBF0"/>
                </a:solidFill>
                <a:effectLst/>
                <a:uLnTx/>
                <a:uFillTx/>
                <a:latin typeface="Garet Book"/>
                <a:ea typeface="+mn-ea"/>
                <a:cs typeface="+mn-cs"/>
              </a:rPr>
              <a:t> AI-</a:t>
            </a:r>
            <a:r>
              <a:rPr kumimoji="0" lang="de-DE" sz="2400" b="0" i="0" u="none" strike="noStrike" kern="1200" cap="none" spc="0" normalizeH="0" baseline="0" noProof="0" dirty="0" err="1">
                <a:ln>
                  <a:noFill/>
                </a:ln>
                <a:solidFill>
                  <a:srgbClr val="E7EBF0"/>
                </a:solidFill>
                <a:effectLst/>
                <a:uLnTx/>
                <a:uFillTx/>
                <a:latin typeface="Garet Book"/>
                <a:ea typeface="+mn-ea"/>
                <a:cs typeface="+mn-cs"/>
              </a:rPr>
              <a:t>based</a:t>
            </a:r>
            <a:r>
              <a:rPr kumimoji="0" lang="de-DE" sz="2400" b="0" i="0" u="none" strike="noStrike" kern="1200" cap="none" spc="0" normalizeH="0" baseline="0" noProof="0" dirty="0">
                <a:ln>
                  <a:noFill/>
                </a:ln>
                <a:solidFill>
                  <a:srgbClr val="E7EBF0"/>
                </a:solidFill>
                <a:effectLst/>
                <a:uLnTx/>
                <a:uFillTx/>
                <a:latin typeface="Garet Book"/>
                <a:ea typeface="+mn-ea"/>
                <a:cs typeface="+mn-cs"/>
              </a:rPr>
              <a:t> Automation</a:t>
            </a:r>
            <a:endParaRPr kumimoji="0" lang="nl-BE" sz="2400" b="0" i="0" u="none" strike="noStrike" kern="1200" cap="none" spc="0" normalizeH="0" baseline="0" noProof="0" dirty="0">
              <a:ln>
                <a:noFill/>
              </a:ln>
              <a:solidFill>
                <a:srgbClr val="000000"/>
              </a:solidFill>
              <a:effectLst/>
              <a:uLnTx/>
              <a:uFillTx/>
              <a:latin typeface="Garet Book"/>
              <a:ea typeface="+mn-ea"/>
              <a:cs typeface="+mn-cs"/>
            </a:endParaRPr>
          </a:p>
        </p:txBody>
      </p:sp>
      <p:pic>
        <p:nvPicPr>
          <p:cNvPr id="62" name="Grafik 5"/>
          <p:cNvPicPr/>
          <p:nvPr/>
        </p:nvPicPr>
        <p:blipFill>
          <a:blip r:embed="rId2"/>
          <a:stretch/>
        </p:blipFill>
        <p:spPr>
          <a:xfrm>
            <a:off x="5058000" y="4680"/>
            <a:ext cx="2075760" cy="2140560"/>
          </a:xfrm>
          <a:prstGeom prst="rect">
            <a:avLst/>
          </a:prstGeom>
          <a:noFill/>
          <a:ln w="0">
            <a:noFill/>
          </a:ln>
        </p:spPr>
      </p:pic>
      <p:pic>
        <p:nvPicPr>
          <p:cNvPr id="63" name="Grafik 13"/>
          <p:cNvPicPr/>
          <p:nvPr/>
        </p:nvPicPr>
        <p:blipFill>
          <a:blip r:embed="rId3"/>
          <a:stretch/>
        </p:blipFill>
        <p:spPr>
          <a:xfrm>
            <a:off x="4229640" y="5957640"/>
            <a:ext cx="990720" cy="601560"/>
          </a:xfrm>
          <a:prstGeom prst="rect">
            <a:avLst/>
          </a:prstGeom>
          <a:noFill/>
          <a:ln w="0">
            <a:noFill/>
          </a:ln>
        </p:spPr>
      </p:pic>
      <p:pic>
        <p:nvPicPr>
          <p:cNvPr id="64" name="Grafik 17"/>
          <p:cNvPicPr/>
          <p:nvPr/>
        </p:nvPicPr>
        <p:blipFill>
          <a:blip r:embed="rId4"/>
          <a:srcRect t="25339" r="21731" b="23723"/>
          <a:stretch/>
        </p:blipFill>
        <p:spPr>
          <a:xfrm>
            <a:off x="9969120" y="5958000"/>
            <a:ext cx="1932480" cy="607320"/>
          </a:xfrm>
          <a:prstGeom prst="rect">
            <a:avLst/>
          </a:prstGeom>
          <a:noFill/>
          <a:ln w="0">
            <a:noFill/>
          </a:ln>
        </p:spPr>
      </p:pic>
      <p:grpSp>
        <p:nvGrpSpPr>
          <p:cNvPr id="65" name="Gruppieren 16"/>
          <p:cNvGrpSpPr/>
          <p:nvPr/>
        </p:nvGrpSpPr>
        <p:grpSpPr>
          <a:xfrm>
            <a:off x="290520" y="5958360"/>
            <a:ext cx="2681640" cy="605160"/>
            <a:chOff x="290520" y="5958360"/>
            <a:chExt cx="2681640" cy="605160"/>
          </a:xfrm>
        </p:grpSpPr>
        <p:pic>
          <p:nvPicPr>
            <p:cNvPr id="66" name="Grafik 18"/>
            <p:cNvPicPr/>
            <p:nvPr/>
          </p:nvPicPr>
          <p:blipFill>
            <a:blip r:embed="rId5"/>
            <a:stretch/>
          </p:blipFill>
          <p:spPr>
            <a:xfrm>
              <a:off x="2423160" y="5958360"/>
              <a:ext cx="549000" cy="602280"/>
            </a:xfrm>
            <a:prstGeom prst="rect">
              <a:avLst/>
            </a:prstGeom>
            <a:noFill/>
            <a:ln w="0">
              <a:noFill/>
            </a:ln>
          </p:spPr>
        </p:pic>
        <p:pic>
          <p:nvPicPr>
            <p:cNvPr id="67" name="Grafik 19"/>
            <p:cNvPicPr/>
            <p:nvPr/>
          </p:nvPicPr>
          <p:blipFill>
            <a:blip r:embed="rId6"/>
            <a:stretch/>
          </p:blipFill>
          <p:spPr>
            <a:xfrm>
              <a:off x="290520" y="5961240"/>
              <a:ext cx="2088000" cy="602280"/>
            </a:xfrm>
            <a:prstGeom prst="rect">
              <a:avLst/>
            </a:prstGeom>
            <a:noFill/>
            <a:ln w="0">
              <a:noFill/>
            </a:ln>
          </p:spPr>
        </p:pic>
      </p:grpSp>
      <p:pic>
        <p:nvPicPr>
          <p:cNvPr id="68" name="Grafik 20"/>
          <p:cNvPicPr/>
          <p:nvPr/>
        </p:nvPicPr>
        <p:blipFill>
          <a:blip r:embed="rId7"/>
          <a:stretch/>
        </p:blipFill>
        <p:spPr>
          <a:xfrm>
            <a:off x="5486760" y="5967720"/>
            <a:ext cx="3452400" cy="591480"/>
          </a:xfrm>
          <a:prstGeom prst="rect">
            <a:avLst/>
          </a:prstGeom>
          <a:noFill/>
          <a:ln w="0">
            <a:noFill/>
          </a:ln>
        </p:spPr>
      </p:pic>
      <p:pic>
        <p:nvPicPr>
          <p:cNvPr id="69" name="Grafik 21"/>
          <p:cNvPicPr/>
          <p:nvPr/>
        </p:nvPicPr>
        <p:blipFill>
          <a:blip r:embed="rId8"/>
          <a:stretch/>
        </p:blipFill>
        <p:spPr>
          <a:xfrm>
            <a:off x="3219120" y="5960160"/>
            <a:ext cx="763560" cy="598680"/>
          </a:xfrm>
          <a:prstGeom prst="rect">
            <a:avLst/>
          </a:prstGeom>
          <a:noFill/>
          <a:ln w="0">
            <a:noFill/>
          </a:ln>
        </p:spPr>
      </p:pic>
      <p:pic>
        <p:nvPicPr>
          <p:cNvPr id="70" name="Grafik 22"/>
          <p:cNvPicPr/>
          <p:nvPr/>
        </p:nvPicPr>
        <p:blipFill>
          <a:blip r:embed="rId9"/>
          <a:stretch/>
        </p:blipFill>
        <p:spPr>
          <a:xfrm>
            <a:off x="9014400" y="5894280"/>
            <a:ext cx="721080" cy="721080"/>
          </a:xfrm>
          <a:prstGeom prst="rect">
            <a:avLst/>
          </a:prstGeom>
          <a:noFill/>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7DB9DD6-36C8-4ABF-907E-845D59C5D4C5}"/>
              </a:ext>
            </a:extLst>
          </p:cNvPr>
          <p:cNvSpPr>
            <a:spLocks noGrp="1"/>
          </p:cNvSpPr>
          <p:nvPr>
            <p:ph type="title"/>
          </p:nvPr>
        </p:nvSpPr>
        <p:spPr/>
        <p:txBody>
          <a:bodyPr/>
          <a:lstStyle/>
          <a:p>
            <a:r>
              <a:rPr lang="de-DE" dirty="0"/>
              <a:t>Summary </a:t>
            </a:r>
            <a:r>
              <a:rPr lang="de-DE" dirty="0" err="1"/>
              <a:t>of</a:t>
            </a:r>
            <a:r>
              <a:rPr lang="de-DE" dirty="0"/>
              <a:t> </a:t>
            </a:r>
            <a:r>
              <a:rPr lang="de-DE" dirty="0" err="1"/>
              <a:t>basic</a:t>
            </a:r>
            <a:r>
              <a:rPr lang="de-DE" dirty="0"/>
              <a:t> </a:t>
            </a:r>
            <a:r>
              <a:rPr lang="de-DE" dirty="0" err="1"/>
              <a:t>types</a:t>
            </a:r>
            <a:r>
              <a:rPr lang="de-DE" dirty="0"/>
              <a:t> </a:t>
            </a:r>
            <a:r>
              <a:rPr lang="de-DE" dirty="0" err="1"/>
              <a:t>of</a:t>
            </a:r>
            <a:r>
              <a:rPr lang="de-DE" dirty="0"/>
              <a:t> ML</a:t>
            </a:r>
          </a:p>
        </p:txBody>
      </p:sp>
      <p:sp>
        <p:nvSpPr>
          <p:cNvPr id="4" name="Inhaltsplatzhalter 3">
            <a:extLst>
              <a:ext uri="{FF2B5EF4-FFF2-40B4-BE49-F238E27FC236}">
                <a16:creationId xmlns:a16="http://schemas.microsoft.com/office/drawing/2014/main" id="{31E5B050-7965-4A76-B99D-28CC630CE0AC}"/>
              </a:ext>
            </a:extLst>
          </p:cNvPr>
          <p:cNvSpPr>
            <a:spLocks noGrp="1"/>
          </p:cNvSpPr>
          <p:nvPr>
            <p:ph idx="1"/>
          </p:nvPr>
        </p:nvSpPr>
        <p:spPr/>
        <p:txBody>
          <a:bodyPr anchor="ctr"/>
          <a:lstStyle/>
          <a:p>
            <a:pPr>
              <a:lnSpc>
                <a:spcPct val="150000"/>
              </a:lnSpc>
            </a:pPr>
            <a:r>
              <a:rPr lang="en-US" sz="2000" b="1" dirty="0"/>
              <a:t>Different degrees of automation for each ML type</a:t>
            </a:r>
          </a:p>
          <a:p>
            <a:pPr>
              <a:lnSpc>
                <a:spcPct val="150000"/>
              </a:lnSpc>
            </a:pPr>
            <a:r>
              <a:rPr lang="en-US" sz="2000" dirty="0"/>
              <a:t>In practice: mostly a combination of different ML types  (e.g. DL+RL)</a:t>
            </a:r>
          </a:p>
          <a:p>
            <a:pPr>
              <a:lnSpc>
                <a:spcPct val="150000"/>
              </a:lnSpc>
            </a:pPr>
            <a:r>
              <a:rPr lang="en-US" sz="2000" dirty="0"/>
              <a:t>Type of ML approach has </a:t>
            </a:r>
            <a:r>
              <a:rPr lang="en-US" sz="2000" b="1" dirty="0"/>
              <a:t>high impact on quality of output</a:t>
            </a:r>
          </a:p>
          <a:p>
            <a:pPr>
              <a:lnSpc>
                <a:spcPct val="150000"/>
              </a:lnSpc>
            </a:pPr>
            <a:r>
              <a:rPr lang="en-US" sz="2000" b="1" dirty="0"/>
              <a:t>Each ML type has pros &amp; cons – not every type is suitable for every task</a:t>
            </a:r>
          </a:p>
        </p:txBody>
      </p:sp>
    </p:spTree>
    <p:extLst>
      <p:ext uri="{BB962C8B-B14F-4D97-AF65-F5344CB8AC3E}">
        <p14:creationId xmlns:p14="http://schemas.microsoft.com/office/powerpoint/2010/main" val="2236073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727F1E9-D372-4667-AD7B-A6C1F143808D}"/>
              </a:ext>
            </a:extLst>
          </p:cNvPr>
          <p:cNvSpPr>
            <a:spLocks noGrp="1"/>
          </p:cNvSpPr>
          <p:nvPr>
            <p:ph type="title"/>
          </p:nvPr>
        </p:nvSpPr>
        <p:spPr/>
        <p:txBody>
          <a:bodyPr/>
          <a:lstStyle/>
          <a:p>
            <a:r>
              <a:rPr lang="de-DE" dirty="0"/>
              <a:t>Single </a:t>
            </a:r>
            <a:r>
              <a:rPr lang="de-DE" dirty="0" err="1"/>
              <a:t>work</a:t>
            </a:r>
            <a:r>
              <a:rPr lang="de-DE" dirty="0"/>
              <a:t> + </a:t>
            </a:r>
            <a:r>
              <a:rPr lang="de-DE" dirty="0" err="1"/>
              <a:t>group</a:t>
            </a:r>
            <a:r>
              <a:rPr lang="de-DE" dirty="0"/>
              <a:t> </a:t>
            </a:r>
            <a:r>
              <a:rPr lang="de-DE" dirty="0" err="1"/>
              <a:t>discussion</a:t>
            </a:r>
            <a:endParaRPr lang="de-DE" dirty="0"/>
          </a:p>
        </p:txBody>
      </p:sp>
      <p:sp>
        <p:nvSpPr>
          <p:cNvPr id="4" name="Textplatzhalter 3">
            <a:extLst>
              <a:ext uri="{FF2B5EF4-FFF2-40B4-BE49-F238E27FC236}">
                <a16:creationId xmlns:a16="http://schemas.microsoft.com/office/drawing/2014/main" id="{6C6BD5D4-D6AD-400B-B1AA-04EB520F5D54}"/>
              </a:ext>
            </a:extLst>
          </p:cNvPr>
          <p:cNvSpPr>
            <a:spLocks noGrp="1"/>
          </p:cNvSpPr>
          <p:nvPr>
            <p:ph type="body" sz="quarter" idx="10"/>
          </p:nvPr>
        </p:nvSpPr>
        <p:spPr>
          <a:xfrm>
            <a:off x="457200" y="3015450"/>
            <a:ext cx="3456000" cy="2584800"/>
          </a:xfrm>
        </p:spPr>
        <p:txBody>
          <a:bodyPr/>
          <a:lstStyle/>
          <a:p>
            <a:r>
              <a:rPr lang="de-DE" b="1" kern="0" dirty="0" err="1">
                <a:solidFill>
                  <a:schemeClr val="tx1"/>
                </a:solidFill>
              </a:rPr>
              <a:t>machine</a:t>
            </a:r>
            <a:r>
              <a:rPr lang="de-DE" b="1" kern="0" dirty="0">
                <a:solidFill>
                  <a:schemeClr val="tx1"/>
                </a:solidFill>
              </a:rPr>
              <a:t> </a:t>
            </a:r>
            <a:r>
              <a:rPr lang="de-DE" b="1" kern="0" dirty="0" err="1">
                <a:solidFill>
                  <a:schemeClr val="tx1"/>
                </a:solidFill>
              </a:rPr>
              <a:t>learning</a:t>
            </a:r>
            <a:r>
              <a:rPr lang="de-DE" b="1" kern="0" dirty="0">
                <a:solidFill>
                  <a:schemeClr val="tx1"/>
                </a:solidFill>
              </a:rPr>
              <a:t> </a:t>
            </a:r>
            <a:r>
              <a:rPr lang="de-DE" b="1" kern="0" dirty="0" err="1">
                <a:solidFill>
                  <a:schemeClr val="tx1"/>
                </a:solidFill>
              </a:rPr>
              <a:t>types</a:t>
            </a:r>
            <a:endParaRPr lang="de-DE" b="1" dirty="0"/>
          </a:p>
        </p:txBody>
      </p:sp>
      <p:sp>
        <p:nvSpPr>
          <p:cNvPr id="5" name="Inhaltsplatzhalter 2">
            <a:extLst>
              <a:ext uri="{FF2B5EF4-FFF2-40B4-BE49-F238E27FC236}">
                <a16:creationId xmlns:a16="http://schemas.microsoft.com/office/drawing/2014/main" id="{8D00D7EB-B158-4BE3-8128-C690FEB1DC20}"/>
              </a:ext>
            </a:extLst>
          </p:cNvPr>
          <p:cNvSpPr/>
          <p:nvPr/>
        </p:nvSpPr>
        <p:spPr>
          <a:xfrm>
            <a:off x="4561200" y="797699"/>
            <a:ext cx="7173600" cy="5436675"/>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spcBef>
                <a:spcPts val="1001"/>
              </a:spcBef>
              <a:tabLst>
                <a:tab pos="0" algn="l"/>
              </a:tabLst>
            </a:pPr>
            <a:r>
              <a:rPr lang="de-DE" sz="2000" b="1" u="none" strike="noStrike" dirty="0">
                <a:solidFill>
                  <a:schemeClr val="dk1"/>
                </a:solidFill>
                <a:effectLst/>
                <a:uFillTx/>
                <a:latin typeface="+mj-lt"/>
              </a:rPr>
              <a:t>Approach</a:t>
            </a:r>
            <a:r>
              <a:rPr lang="de-DE" sz="2000" b="1" u="none" strike="noStrike" dirty="0">
                <a:solidFill>
                  <a:schemeClr val="dk1"/>
                </a:solidFill>
                <a:effectLst/>
                <a:uFillTx/>
                <a:latin typeface="Garet Book"/>
              </a:rPr>
              <a:t>:</a:t>
            </a:r>
            <a:endParaRPr lang="nl-BE" sz="2000" b="0" u="none" strike="noStrike" dirty="0">
              <a:solidFill>
                <a:srgbClr val="000000"/>
              </a:solidFill>
              <a:effectLst/>
              <a:uFillTx/>
              <a:latin typeface="Arial"/>
            </a:endParaRPr>
          </a:p>
          <a:p>
            <a:pPr marL="230400" indent="-284400" defTabSz="914400">
              <a:spcBef>
                <a:spcPts val="1001"/>
              </a:spcBef>
              <a:buClr>
                <a:srgbClr val="0B163B"/>
              </a:buClr>
              <a:buFont typeface="Arial"/>
              <a:buChar char="•"/>
              <a:tabLst>
                <a:tab pos="0" algn="l"/>
              </a:tabLst>
            </a:pPr>
            <a:r>
              <a:rPr lang="de-DE" sz="1400" b="0" u="sng" strike="noStrike" dirty="0">
                <a:solidFill>
                  <a:schemeClr val="dk1"/>
                </a:solidFill>
                <a:effectLst/>
                <a:uFillTx/>
                <a:latin typeface="Garet Book"/>
              </a:rPr>
              <a:t>Time 15 min.</a:t>
            </a:r>
            <a:endParaRPr lang="de-DE" sz="1400" u="sng" dirty="0">
              <a:solidFill>
                <a:schemeClr val="dk1"/>
              </a:solidFill>
              <a:latin typeface="Garet Book"/>
            </a:endParaRPr>
          </a:p>
          <a:p>
            <a:pPr defTabSz="914400">
              <a:spcBef>
                <a:spcPts val="1001"/>
              </a:spcBef>
              <a:buClr>
                <a:srgbClr val="0B163B"/>
              </a:buClr>
              <a:tabLst>
                <a:tab pos="0" algn="l"/>
              </a:tabLst>
            </a:pPr>
            <a:r>
              <a:rPr lang="de-DE" sz="1200" b="0" i="1" dirty="0">
                <a:solidFill>
                  <a:schemeClr val="tx1"/>
                </a:solidFill>
              </a:rPr>
              <a:t>Handout: 4 </a:t>
            </a:r>
            <a:r>
              <a:rPr lang="de-DE" sz="1200" b="0" i="1" dirty="0" err="1">
                <a:solidFill>
                  <a:schemeClr val="tx1"/>
                </a:solidFill>
              </a:rPr>
              <a:t>cards</a:t>
            </a:r>
            <a:r>
              <a:rPr lang="de-DE" sz="1200" b="0" i="1" dirty="0">
                <a:solidFill>
                  <a:schemeClr val="tx1"/>
                </a:solidFill>
              </a:rPr>
              <a:t> </a:t>
            </a:r>
            <a:r>
              <a:rPr lang="de-DE" sz="1200" b="0" i="1" dirty="0" err="1">
                <a:solidFill>
                  <a:schemeClr val="tx1"/>
                </a:solidFill>
              </a:rPr>
              <a:t>with</a:t>
            </a:r>
            <a:r>
              <a:rPr lang="de-DE" sz="1200" b="0" i="1" dirty="0">
                <a:solidFill>
                  <a:schemeClr val="tx1"/>
                </a:solidFill>
              </a:rPr>
              <a:t> ML </a:t>
            </a:r>
            <a:r>
              <a:rPr lang="de-DE" sz="1200" b="0" i="1" dirty="0" err="1">
                <a:solidFill>
                  <a:schemeClr val="tx1"/>
                </a:solidFill>
              </a:rPr>
              <a:t>types</a:t>
            </a:r>
            <a:r>
              <a:rPr lang="de-DE" sz="1200" b="0" i="1" dirty="0">
                <a:solidFill>
                  <a:schemeClr val="tx1"/>
                </a:solidFill>
              </a:rPr>
              <a:t> (</a:t>
            </a:r>
            <a:r>
              <a:rPr lang="de-DE" sz="1200" b="0" i="1" dirty="0" err="1">
                <a:solidFill>
                  <a:schemeClr val="tx1"/>
                </a:solidFill>
              </a:rPr>
              <a:t>see</a:t>
            </a:r>
            <a:r>
              <a:rPr lang="de-DE" sz="1200" b="0" i="1" dirty="0">
                <a:solidFill>
                  <a:schemeClr val="tx1"/>
                </a:solidFill>
              </a:rPr>
              <a:t> </a:t>
            </a:r>
            <a:r>
              <a:rPr lang="de-DE" sz="1200" b="0" i="1" dirty="0" err="1">
                <a:solidFill>
                  <a:schemeClr val="tx1"/>
                </a:solidFill>
              </a:rPr>
              <a:t>prev</a:t>
            </a:r>
            <a:r>
              <a:rPr lang="de-DE" sz="1200" b="0" i="1" dirty="0">
                <a:solidFill>
                  <a:schemeClr val="tx1"/>
                </a:solidFill>
              </a:rPr>
              <a:t>. Slide)</a:t>
            </a:r>
            <a:br>
              <a:rPr lang="de-DE" sz="1200" b="0" i="1" dirty="0">
                <a:solidFill>
                  <a:schemeClr val="tx1"/>
                </a:solidFill>
              </a:rPr>
            </a:br>
            <a:r>
              <a:rPr lang="de-DE" sz="1200" b="0" i="1" dirty="0">
                <a:solidFill>
                  <a:schemeClr val="tx1"/>
                </a:solidFill>
              </a:rPr>
              <a:t>1 </a:t>
            </a:r>
            <a:r>
              <a:rPr lang="de-DE" sz="1200" b="0" i="1" dirty="0" err="1">
                <a:solidFill>
                  <a:schemeClr val="tx1"/>
                </a:solidFill>
              </a:rPr>
              <a:t>list</a:t>
            </a:r>
            <a:r>
              <a:rPr lang="de-DE" sz="1200" b="0" i="1" dirty="0">
                <a:solidFill>
                  <a:schemeClr val="tx1"/>
                </a:solidFill>
              </a:rPr>
              <a:t> </a:t>
            </a:r>
            <a:r>
              <a:rPr lang="de-DE" sz="1200" b="0" i="1" dirty="0" err="1">
                <a:solidFill>
                  <a:schemeClr val="tx1"/>
                </a:solidFill>
              </a:rPr>
              <a:t>of</a:t>
            </a:r>
            <a:r>
              <a:rPr lang="de-DE" sz="1200" b="0" i="1" dirty="0">
                <a:solidFill>
                  <a:schemeClr val="tx1"/>
                </a:solidFill>
              </a:rPr>
              <a:t> 4-6 AI </a:t>
            </a:r>
            <a:r>
              <a:rPr lang="de-DE" sz="1200" b="0" i="1" dirty="0" err="1">
                <a:solidFill>
                  <a:schemeClr val="tx1"/>
                </a:solidFill>
              </a:rPr>
              <a:t>applications</a:t>
            </a:r>
            <a:r>
              <a:rPr lang="de-DE" sz="1200" b="0" i="1" dirty="0">
                <a:solidFill>
                  <a:schemeClr val="tx1"/>
                </a:solidFill>
              </a:rPr>
              <a:t> </a:t>
            </a:r>
            <a:br>
              <a:rPr lang="de-DE" sz="1200" b="0" i="1" dirty="0">
                <a:solidFill>
                  <a:schemeClr val="tx1"/>
                </a:solidFill>
              </a:rPr>
            </a:br>
            <a:r>
              <a:rPr lang="de-DE" sz="1200" b="0" i="1" dirty="0">
                <a:solidFill>
                  <a:schemeClr val="tx1"/>
                </a:solidFill>
              </a:rPr>
              <a:t>(e.g. </a:t>
            </a:r>
            <a:r>
              <a:rPr lang="de-DE" sz="1200" b="0" i="1" dirty="0" err="1">
                <a:solidFill>
                  <a:schemeClr val="tx1"/>
                </a:solidFill>
              </a:rPr>
              <a:t>chatbots</a:t>
            </a:r>
            <a:r>
              <a:rPr lang="de-DE" sz="1200" b="0" i="1" dirty="0">
                <a:solidFill>
                  <a:schemeClr val="tx1"/>
                </a:solidFill>
              </a:rPr>
              <a:t>, </a:t>
            </a:r>
            <a:r>
              <a:rPr lang="de-DE" sz="1200" b="0" i="1" dirty="0" err="1">
                <a:solidFill>
                  <a:schemeClr val="tx1"/>
                </a:solidFill>
              </a:rPr>
              <a:t>speech</a:t>
            </a:r>
            <a:r>
              <a:rPr lang="de-DE" sz="1200" b="0" i="1" dirty="0">
                <a:solidFill>
                  <a:schemeClr val="tx1"/>
                </a:solidFill>
              </a:rPr>
              <a:t> </a:t>
            </a:r>
            <a:r>
              <a:rPr lang="de-DE" sz="1200" b="0" i="1" dirty="0" err="1">
                <a:solidFill>
                  <a:schemeClr val="tx1"/>
                </a:solidFill>
              </a:rPr>
              <a:t>recognition</a:t>
            </a:r>
            <a:r>
              <a:rPr lang="de-DE" sz="1200" b="0" i="1" dirty="0">
                <a:solidFill>
                  <a:schemeClr val="tx1"/>
                </a:solidFill>
              </a:rPr>
              <a:t>, </a:t>
            </a:r>
            <a:r>
              <a:rPr lang="de-DE" sz="1200" b="0" i="1" dirty="0" err="1">
                <a:solidFill>
                  <a:schemeClr val="tx1"/>
                </a:solidFill>
              </a:rPr>
              <a:t>image</a:t>
            </a:r>
            <a:r>
              <a:rPr lang="de-DE" sz="1200" b="0" i="1" dirty="0">
                <a:solidFill>
                  <a:schemeClr val="tx1"/>
                </a:solidFill>
              </a:rPr>
              <a:t> </a:t>
            </a:r>
            <a:r>
              <a:rPr lang="de-DE" sz="1200" b="0" i="1" dirty="0" err="1">
                <a:solidFill>
                  <a:schemeClr val="tx1"/>
                </a:solidFill>
              </a:rPr>
              <a:t>or</a:t>
            </a:r>
            <a:r>
              <a:rPr lang="de-DE" sz="1200" b="0" i="1" dirty="0">
                <a:solidFill>
                  <a:schemeClr val="tx1"/>
                </a:solidFill>
              </a:rPr>
              <a:t> </a:t>
            </a:r>
            <a:r>
              <a:rPr lang="de-DE" sz="1200" b="0" i="1" dirty="0" err="1">
                <a:solidFill>
                  <a:schemeClr val="tx1"/>
                </a:solidFill>
              </a:rPr>
              <a:t>object</a:t>
            </a:r>
            <a:r>
              <a:rPr lang="de-DE" sz="1200" b="0" i="1" dirty="0">
                <a:solidFill>
                  <a:schemeClr val="tx1"/>
                </a:solidFill>
              </a:rPr>
              <a:t> </a:t>
            </a:r>
            <a:r>
              <a:rPr lang="de-DE" sz="1200" b="0" i="1" dirty="0" err="1">
                <a:solidFill>
                  <a:schemeClr val="tx1"/>
                </a:solidFill>
              </a:rPr>
              <a:t>recognition</a:t>
            </a:r>
            <a:r>
              <a:rPr lang="de-DE" sz="1200" b="0" i="1" dirty="0">
                <a:solidFill>
                  <a:schemeClr val="tx1"/>
                </a:solidFill>
              </a:rPr>
              <a:t>, </a:t>
            </a:r>
            <a:r>
              <a:rPr lang="de-DE" sz="1200" b="0" i="1" dirty="0" err="1">
                <a:solidFill>
                  <a:schemeClr val="tx1"/>
                </a:solidFill>
              </a:rPr>
              <a:t>robotics</a:t>
            </a:r>
            <a:r>
              <a:rPr lang="de-DE" sz="1200" b="0" i="1" dirty="0">
                <a:solidFill>
                  <a:schemeClr val="tx1"/>
                </a:solidFill>
              </a:rPr>
              <a:t>, </a:t>
            </a:r>
            <a:r>
              <a:rPr lang="de-DE" sz="1200" b="0" i="1" dirty="0" err="1">
                <a:solidFill>
                  <a:schemeClr val="tx1"/>
                </a:solidFill>
              </a:rPr>
              <a:t>medical</a:t>
            </a:r>
            <a:r>
              <a:rPr lang="de-DE" sz="1200" b="0" i="1" dirty="0">
                <a:solidFill>
                  <a:schemeClr val="tx1"/>
                </a:solidFill>
              </a:rPr>
              <a:t> </a:t>
            </a:r>
            <a:r>
              <a:rPr lang="de-DE" sz="1200" b="0" i="1" dirty="0" err="1">
                <a:solidFill>
                  <a:schemeClr val="tx1"/>
                </a:solidFill>
              </a:rPr>
              <a:t>data</a:t>
            </a:r>
            <a:r>
              <a:rPr lang="de-DE" sz="1200" b="0" i="1" dirty="0">
                <a:solidFill>
                  <a:schemeClr val="tx1"/>
                </a:solidFill>
              </a:rPr>
              <a:t> </a:t>
            </a:r>
            <a:r>
              <a:rPr lang="de-DE" sz="1200" b="0" i="1" dirty="0" err="1">
                <a:solidFill>
                  <a:schemeClr val="tx1"/>
                </a:solidFill>
              </a:rPr>
              <a:t>analysis</a:t>
            </a:r>
            <a:r>
              <a:rPr lang="de-DE" sz="1200" b="0" i="1" dirty="0">
                <a:solidFill>
                  <a:schemeClr val="tx1"/>
                </a:solidFill>
              </a:rPr>
              <a:t>, </a:t>
            </a:r>
            <a:r>
              <a:rPr lang="de-DE" sz="1200" b="0" i="1" dirty="0" err="1">
                <a:solidFill>
                  <a:schemeClr val="tx1"/>
                </a:solidFill>
              </a:rPr>
              <a:t>self-driving</a:t>
            </a:r>
            <a:r>
              <a:rPr lang="de-DE" sz="1200" b="0" i="1" dirty="0">
                <a:solidFill>
                  <a:schemeClr val="tx1"/>
                </a:solidFill>
              </a:rPr>
              <a:t> </a:t>
            </a:r>
            <a:r>
              <a:rPr lang="de-DE" sz="1200" b="0" i="1" dirty="0" err="1">
                <a:solidFill>
                  <a:schemeClr val="tx1"/>
                </a:solidFill>
              </a:rPr>
              <a:t>cars</a:t>
            </a:r>
            <a:r>
              <a:rPr lang="de-DE" sz="1200" b="0" i="1" dirty="0">
                <a:solidFill>
                  <a:schemeClr val="tx1"/>
                </a:solidFill>
              </a:rPr>
              <a:t>)</a:t>
            </a:r>
          </a:p>
          <a:p>
            <a:pPr defTabSz="914400">
              <a:spcBef>
                <a:spcPts val="1001"/>
              </a:spcBef>
              <a:buClr>
                <a:srgbClr val="0B163B"/>
              </a:buClr>
              <a:tabLst>
                <a:tab pos="0" algn="l"/>
              </a:tabLst>
            </a:pPr>
            <a:endParaRPr lang="en-US" sz="1200" u="sng" dirty="0">
              <a:solidFill>
                <a:schemeClr val="dk1"/>
              </a:solidFill>
            </a:endParaRPr>
          </a:p>
          <a:p>
            <a:pPr defTabSz="914400">
              <a:spcBef>
                <a:spcPts val="1001"/>
              </a:spcBef>
              <a:buClr>
                <a:srgbClr val="0B163B"/>
              </a:buClr>
              <a:tabLst>
                <a:tab pos="0" algn="l"/>
              </a:tabLst>
            </a:pPr>
            <a:r>
              <a:rPr lang="de-DE" sz="1400" b="1" u="sng" dirty="0" err="1">
                <a:solidFill>
                  <a:schemeClr val="tx1"/>
                </a:solidFill>
              </a:rPr>
              <a:t>Each</a:t>
            </a:r>
            <a:r>
              <a:rPr lang="de-DE" sz="1400" b="1" u="sng" dirty="0">
                <a:solidFill>
                  <a:schemeClr val="tx1"/>
                </a:solidFill>
              </a:rPr>
              <a:t> </a:t>
            </a:r>
            <a:r>
              <a:rPr lang="de-DE" sz="1400" b="1" u="sng" dirty="0" err="1">
                <a:solidFill>
                  <a:schemeClr val="tx1"/>
                </a:solidFill>
              </a:rPr>
              <a:t>group</a:t>
            </a:r>
            <a:r>
              <a:rPr lang="de-DE" sz="1400" b="1" u="sng" dirty="0">
                <a:solidFill>
                  <a:schemeClr val="tx1"/>
                </a:solidFill>
              </a:rPr>
              <a:t> </a:t>
            </a:r>
            <a:r>
              <a:rPr lang="de-DE" sz="1400" b="1" u="sng" dirty="0" err="1">
                <a:solidFill>
                  <a:schemeClr val="tx1"/>
                </a:solidFill>
              </a:rPr>
              <a:t>selects</a:t>
            </a:r>
            <a:r>
              <a:rPr lang="de-DE" sz="1400" b="1" u="sng" dirty="0">
                <a:solidFill>
                  <a:schemeClr val="tx1"/>
                </a:solidFill>
              </a:rPr>
              <a:t> 2 </a:t>
            </a:r>
            <a:r>
              <a:rPr lang="de-DE" sz="1400" b="1" u="sng" dirty="0" err="1">
                <a:solidFill>
                  <a:schemeClr val="tx1"/>
                </a:solidFill>
              </a:rPr>
              <a:t>example</a:t>
            </a:r>
            <a:r>
              <a:rPr lang="de-DE" sz="1400" b="1" u="sng" dirty="0">
                <a:solidFill>
                  <a:schemeClr val="tx1"/>
                </a:solidFill>
              </a:rPr>
              <a:t> </a:t>
            </a:r>
            <a:r>
              <a:rPr lang="de-DE" sz="1400" b="1" u="sng" dirty="0" err="1">
                <a:solidFill>
                  <a:schemeClr val="tx1"/>
                </a:solidFill>
              </a:rPr>
              <a:t>applications</a:t>
            </a:r>
            <a:endParaRPr lang="de-DE" sz="1400" b="1" u="sng" dirty="0">
              <a:solidFill>
                <a:schemeClr val="tx1"/>
              </a:solidFill>
            </a:endParaRPr>
          </a:p>
          <a:p>
            <a:pPr marL="284400" indent="-284400">
              <a:spcBef>
                <a:spcPts val="1200"/>
              </a:spcBef>
              <a:buClr>
                <a:srgbClr val="0B163B"/>
              </a:buClr>
              <a:buFont typeface="+mj-lt"/>
              <a:buAutoNum type="arabicParenR"/>
              <a:tabLst>
                <a:tab pos="0" algn="l"/>
              </a:tabLst>
            </a:pPr>
            <a:r>
              <a:rPr lang="de-DE" sz="1400" b="0" u="sng" dirty="0">
                <a:solidFill>
                  <a:schemeClr val="tx1"/>
                </a:solidFill>
              </a:rPr>
              <a:t>Do a </a:t>
            </a:r>
            <a:r>
              <a:rPr lang="de-DE" sz="1400" b="0" u="sng" dirty="0" err="1">
                <a:solidFill>
                  <a:schemeClr val="tx1"/>
                </a:solidFill>
              </a:rPr>
              <a:t>little</a:t>
            </a:r>
            <a:r>
              <a:rPr lang="de-DE" sz="1400" b="0" u="sng" dirty="0">
                <a:solidFill>
                  <a:schemeClr val="tx1"/>
                </a:solidFill>
              </a:rPr>
              <a:t> online </a:t>
            </a:r>
            <a:r>
              <a:rPr lang="de-DE" sz="1400" b="0" u="sng" dirty="0" err="1">
                <a:solidFill>
                  <a:schemeClr val="tx1"/>
                </a:solidFill>
              </a:rPr>
              <a:t>research</a:t>
            </a:r>
            <a:r>
              <a:rPr lang="de-DE" sz="1400" b="0" u="sng" dirty="0">
                <a:solidFill>
                  <a:schemeClr val="tx1"/>
                </a:solidFill>
              </a:rPr>
              <a:t>: </a:t>
            </a:r>
            <a:endParaRPr lang="de-DE" sz="1400" u="sng" dirty="0"/>
          </a:p>
          <a:p>
            <a:pPr marL="597600" lvl="1" indent="-284400">
              <a:spcBef>
                <a:spcPts val="1200"/>
              </a:spcBef>
              <a:buClr>
                <a:srgbClr val="0B163B"/>
              </a:buClr>
              <a:buFont typeface="Arial" panose="020B0604020202020204" pitchFamily="34" charset="0"/>
              <a:buChar char="•"/>
              <a:tabLst>
                <a:tab pos="0" algn="l"/>
              </a:tabLst>
            </a:pPr>
            <a:r>
              <a:rPr lang="de-DE" sz="1200" b="0" dirty="0">
                <a:solidFill>
                  <a:schemeClr val="tx1"/>
                </a:solidFill>
              </a:rPr>
              <a:t>Think </a:t>
            </a:r>
            <a:r>
              <a:rPr lang="de-DE" sz="1200" b="0" dirty="0" err="1">
                <a:solidFill>
                  <a:schemeClr val="tx1"/>
                </a:solidFill>
              </a:rPr>
              <a:t>of</a:t>
            </a:r>
            <a:r>
              <a:rPr lang="de-DE" sz="1200" b="0" dirty="0">
                <a:solidFill>
                  <a:schemeClr val="tx1"/>
                </a:solidFill>
              </a:rPr>
              <a:t> an AI-</a:t>
            </a:r>
            <a:r>
              <a:rPr lang="de-DE" sz="1200" b="0" dirty="0" err="1">
                <a:solidFill>
                  <a:schemeClr val="tx1"/>
                </a:solidFill>
              </a:rPr>
              <a:t>application</a:t>
            </a:r>
            <a:r>
              <a:rPr lang="de-DE" sz="1200" b="0" dirty="0">
                <a:solidFill>
                  <a:schemeClr val="tx1"/>
                </a:solidFill>
              </a:rPr>
              <a:t> (</a:t>
            </a:r>
            <a:r>
              <a:rPr lang="de-DE" sz="1200" b="0" dirty="0" err="1">
                <a:solidFill>
                  <a:schemeClr val="tx1"/>
                </a:solidFill>
              </a:rPr>
              <a:t>or</a:t>
            </a:r>
            <a:r>
              <a:rPr lang="de-DE" sz="1200" b="0" dirty="0">
                <a:solidFill>
                  <a:schemeClr val="tx1"/>
                </a:solidFill>
              </a:rPr>
              <a:t> </a:t>
            </a:r>
            <a:r>
              <a:rPr lang="de-DE" sz="1200" b="0" dirty="0" err="1">
                <a:solidFill>
                  <a:schemeClr val="tx1"/>
                </a:solidFill>
              </a:rPr>
              <a:t>select</a:t>
            </a:r>
            <a:r>
              <a:rPr lang="de-DE" sz="1200" b="0" dirty="0">
                <a:solidFill>
                  <a:schemeClr val="tx1"/>
                </a:solidFill>
              </a:rPr>
              <a:t> </a:t>
            </a:r>
            <a:r>
              <a:rPr lang="de-DE" sz="1200" b="0" dirty="0" err="1">
                <a:solidFill>
                  <a:schemeClr val="tx1"/>
                </a:solidFill>
              </a:rPr>
              <a:t>from</a:t>
            </a:r>
            <a:r>
              <a:rPr lang="de-DE" sz="1200" b="0" dirty="0">
                <a:solidFill>
                  <a:schemeClr val="tx1"/>
                </a:solidFill>
              </a:rPr>
              <a:t> </a:t>
            </a:r>
            <a:r>
              <a:rPr lang="de-DE" sz="1200" b="0" dirty="0" err="1">
                <a:solidFill>
                  <a:schemeClr val="tx1"/>
                </a:solidFill>
              </a:rPr>
              <a:t>pre-defined</a:t>
            </a:r>
            <a:r>
              <a:rPr lang="de-DE" sz="1200" b="0" dirty="0">
                <a:solidFill>
                  <a:schemeClr val="tx1"/>
                </a:solidFill>
              </a:rPr>
              <a:t> </a:t>
            </a:r>
            <a:r>
              <a:rPr lang="de-DE" sz="1200" b="0" dirty="0" err="1">
                <a:solidFill>
                  <a:schemeClr val="tx1"/>
                </a:solidFill>
              </a:rPr>
              <a:t>list</a:t>
            </a:r>
            <a:r>
              <a:rPr lang="de-DE" sz="1200" b="0" dirty="0">
                <a:solidFill>
                  <a:schemeClr val="tx1"/>
                </a:solidFill>
              </a:rPr>
              <a:t>) and </a:t>
            </a:r>
            <a:r>
              <a:rPr lang="de-DE" sz="1200" b="0" dirty="0" err="1">
                <a:solidFill>
                  <a:schemeClr val="tx1"/>
                </a:solidFill>
              </a:rPr>
              <a:t>try</a:t>
            </a:r>
            <a:r>
              <a:rPr lang="de-DE" sz="1200" b="0" dirty="0">
                <a:solidFill>
                  <a:schemeClr val="tx1"/>
                </a:solidFill>
              </a:rPr>
              <a:t> </a:t>
            </a:r>
            <a:r>
              <a:rPr lang="de-DE" sz="1200" b="0" dirty="0" err="1">
                <a:solidFill>
                  <a:schemeClr val="tx1"/>
                </a:solidFill>
              </a:rPr>
              <a:t>to</a:t>
            </a:r>
            <a:r>
              <a:rPr lang="de-DE" sz="1200" b="0" dirty="0">
                <a:solidFill>
                  <a:schemeClr val="tx1"/>
                </a:solidFill>
              </a:rPr>
              <a:t> find out, </a:t>
            </a:r>
            <a:r>
              <a:rPr lang="de-DE" sz="1200" b="0" dirty="0" err="1">
                <a:solidFill>
                  <a:schemeClr val="tx1"/>
                </a:solidFill>
              </a:rPr>
              <a:t>what</a:t>
            </a:r>
            <a:r>
              <a:rPr lang="de-DE" sz="1200" b="0" dirty="0">
                <a:solidFill>
                  <a:schemeClr val="tx1"/>
                </a:solidFill>
              </a:rPr>
              <a:t> ML </a:t>
            </a:r>
            <a:r>
              <a:rPr lang="de-DE" sz="1200" b="0" dirty="0" err="1">
                <a:solidFill>
                  <a:schemeClr val="tx1"/>
                </a:solidFill>
              </a:rPr>
              <a:t>approach</a:t>
            </a:r>
            <a:r>
              <a:rPr lang="de-DE" sz="1200" b="0" dirty="0">
                <a:solidFill>
                  <a:schemeClr val="tx1"/>
                </a:solidFill>
              </a:rPr>
              <a:t> </a:t>
            </a:r>
            <a:r>
              <a:rPr lang="de-DE" sz="1200" b="0" dirty="0" err="1">
                <a:solidFill>
                  <a:schemeClr val="tx1"/>
                </a:solidFill>
              </a:rPr>
              <a:t>it</a:t>
            </a:r>
            <a:r>
              <a:rPr lang="de-DE" sz="1200" b="0" dirty="0">
                <a:solidFill>
                  <a:schemeClr val="tx1"/>
                </a:solidFill>
              </a:rPr>
              <a:t> </a:t>
            </a:r>
            <a:r>
              <a:rPr lang="de-DE" sz="1200" b="0" dirty="0" err="1">
                <a:solidFill>
                  <a:schemeClr val="tx1"/>
                </a:solidFill>
              </a:rPr>
              <a:t>uses</a:t>
            </a:r>
            <a:r>
              <a:rPr lang="de-DE" sz="1200" b="0" dirty="0">
                <a:solidFill>
                  <a:schemeClr val="tx1"/>
                </a:solidFill>
              </a:rPr>
              <a:t>. </a:t>
            </a:r>
            <a:r>
              <a:rPr lang="de-DE" sz="1200" b="0" dirty="0" err="1">
                <a:solidFill>
                  <a:schemeClr val="tx1"/>
                </a:solidFill>
              </a:rPr>
              <a:t>Example</a:t>
            </a:r>
            <a:r>
              <a:rPr lang="de-DE" sz="1200" b="0" dirty="0">
                <a:solidFill>
                  <a:schemeClr val="tx1"/>
                </a:solidFill>
              </a:rPr>
              <a:t>: „</a:t>
            </a:r>
            <a:r>
              <a:rPr lang="de-DE" sz="1200" b="0" dirty="0" err="1">
                <a:solidFill>
                  <a:schemeClr val="tx1"/>
                </a:solidFill>
              </a:rPr>
              <a:t>reinforcement</a:t>
            </a:r>
            <a:r>
              <a:rPr lang="de-DE" sz="1200" b="0" dirty="0">
                <a:solidFill>
                  <a:schemeClr val="tx1"/>
                </a:solidFill>
              </a:rPr>
              <a:t> </a:t>
            </a:r>
            <a:r>
              <a:rPr lang="de-DE" sz="1200" b="0" dirty="0" err="1">
                <a:solidFill>
                  <a:schemeClr val="tx1"/>
                </a:solidFill>
              </a:rPr>
              <a:t>learning</a:t>
            </a:r>
            <a:r>
              <a:rPr lang="de-DE" sz="1200" b="0" dirty="0">
                <a:solidFill>
                  <a:schemeClr val="tx1"/>
                </a:solidFill>
              </a:rPr>
              <a:t> in </a:t>
            </a:r>
            <a:r>
              <a:rPr lang="de-DE" sz="1200" b="0" dirty="0" err="1">
                <a:solidFill>
                  <a:schemeClr val="tx1"/>
                </a:solidFill>
              </a:rPr>
              <a:t>robotics</a:t>
            </a:r>
            <a:r>
              <a:rPr lang="de-DE" sz="1200" b="0" dirty="0">
                <a:solidFill>
                  <a:schemeClr val="tx1"/>
                </a:solidFill>
              </a:rPr>
              <a:t>“</a:t>
            </a:r>
            <a:endParaRPr lang="de-DE" sz="1200" dirty="0"/>
          </a:p>
          <a:p>
            <a:pPr marL="284400" indent="-284400">
              <a:spcBef>
                <a:spcPts val="1200"/>
              </a:spcBef>
              <a:buClr>
                <a:srgbClr val="0B163B"/>
              </a:buClr>
              <a:buFont typeface="+mj-lt"/>
              <a:buAutoNum type="arabicParenR" startAt="2"/>
              <a:tabLst>
                <a:tab pos="0" algn="l"/>
              </a:tabLst>
            </a:pPr>
            <a:r>
              <a:rPr lang="de-DE" sz="1400" b="0" u="sng" dirty="0" err="1">
                <a:solidFill>
                  <a:schemeClr val="tx1"/>
                </a:solidFill>
              </a:rPr>
              <a:t>Discuss</a:t>
            </a:r>
            <a:r>
              <a:rPr lang="de-DE" sz="1400" b="0" u="sng" dirty="0">
                <a:solidFill>
                  <a:schemeClr val="tx1"/>
                </a:solidFill>
              </a:rPr>
              <a:t> </a:t>
            </a:r>
            <a:r>
              <a:rPr lang="de-DE" sz="1400" b="0" u="sng" dirty="0" err="1">
                <a:solidFill>
                  <a:schemeClr val="tx1"/>
                </a:solidFill>
              </a:rPr>
              <a:t>advantages</a:t>
            </a:r>
            <a:r>
              <a:rPr lang="de-DE" sz="1400" b="0" u="sng" dirty="0">
                <a:solidFill>
                  <a:schemeClr val="tx1"/>
                </a:solidFill>
              </a:rPr>
              <a:t> &amp; </a:t>
            </a:r>
            <a:r>
              <a:rPr lang="de-DE" sz="1400" b="0" u="sng" dirty="0" err="1">
                <a:solidFill>
                  <a:schemeClr val="tx1"/>
                </a:solidFill>
              </a:rPr>
              <a:t>disadvantages</a:t>
            </a:r>
            <a:r>
              <a:rPr lang="de-DE" sz="1400" b="0" u="sng" dirty="0">
                <a:solidFill>
                  <a:schemeClr val="tx1"/>
                </a:solidFill>
              </a:rPr>
              <a:t> </a:t>
            </a:r>
            <a:r>
              <a:rPr lang="de-DE" sz="1400" b="0" dirty="0" err="1">
                <a:solidFill>
                  <a:schemeClr val="tx1"/>
                </a:solidFill>
              </a:rPr>
              <a:t>of</a:t>
            </a:r>
            <a:r>
              <a:rPr lang="de-DE" sz="1400" b="0" dirty="0">
                <a:solidFill>
                  <a:schemeClr val="tx1"/>
                </a:solidFill>
              </a:rPr>
              <a:t> </a:t>
            </a:r>
            <a:r>
              <a:rPr lang="de-DE" sz="1400" b="0" dirty="0" err="1">
                <a:solidFill>
                  <a:schemeClr val="tx1"/>
                </a:solidFill>
              </a:rPr>
              <a:t>the</a:t>
            </a:r>
            <a:r>
              <a:rPr lang="de-DE" sz="1400" b="0" dirty="0">
                <a:solidFill>
                  <a:schemeClr val="tx1"/>
                </a:solidFill>
              </a:rPr>
              <a:t> ML type </a:t>
            </a:r>
            <a:r>
              <a:rPr lang="de-DE" sz="1400" b="0" dirty="0" err="1">
                <a:solidFill>
                  <a:schemeClr val="tx1"/>
                </a:solidFill>
              </a:rPr>
              <a:t>based</a:t>
            </a:r>
            <a:r>
              <a:rPr lang="de-DE" sz="1400" b="0" dirty="0">
                <a:solidFill>
                  <a:schemeClr val="tx1"/>
                </a:solidFill>
              </a:rPr>
              <a:t> on </a:t>
            </a:r>
            <a:r>
              <a:rPr lang="de-DE" sz="1400" b="0" dirty="0" err="1">
                <a:solidFill>
                  <a:schemeClr val="tx1"/>
                </a:solidFill>
              </a:rPr>
              <a:t>your</a:t>
            </a:r>
            <a:r>
              <a:rPr lang="de-DE" sz="1400" b="0" dirty="0">
                <a:solidFill>
                  <a:schemeClr val="tx1"/>
                </a:solidFill>
              </a:rPr>
              <a:t> </a:t>
            </a:r>
            <a:r>
              <a:rPr lang="de-DE" sz="1400" b="0" dirty="0" err="1">
                <a:solidFill>
                  <a:schemeClr val="tx1"/>
                </a:solidFill>
              </a:rPr>
              <a:t>example</a:t>
            </a:r>
            <a:r>
              <a:rPr lang="de-DE" sz="1400" b="0" dirty="0">
                <a:solidFill>
                  <a:schemeClr val="tx1"/>
                </a:solidFill>
              </a:rPr>
              <a:t> </a:t>
            </a:r>
            <a:r>
              <a:rPr lang="de-DE" sz="1400" b="0" dirty="0" err="1">
                <a:solidFill>
                  <a:schemeClr val="tx1"/>
                </a:solidFill>
              </a:rPr>
              <a:t>application</a:t>
            </a:r>
            <a:endParaRPr lang="de-DE" sz="1400" dirty="0"/>
          </a:p>
          <a:p>
            <a:pPr marL="284400" indent="-284400">
              <a:spcBef>
                <a:spcPts val="1200"/>
              </a:spcBef>
              <a:buClr>
                <a:srgbClr val="0B163B"/>
              </a:buClr>
              <a:buFont typeface="+mj-lt"/>
              <a:buAutoNum type="arabicParenR" startAt="2"/>
              <a:tabLst>
                <a:tab pos="0" algn="l"/>
              </a:tabLst>
            </a:pPr>
            <a:r>
              <a:rPr lang="de-DE" sz="1400" b="0" dirty="0" err="1">
                <a:solidFill>
                  <a:schemeClr val="tx1"/>
                </a:solidFill>
              </a:rPr>
              <a:t>Then</a:t>
            </a:r>
            <a:r>
              <a:rPr lang="de-DE" sz="1400" b="0" dirty="0">
                <a:solidFill>
                  <a:schemeClr val="tx1"/>
                </a:solidFill>
              </a:rPr>
              <a:t> </a:t>
            </a:r>
            <a:r>
              <a:rPr lang="de-DE" sz="1400" b="0" dirty="0" err="1">
                <a:solidFill>
                  <a:schemeClr val="tx1"/>
                </a:solidFill>
              </a:rPr>
              <a:t>share</a:t>
            </a:r>
            <a:r>
              <a:rPr lang="de-DE" sz="1400" b="0" dirty="0">
                <a:solidFill>
                  <a:schemeClr val="tx1"/>
                </a:solidFill>
              </a:rPr>
              <a:t> </a:t>
            </a:r>
            <a:r>
              <a:rPr lang="de-DE" sz="1400" b="0" dirty="0" err="1">
                <a:solidFill>
                  <a:schemeClr val="tx1"/>
                </a:solidFill>
              </a:rPr>
              <a:t>your</a:t>
            </a:r>
            <a:r>
              <a:rPr lang="de-DE" sz="1400" b="0" dirty="0">
                <a:solidFill>
                  <a:schemeClr val="tx1"/>
                </a:solidFill>
              </a:rPr>
              <a:t> </a:t>
            </a:r>
            <a:r>
              <a:rPr lang="de-DE" sz="1400" b="0" dirty="0" err="1">
                <a:solidFill>
                  <a:schemeClr val="tx1"/>
                </a:solidFill>
              </a:rPr>
              <a:t>findings</a:t>
            </a:r>
            <a:r>
              <a:rPr lang="de-DE" sz="1400" b="0" dirty="0">
                <a:solidFill>
                  <a:schemeClr val="tx1"/>
                </a:solidFill>
              </a:rPr>
              <a:t> </a:t>
            </a:r>
            <a:r>
              <a:rPr lang="de-DE" sz="1400" b="0" dirty="0" err="1">
                <a:solidFill>
                  <a:schemeClr val="tx1"/>
                </a:solidFill>
              </a:rPr>
              <a:t>with</a:t>
            </a:r>
            <a:r>
              <a:rPr lang="de-DE" sz="1400" b="0" dirty="0">
                <a:solidFill>
                  <a:schemeClr val="tx1"/>
                </a:solidFill>
              </a:rPr>
              <a:t> </a:t>
            </a:r>
            <a:r>
              <a:rPr lang="de-DE" sz="1400" b="0" dirty="0" err="1">
                <a:solidFill>
                  <a:schemeClr val="tx1"/>
                </a:solidFill>
              </a:rPr>
              <a:t>the</a:t>
            </a:r>
            <a:r>
              <a:rPr lang="de-DE" sz="1400" b="0" dirty="0">
                <a:solidFill>
                  <a:schemeClr val="tx1"/>
                </a:solidFill>
              </a:rPr>
              <a:t> </a:t>
            </a:r>
            <a:r>
              <a:rPr lang="de-DE" sz="1400" b="0" dirty="0" err="1">
                <a:solidFill>
                  <a:schemeClr val="tx1"/>
                </a:solidFill>
              </a:rPr>
              <a:t>whole</a:t>
            </a:r>
            <a:r>
              <a:rPr lang="de-DE" sz="1400" b="0" dirty="0">
                <a:solidFill>
                  <a:schemeClr val="tx1"/>
                </a:solidFill>
              </a:rPr>
              <a:t> </a:t>
            </a:r>
            <a:r>
              <a:rPr lang="de-DE" sz="1400" b="0" dirty="0" err="1">
                <a:solidFill>
                  <a:schemeClr val="tx1"/>
                </a:solidFill>
              </a:rPr>
              <a:t>group</a:t>
            </a:r>
            <a:r>
              <a:rPr lang="de-DE" sz="1400" b="0" dirty="0">
                <a:solidFill>
                  <a:schemeClr val="tx1"/>
                </a:solidFill>
              </a:rPr>
              <a:t> (</a:t>
            </a:r>
            <a:r>
              <a:rPr lang="de-DE" sz="1400" b="0" dirty="0" err="1">
                <a:solidFill>
                  <a:schemeClr val="tx1"/>
                </a:solidFill>
              </a:rPr>
              <a:t>flipchart</a:t>
            </a:r>
            <a:r>
              <a:rPr lang="de-DE" sz="1400" b="0" dirty="0">
                <a:solidFill>
                  <a:schemeClr val="tx1"/>
                </a:solidFill>
              </a:rPr>
              <a:t>)</a:t>
            </a:r>
            <a:br>
              <a:rPr lang="de-DE" sz="1400" b="0" dirty="0">
                <a:solidFill>
                  <a:schemeClr val="tx1"/>
                </a:solidFill>
              </a:rPr>
            </a:br>
            <a:r>
              <a:rPr lang="de-DE" sz="1400" b="0" i="1" dirty="0" err="1">
                <a:solidFill>
                  <a:schemeClr val="tx1"/>
                </a:solidFill>
              </a:rPr>
              <a:t>If</a:t>
            </a:r>
            <a:r>
              <a:rPr lang="de-DE" sz="1400" b="0" i="1" dirty="0">
                <a:solidFill>
                  <a:schemeClr val="tx1"/>
                </a:solidFill>
              </a:rPr>
              <a:t> </a:t>
            </a:r>
            <a:r>
              <a:rPr lang="de-DE" sz="1400" b="0" i="1" dirty="0" err="1">
                <a:solidFill>
                  <a:schemeClr val="tx1"/>
                </a:solidFill>
              </a:rPr>
              <a:t>you</a:t>
            </a:r>
            <a:r>
              <a:rPr lang="de-DE" sz="1400" b="0" i="1" dirty="0">
                <a:solidFill>
                  <a:schemeClr val="tx1"/>
                </a:solidFill>
              </a:rPr>
              <a:t> </a:t>
            </a:r>
            <a:r>
              <a:rPr lang="de-DE" sz="1400" b="0" i="1" dirty="0" err="1">
                <a:solidFill>
                  <a:schemeClr val="tx1"/>
                </a:solidFill>
              </a:rPr>
              <a:t>had</a:t>
            </a:r>
            <a:r>
              <a:rPr lang="de-DE" sz="1400" b="0" i="1" dirty="0">
                <a:solidFill>
                  <a:schemeClr val="tx1"/>
                </a:solidFill>
              </a:rPr>
              <a:t> </a:t>
            </a:r>
            <a:r>
              <a:rPr lang="de-DE" sz="1400" b="0" i="1" dirty="0" err="1">
                <a:solidFill>
                  <a:schemeClr val="tx1"/>
                </a:solidFill>
              </a:rPr>
              <a:t>troubles</a:t>
            </a:r>
            <a:r>
              <a:rPr lang="de-DE" sz="1400" b="0" i="1" dirty="0">
                <a:solidFill>
                  <a:schemeClr val="tx1"/>
                </a:solidFill>
              </a:rPr>
              <a:t>, </a:t>
            </a:r>
            <a:r>
              <a:rPr lang="de-DE" sz="1400" b="0" i="1" dirty="0" err="1">
                <a:solidFill>
                  <a:schemeClr val="tx1"/>
                </a:solidFill>
              </a:rPr>
              <a:t>discuss</a:t>
            </a:r>
            <a:r>
              <a:rPr lang="de-DE" sz="1400" b="0" i="1" dirty="0">
                <a:solidFill>
                  <a:schemeClr val="tx1"/>
                </a:solidFill>
              </a:rPr>
              <a:t> </a:t>
            </a:r>
            <a:r>
              <a:rPr lang="de-DE" sz="1400" b="0" i="1" dirty="0" err="1">
                <a:solidFill>
                  <a:schemeClr val="tx1"/>
                </a:solidFill>
              </a:rPr>
              <a:t>what</a:t>
            </a:r>
            <a:r>
              <a:rPr lang="de-DE" sz="1400" b="0" i="1" dirty="0">
                <a:solidFill>
                  <a:schemeClr val="tx1"/>
                </a:solidFill>
              </a:rPr>
              <a:t> </a:t>
            </a:r>
            <a:r>
              <a:rPr lang="de-DE" sz="1400" b="0" i="1" dirty="0" err="1">
                <a:solidFill>
                  <a:schemeClr val="tx1"/>
                </a:solidFill>
              </a:rPr>
              <a:t>difficulities</a:t>
            </a:r>
            <a:r>
              <a:rPr lang="de-DE" sz="1400" b="0" i="1" dirty="0">
                <a:solidFill>
                  <a:schemeClr val="tx1"/>
                </a:solidFill>
              </a:rPr>
              <a:t> </a:t>
            </a:r>
            <a:r>
              <a:rPr lang="de-DE" sz="1400" b="0" i="1" dirty="0" err="1">
                <a:solidFill>
                  <a:schemeClr val="tx1"/>
                </a:solidFill>
              </a:rPr>
              <a:t>you</a:t>
            </a:r>
            <a:r>
              <a:rPr lang="de-DE" sz="1400" b="0" i="1" dirty="0">
                <a:solidFill>
                  <a:schemeClr val="tx1"/>
                </a:solidFill>
              </a:rPr>
              <a:t> </a:t>
            </a:r>
            <a:r>
              <a:rPr lang="de-DE" sz="1400" b="0" i="1" dirty="0" err="1">
                <a:solidFill>
                  <a:schemeClr val="tx1"/>
                </a:solidFill>
              </a:rPr>
              <a:t>encountered</a:t>
            </a:r>
            <a:r>
              <a:rPr lang="de-DE" sz="1400" b="0" i="1" dirty="0">
                <a:solidFill>
                  <a:schemeClr val="tx1"/>
                </a:solidFill>
              </a:rPr>
              <a:t> </a:t>
            </a:r>
            <a:r>
              <a:rPr lang="de-DE" sz="1400" b="0" i="1" dirty="0" err="1">
                <a:solidFill>
                  <a:schemeClr val="tx1"/>
                </a:solidFill>
              </a:rPr>
              <a:t>to</a:t>
            </a:r>
            <a:r>
              <a:rPr lang="de-DE" sz="1400" b="0" i="1" dirty="0">
                <a:solidFill>
                  <a:schemeClr val="tx1"/>
                </a:solidFill>
              </a:rPr>
              <a:t> do </a:t>
            </a:r>
            <a:r>
              <a:rPr lang="de-DE" sz="1400" b="0" i="1" dirty="0" err="1">
                <a:solidFill>
                  <a:schemeClr val="tx1"/>
                </a:solidFill>
              </a:rPr>
              <a:t>the</a:t>
            </a:r>
            <a:r>
              <a:rPr lang="de-DE" sz="1400" b="0" i="1" dirty="0">
                <a:solidFill>
                  <a:schemeClr val="tx1"/>
                </a:solidFill>
              </a:rPr>
              <a:t> </a:t>
            </a:r>
            <a:r>
              <a:rPr lang="de-DE" sz="1400" b="0" i="1" dirty="0" err="1">
                <a:solidFill>
                  <a:schemeClr val="tx1"/>
                </a:solidFill>
              </a:rPr>
              <a:t>task</a:t>
            </a:r>
            <a:r>
              <a:rPr lang="de-DE" sz="1400" b="0" i="1" dirty="0">
                <a:solidFill>
                  <a:schemeClr val="tx1"/>
                </a:solidFill>
              </a:rPr>
              <a:t>.</a:t>
            </a:r>
          </a:p>
        </p:txBody>
      </p:sp>
    </p:spTree>
    <p:extLst>
      <p:ext uri="{BB962C8B-B14F-4D97-AF65-F5344CB8AC3E}">
        <p14:creationId xmlns:p14="http://schemas.microsoft.com/office/powerpoint/2010/main" val="5259301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6382EE-D106-4033-9AE8-6199FB00898F}"/>
              </a:ext>
            </a:extLst>
          </p:cNvPr>
          <p:cNvSpPr>
            <a:spLocks noGrp="1"/>
          </p:cNvSpPr>
          <p:nvPr>
            <p:ph type="title"/>
          </p:nvPr>
        </p:nvSpPr>
        <p:spPr/>
        <p:txBody>
          <a:bodyPr/>
          <a:lstStyle/>
          <a:p>
            <a:r>
              <a:rPr lang="de-DE" dirty="0" err="1">
                <a:solidFill>
                  <a:srgbClr val="0B163B"/>
                </a:solidFill>
              </a:rPr>
              <a:t>Important</a:t>
            </a:r>
            <a:r>
              <a:rPr lang="de-DE" dirty="0">
                <a:solidFill>
                  <a:srgbClr val="0B163B"/>
                </a:solidFill>
              </a:rPr>
              <a:t> </a:t>
            </a:r>
            <a:r>
              <a:rPr lang="de-DE" dirty="0" err="1">
                <a:solidFill>
                  <a:srgbClr val="0B163B"/>
                </a:solidFill>
              </a:rPr>
              <a:t>peculiarities</a:t>
            </a:r>
            <a:r>
              <a:rPr lang="de-DE" dirty="0">
                <a:solidFill>
                  <a:srgbClr val="0B163B"/>
                </a:solidFill>
              </a:rPr>
              <a:t> </a:t>
            </a:r>
            <a:r>
              <a:rPr lang="de-DE" dirty="0" err="1">
                <a:solidFill>
                  <a:srgbClr val="0B163B"/>
                </a:solidFill>
              </a:rPr>
              <a:t>of</a:t>
            </a:r>
            <a:r>
              <a:rPr lang="de-DE" dirty="0">
                <a:solidFill>
                  <a:srgbClr val="0B163B"/>
                </a:solidFill>
              </a:rPr>
              <a:t> AI </a:t>
            </a:r>
          </a:p>
        </p:txBody>
      </p:sp>
    </p:spTree>
    <p:extLst>
      <p:ext uri="{BB962C8B-B14F-4D97-AF65-F5344CB8AC3E}">
        <p14:creationId xmlns:p14="http://schemas.microsoft.com/office/powerpoint/2010/main" val="117447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59F83-595E-4CDF-A495-9AE6564337E2}"/>
              </a:ext>
            </a:extLst>
          </p:cNvPr>
          <p:cNvSpPr>
            <a:spLocks noGrp="1"/>
          </p:cNvSpPr>
          <p:nvPr>
            <p:ph type="title"/>
          </p:nvPr>
        </p:nvSpPr>
        <p:spPr/>
        <p:txBody>
          <a:bodyPr/>
          <a:lstStyle/>
          <a:p>
            <a:r>
              <a:rPr lang="de-DE" dirty="0" err="1"/>
              <a:t>Important</a:t>
            </a:r>
            <a:r>
              <a:rPr lang="de-DE" dirty="0"/>
              <a:t> </a:t>
            </a:r>
            <a:r>
              <a:rPr lang="de-DE" dirty="0" err="1"/>
              <a:t>peculiarities</a:t>
            </a:r>
            <a:r>
              <a:rPr lang="de-DE" dirty="0"/>
              <a:t> </a:t>
            </a:r>
            <a:r>
              <a:rPr lang="de-DE" dirty="0" err="1"/>
              <a:t>of</a:t>
            </a:r>
            <a:r>
              <a:rPr lang="de-DE" dirty="0"/>
              <a:t> AI-</a:t>
            </a:r>
            <a:r>
              <a:rPr lang="de-DE" dirty="0" err="1"/>
              <a:t>based</a:t>
            </a:r>
            <a:r>
              <a:rPr lang="de-DE" dirty="0"/>
              <a:t> </a:t>
            </a:r>
            <a:r>
              <a:rPr lang="de-DE" dirty="0" err="1"/>
              <a:t>technology</a:t>
            </a:r>
            <a:endParaRPr lang="de-DE" dirty="0"/>
          </a:p>
        </p:txBody>
      </p:sp>
      <p:sp>
        <p:nvSpPr>
          <p:cNvPr id="4" name="Textfeld 3">
            <a:extLst>
              <a:ext uri="{FF2B5EF4-FFF2-40B4-BE49-F238E27FC236}">
                <a16:creationId xmlns:a16="http://schemas.microsoft.com/office/drawing/2014/main" id="{F2B893AA-9962-46B3-A1EE-FC6D518EF8C6}"/>
              </a:ext>
            </a:extLst>
          </p:cNvPr>
          <p:cNvSpPr txBox="1"/>
          <p:nvPr/>
        </p:nvSpPr>
        <p:spPr>
          <a:xfrm>
            <a:off x="4433" y="1997827"/>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5" name="Inhaltsplatzhalter 2">
            <a:extLst>
              <a:ext uri="{FF2B5EF4-FFF2-40B4-BE49-F238E27FC236}">
                <a16:creationId xmlns:a16="http://schemas.microsoft.com/office/drawing/2014/main" id="{490931BD-51C9-4A65-98AE-71997A61602C}"/>
              </a:ext>
            </a:extLst>
          </p:cNvPr>
          <p:cNvSpPr/>
          <p:nvPr/>
        </p:nvSpPr>
        <p:spPr>
          <a:xfrm>
            <a:off x="452108" y="1976863"/>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solidFill>
                  <a:srgbClr val="0B163B"/>
                </a:solidFill>
                <a:effectLst/>
                <a:uFillTx/>
                <a:latin typeface="+mj-lt"/>
              </a:rPr>
              <a:t>Classical automation technology </a:t>
            </a:r>
            <a:r>
              <a:rPr lang="en-US" sz="1800" dirty="0">
                <a:solidFill>
                  <a:srgbClr val="0B163B"/>
                </a:solidFill>
                <a:latin typeface="+mj-lt"/>
              </a:rPr>
              <a:t>…</a:t>
            </a:r>
            <a:endParaRPr lang="nl-BE" sz="1800" b="0" u="none" strike="noStrike" dirty="0">
              <a:solidFill>
                <a:srgbClr val="0B163B"/>
              </a:solidFill>
              <a:effectLst/>
              <a:uFillTx/>
              <a:latin typeface="+mj-lt"/>
            </a:endParaRPr>
          </a:p>
        </p:txBody>
      </p:sp>
      <p:sp>
        <p:nvSpPr>
          <p:cNvPr id="6" name="Inhaltsplatzhalter 2">
            <a:extLst>
              <a:ext uri="{FF2B5EF4-FFF2-40B4-BE49-F238E27FC236}">
                <a16:creationId xmlns:a16="http://schemas.microsoft.com/office/drawing/2014/main" id="{4A76F15C-3440-4119-8E56-90074F71E0A0}"/>
              </a:ext>
            </a:extLst>
          </p:cNvPr>
          <p:cNvSpPr/>
          <p:nvPr/>
        </p:nvSpPr>
        <p:spPr>
          <a:xfrm>
            <a:off x="452108" y="2372863"/>
            <a:ext cx="11048220" cy="1544013"/>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 is mostly rule-based = the functionality of a technical system is based on predetermined rules that do not suddenly change. </a:t>
            </a:r>
          </a:p>
          <a:p>
            <a:pPr marL="285750" indent="-285750">
              <a:spcBef>
                <a:spcPts val="1000"/>
              </a:spcBef>
              <a:buFont typeface="Arial" panose="020B0604020202020204" pitchFamily="34" charset="0"/>
              <a:buChar char="•"/>
            </a:pPr>
            <a:r>
              <a:rPr lang="en-US" sz="1400" dirty="0"/>
              <a:t>This makes the technology predictable in its behavior </a:t>
            </a:r>
          </a:p>
          <a:p>
            <a:pPr marL="285750" indent="-285750">
              <a:spcBef>
                <a:spcPts val="1000"/>
              </a:spcBef>
              <a:buFont typeface="Arial" panose="020B0604020202020204" pitchFamily="34" charset="0"/>
              <a:buChar char="•"/>
            </a:pPr>
            <a:r>
              <a:rPr lang="en-US" sz="1400" dirty="0"/>
              <a:t>Examples: manufacturing machine, heating system</a:t>
            </a:r>
          </a:p>
          <a:p>
            <a:pPr marL="285750" indent="-285750">
              <a:spcBef>
                <a:spcPts val="1000"/>
              </a:spcBef>
              <a:buFont typeface="Arial" panose="020B0604020202020204" pitchFamily="34" charset="0"/>
              <a:buChar char="•"/>
            </a:pPr>
            <a:endParaRPr lang="en-US" sz="1400" dirty="0"/>
          </a:p>
        </p:txBody>
      </p:sp>
      <p:sp>
        <p:nvSpPr>
          <p:cNvPr id="9" name="Textfeld 8">
            <a:extLst>
              <a:ext uri="{FF2B5EF4-FFF2-40B4-BE49-F238E27FC236}">
                <a16:creationId xmlns:a16="http://schemas.microsoft.com/office/drawing/2014/main" id="{0EB38EA0-F89B-447F-8C4D-910447CA8E46}"/>
              </a:ext>
            </a:extLst>
          </p:cNvPr>
          <p:cNvSpPr txBox="1"/>
          <p:nvPr/>
        </p:nvSpPr>
        <p:spPr>
          <a:xfrm>
            <a:off x="4433" y="3945663"/>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10" name="Inhaltsplatzhalter 2">
            <a:extLst>
              <a:ext uri="{FF2B5EF4-FFF2-40B4-BE49-F238E27FC236}">
                <a16:creationId xmlns:a16="http://schemas.microsoft.com/office/drawing/2014/main" id="{24D68484-351D-4C4F-8426-5D4B1332B469}"/>
              </a:ext>
            </a:extLst>
          </p:cNvPr>
          <p:cNvSpPr/>
          <p:nvPr/>
        </p:nvSpPr>
        <p:spPr>
          <a:xfrm>
            <a:off x="452108" y="3924699"/>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solidFill>
                  <a:srgbClr val="0B163B"/>
                </a:solidFill>
                <a:effectLst/>
                <a:uFillTx/>
                <a:latin typeface="+mj-lt"/>
              </a:rPr>
              <a:t>AI technology </a:t>
            </a:r>
            <a:r>
              <a:rPr lang="en-US" sz="1800" dirty="0">
                <a:solidFill>
                  <a:srgbClr val="0B163B"/>
                </a:solidFill>
                <a:latin typeface="+mj-lt"/>
              </a:rPr>
              <a:t>…</a:t>
            </a:r>
            <a:endParaRPr lang="nl-BE" sz="1800" b="0" u="none" strike="noStrike" dirty="0">
              <a:solidFill>
                <a:srgbClr val="0B163B"/>
              </a:solidFill>
              <a:effectLst/>
              <a:uFillTx/>
              <a:latin typeface="+mj-lt"/>
            </a:endParaRPr>
          </a:p>
        </p:txBody>
      </p:sp>
      <p:sp>
        <p:nvSpPr>
          <p:cNvPr id="11" name="Inhaltsplatzhalter 2">
            <a:extLst>
              <a:ext uri="{FF2B5EF4-FFF2-40B4-BE49-F238E27FC236}">
                <a16:creationId xmlns:a16="http://schemas.microsoft.com/office/drawing/2014/main" id="{77ABAC94-692C-45DE-A10F-963C456BA583}"/>
              </a:ext>
            </a:extLst>
          </p:cNvPr>
          <p:cNvSpPr/>
          <p:nvPr/>
        </p:nvSpPr>
        <p:spPr>
          <a:xfrm>
            <a:off x="452108" y="4320699"/>
            <a:ext cx="11048220" cy="1680953"/>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 works differently and is more dynamic and complex: it can dynamically change its behavior. </a:t>
            </a:r>
          </a:p>
          <a:p>
            <a:pPr marL="285750" indent="-285750">
              <a:spcBef>
                <a:spcPts val="1000"/>
              </a:spcBef>
              <a:buFont typeface="Arial" panose="020B0604020202020204" pitchFamily="34" charset="0"/>
              <a:buChar char="•"/>
            </a:pPr>
            <a:r>
              <a:rPr lang="en-US" sz="1400" dirty="0"/>
              <a:t>This makes AI technology less predictable and less controllable </a:t>
            </a:r>
          </a:p>
          <a:p>
            <a:pPr marL="285750" indent="-285750">
              <a:spcBef>
                <a:spcPts val="1000"/>
              </a:spcBef>
              <a:buFont typeface="Arial" panose="020B0604020202020204" pitchFamily="34" charset="0"/>
              <a:buChar char="•"/>
            </a:pPr>
            <a:r>
              <a:rPr lang="en-US" sz="1400" dirty="0"/>
              <a:t>Examples: Large-language-models (LLM-)based chatbots, self-driving cars</a:t>
            </a:r>
          </a:p>
        </p:txBody>
      </p:sp>
    </p:spTree>
    <p:extLst>
      <p:ext uri="{BB962C8B-B14F-4D97-AF65-F5344CB8AC3E}">
        <p14:creationId xmlns:p14="http://schemas.microsoft.com/office/powerpoint/2010/main" val="37029250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59F83-595E-4CDF-A495-9AE6564337E2}"/>
              </a:ext>
            </a:extLst>
          </p:cNvPr>
          <p:cNvSpPr>
            <a:spLocks noGrp="1"/>
          </p:cNvSpPr>
          <p:nvPr>
            <p:ph type="title"/>
          </p:nvPr>
        </p:nvSpPr>
        <p:spPr/>
        <p:txBody>
          <a:bodyPr/>
          <a:lstStyle/>
          <a:p>
            <a:r>
              <a:rPr lang="de-DE" dirty="0" err="1"/>
              <a:t>Important</a:t>
            </a:r>
            <a:r>
              <a:rPr lang="de-DE" dirty="0"/>
              <a:t> </a:t>
            </a:r>
            <a:r>
              <a:rPr lang="de-DE" dirty="0" err="1"/>
              <a:t>peculiarities</a:t>
            </a:r>
            <a:r>
              <a:rPr lang="de-DE" dirty="0"/>
              <a:t> </a:t>
            </a:r>
            <a:r>
              <a:rPr lang="de-DE" dirty="0" err="1"/>
              <a:t>of</a:t>
            </a:r>
            <a:r>
              <a:rPr lang="de-DE" dirty="0"/>
              <a:t> AI-</a:t>
            </a:r>
            <a:r>
              <a:rPr lang="de-DE" dirty="0" err="1"/>
              <a:t>based</a:t>
            </a:r>
            <a:r>
              <a:rPr lang="de-DE" dirty="0"/>
              <a:t> </a:t>
            </a:r>
            <a:r>
              <a:rPr lang="de-DE" dirty="0" err="1"/>
              <a:t>technology</a:t>
            </a:r>
            <a:endParaRPr lang="de-DE" dirty="0"/>
          </a:p>
        </p:txBody>
      </p:sp>
      <p:sp>
        <p:nvSpPr>
          <p:cNvPr id="4" name="Textfeld 3">
            <a:extLst>
              <a:ext uri="{FF2B5EF4-FFF2-40B4-BE49-F238E27FC236}">
                <a16:creationId xmlns:a16="http://schemas.microsoft.com/office/drawing/2014/main" id="{F2B893AA-9962-46B3-A1EE-FC6D518EF8C6}"/>
              </a:ext>
            </a:extLst>
          </p:cNvPr>
          <p:cNvSpPr txBox="1"/>
          <p:nvPr/>
        </p:nvSpPr>
        <p:spPr>
          <a:xfrm>
            <a:off x="4433" y="2224402"/>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5" name="Inhaltsplatzhalter 2">
            <a:extLst>
              <a:ext uri="{FF2B5EF4-FFF2-40B4-BE49-F238E27FC236}">
                <a16:creationId xmlns:a16="http://schemas.microsoft.com/office/drawing/2014/main" id="{490931BD-51C9-4A65-98AE-71997A61602C}"/>
              </a:ext>
            </a:extLst>
          </p:cNvPr>
          <p:cNvSpPr/>
          <p:nvPr/>
        </p:nvSpPr>
        <p:spPr>
          <a:xfrm>
            <a:off x="452108" y="2203438"/>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900" b="1" spc="300" dirty="0">
                <a:solidFill>
                  <a:schemeClr val="accent4"/>
                </a:solidFill>
              </a:rPr>
              <a:t>V</a:t>
            </a:r>
            <a:r>
              <a:rPr lang="en-US" sz="1800" b="0" u="none" strike="noStrike" dirty="0">
                <a:solidFill>
                  <a:schemeClr val="accent4"/>
                </a:solidFill>
                <a:effectLst/>
                <a:uFillTx/>
                <a:latin typeface="+mj-lt"/>
              </a:rPr>
              <a:t>olatility:</a:t>
            </a:r>
            <a:endParaRPr lang="nl-BE" sz="1800" b="0" u="none" strike="noStrike" dirty="0">
              <a:solidFill>
                <a:srgbClr val="000000"/>
              </a:solidFill>
              <a:effectLst/>
              <a:uFillTx/>
              <a:latin typeface="+mj-lt"/>
            </a:endParaRPr>
          </a:p>
        </p:txBody>
      </p:sp>
      <p:sp>
        <p:nvSpPr>
          <p:cNvPr id="6" name="Inhaltsplatzhalter 2">
            <a:extLst>
              <a:ext uri="{FF2B5EF4-FFF2-40B4-BE49-F238E27FC236}">
                <a16:creationId xmlns:a16="http://schemas.microsoft.com/office/drawing/2014/main" id="{4A76F15C-3440-4119-8E56-90074F71E0A0}"/>
              </a:ext>
            </a:extLst>
          </p:cNvPr>
          <p:cNvSpPr/>
          <p:nvPr/>
        </p:nvSpPr>
        <p:spPr>
          <a:xfrm>
            <a:off x="452108" y="2599439"/>
            <a:ext cx="11048220" cy="392704"/>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AI can behave unpredictably &amp; produce unstable, erratic results</a:t>
            </a:r>
          </a:p>
        </p:txBody>
      </p:sp>
      <p:sp>
        <p:nvSpPr>
          <p:cNvPr id="9" name="Textfeld 8">
            <a:extLst>
              <a:ext uri="{FF2B5EF4-FFF2-40B4-BE49-F238E27FC236}">
                <a16:creationId xmlns:a16="http://schemas.microsoft.com/office/drawing/2014/main" id="{0EB38EA0-F89B-447F-8C4D-910447CA8E46}"/>
              </a:ext>
            </a:extLst>
          </p:cNvPr>
          <p:cNvSpPr txBox="1"/>
          <p:nvPr/>
        </p:nvSpPr>
        <p:spPr>
          <a:xfrm>
            <a:off x="4433" y="4008041"/>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10" name="Inhaltsplatzhalter 2">
            <a:extLst>
              <a:ext uri="{FF2B5EF4-FFF2-40B4-BE49-F238E27FC236}">
                <a16:creationId xmlns:a16="http://schemas.microsoft.com/office/drawing/2014/main" id="{24D68484-351D-4C4F-8426-5D4B1332B469}"/>
              </a:ext>
            </a:extLst>
          </p:cNvPr>
          <p:cNvSpPr/>
          <p:nvPr/>
        </p:nvSpPr>
        <p:spPr>
          <a:xfrm>
            <a:off x="452108" y="4006168"/>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900" b="1" u="none" strike="noStrike" spc="300" dirty="0">
                <a:solidFill>
                  <a:schemeClr val="accent4"/>
                </a:solidFill>
                <a:effectLst/>
                <a:uFillTx/>
              </a:rPr>
              <a:t>C</a:t>
            </a:r>
            <a:r>
              <a:rPr lang="en-US" sz="1800" b="0" u="none" strike="noStrike" dirty="0">
                <a:solidFill>
                  <a:schemeClr val="accent4"/>
                </a:solidFill>
                <a:effectLst/>
                <a:uFillTx/>
                <a:latin typeface="+mj-lt"/>
              </a:rPr>
              <a:t>omplexity: </a:t>
            </a:r>
            <a:endParaRPr lang="nl-BE" sz="1800" b="0" u="none" strike="noStrike" dirty="0">
              <a:solidFill>
                <a:srgbClr val="000000"/>
              </a:solidFill>
              <a:effectLst/>
              <a:uFillTx/>
              <a:latin typeface="+mj-lt"/>
            </a:endParaRPr>
          </a:p>
        </p:txBody>
      </p:sp>
      <p:sp>
        <p:nvSpPr>
          <p:cNvPr id="11" name="Inhaltsplatzhalter 2">
            <a:extLst>
              <a:ext uri="{FF2B5EF4-FFF2-40B4-BE49-F238E27FC236}">
                <a16:creationId xmlns:a16="http://schemas.microsoft.com/office/drawing/2014/main" id="{77ABAC94-692C-45DE-A10F-963C456BA583}"/>
              </a:ext>
            </a:extLst>
          </p:cNvPr>
          <p:cNvSpPr/>
          <p:nvPr/>
        </p:nvSpPr>
        <p:spPr>
          <a:xfrm>
            <a:off x="452108" y="4402169"/>
            <a:ext cx="11048220" cy="39600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The high complexity of AI systems can increase process complexity</a:t>
            </a:r>
          </a:p>
        </p:txBody>
      </p:sp>
      <p:sp>
        <p:nvSpPr>
          <p:cNvPr id="12" name="Inhaltsplatzhalter 2">
            <a:extLst>
              <a:ext uri="{FF2B5EF4-FFF2-40B4-BE49-F238E27FC236}">
                <a16:creationId xmlns:a16="http://schemas.microsoft.com/office/drawing/2014/main" id="{F871903D-B07E-4A4E-B0EE-15EAE497B5AC}"/>
              </a:ext>
            </a:extLst>
          </p:cNvPr>
          <p:cNvSpPr/>
          <p:nvPr/>
        </p:nvSpPr>
        <p:spPr>
          <a:xfrm>
            <a:off x="457200" y="1641521"/>
            <a:ext cx="11518560" cy="413667"/>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1" u="none" strike="noStrike" dirty="0">
                <a:solidFill>
                  <a:schemeClr val="accent4"/>
                </a:solidFill>
                <a:effectLst/>
                <a:uFillTx/>
              </a:rPr>
              <a:t>AI technology is VUCA – volatile, uncertain, complex &amp; ambiguous:</a:t>
            </a:r>
          </a:p>
        </p:txBody>
      </p:sp>
      <p:sp>
        <p:nvSpPr>
          <p:cNvPr id="13" name="Textfeld 12">
            <a:extLst>
              <a:ext uri="{FF2B5EF4-FFF2-40B4-BE49-F238E27FC236}">
                <a16:creationId xmlns:a16="http://schemas.microsoft.com/office/drawing/2014/main" id="{AB4330DC-31FC-4D86-BEAB-F83A8D5F2469}"/>
              </a:ext>
            </a:extLst>
          </p:cNvPr>
          <p:cNvSpPr txBox="1"/>
          <p:nvPr/>
        </p:nvSpPr>
        <p:spPr>
          <a:xfrm>
            <a:off x="4433" y="3005879"/>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14" name="Inhaltsplatzhalter 2">
            <a:extLst>
              <a:ext uri="{FF2B5EF4-FFF2-40B4-BE49-F238E27FC236}">
                <a16:creationId xmlns:a16="http://schemas.microsoft.com/office/drawing/2014/main" id="{12151A5B-82E2-492A-BD84-01C6D5EAEBC6}"/>
              </a:ext>
            </a:extLst>
          </p:cNvPr>
          <p:cNvSpPr/>
          <p:nvPr/>
        </p:nvSpPr>
        <p:spPr>
          <a:xfrm>
            <a:off x="452108" y="2984915"/>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900" b="1" spc="300" dirty="0">
                <a:solidFill>
                  <a:schemeClr val="accent4"/>
                </a:solidFill>
              </a:rPr>
              <a:t>U</a:t>
            </a:r>
            <a:r>
              <a:rPr lang="en-US" sz="1800" b="0" u="none" strike="noStrike" dirty="0">
                <a:solidFill>
                  <a:schemeClr val="accent4"/>
                </a:solidFill>
                <a:effectLst/>
                <a:uFillTx/>
                <a:latin typeface="+mj-lt"/>
              </a:rPr>
              <a:t>ncertainty: </a:t>
            </a:r>
            <a:endParaRPr lang="nl-BE" sz="1800" b="0" u="none" strike="noStrike" dirty="0">
              <a:solidFill>
                <a:srgbClr val="000000"/>
              </a:solidFill>
              <a:effectLst/>
              <a:uFillTx/>
              <a:latin typeface="+mj-lt"/>
            </a:endParaRPr>
          </a:p>
        </p:txBody>
      </p:sp>
      <p:sp>
        <p:nvSpPr>
          <p:cNvPr id="15" name="Inhaltsplatzhalter 2">
            <a:extLst>
              <a:ext uri="{FF2B5EF4-FFF2-40B4-BE49-F238E27FC236}">
                <a16:creationId xmlns:a16="http://schemas.microsoft.com/office/drawing/2014/main" id="{DF1C67C8-B134-4B10-93A0-4D83D2D5E354}"/>
              </a:ext>
            </a:extLst>
          </p:cNvPr>
          <p:cNvSpPr/>
          <p:nvPr/>
        </p:nvSpPr>
        <p:spPr>
          <a:xfrm>
            <a:off x="452108" y="3380915"/>
            <a:ext cx="11048220" cy="560197"/>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AI is not reliable; its functionality is a „black box“ </a:t>
            </a:r>
            <a:br>
              <a:rPr lang="en-US" sz="1400" dirty="0"/>
            </a:br>
            <a:r>
              <a:rPr lang="en-US" sz="1400" dirty="0">
                <a:sym typeface="Wingdings" panose="05000000000000000000" pitchFamily="2" charset="2"/>
              </a:rPr>
              <a:t></a:t>
            </a:r>
            <a:r>
              <a:rPr lang="en-US" sz="1400" dirty="0"/>
              <a:t> it is unclear how AI operates and produces results </a:t>
            </a:r>
          </a:p>
        </p:txBody>
      </p:sp>
      <p:sp>
        <p:nvSpPr>
          <p:cNvPr id="16" name="Textfeld 15">
            <a:extLst>
              <a:ext uri="{FF2B5EF4-FFF2-40B4-BE49-F238E27FC236}">
                <a16:creationId xmlns:a16="http://schemas.microsoft.com/office/drawing/2014/main" id="{FE16AC39-3D5F-47FC-8B8A-C4A043667719}"/>
              </a:ext>
            </a:extLst>
          </p:cNvPr>
          <p:cNvSpPr txBox="1"/>
          <p:nvPr/>
        </p:nvSpPr>
        <p:spPr>
          <a:xfrm>
            <a:off x="4433" y="4798169"/>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17" name="Inhaltsplatzhalter 2">
            <a:extLst>
              <a:ext uri="{FF2B5EF4-FFF2-40B4-BE49-F238E27FC236}">
                <a16:creationId xmlns:a16="http://schemas.microsoft.com/office/drawing/2014/main" id="{185144C2-6810-4088-B7E8-2205EC148030}"/>
              </a:ext>
            </a:extLst>
          </p:cNvPr>
          <p:cNvSpPr/>
          <p:nvPr/>
        </p:nvSpPr>
        <p:spPr>
          <a:xfrm>
            <a:off x="452108" y="4796296"/>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900" b="1" u="none" strike="noStrike" spc="300" dirty="0">
                <a:solidFill>
                  <a:schemeClr val="accent4"/>
                </a:solidFill>
                <a:effectLst/>
                <a:uFillTx/>
              </a:rPr>
              <a:t>A</a:t>
            </a:r>
            <a:r>
              <a:rPr lang="en-US" sz="1800" b="0" u="none" strike="noStrike" dirty="0">
                <a:solidFill>
                  <a:schemeClr val="accent4"/>
                </a:solidFill>
                <a:effectLst/>
                <a:uFillTx/>
                <a:latin typeface="+mj-lt"/>
              </a:rPr>
              <a:t>mbiguity: </a:t>
            </a:r>
            <a:endParaRPr lang="nl-BE" sz="1800" b="0" u="none" strike="noStrike" dirty="0">
              <a:solidFill>
                <a:srgbClr val="000000"/>
              </a:solidFill>
              <a:effectLst/>
              <a:uFillTx/>
              <a:latin typeface="+mj-lt"/>
            </a:endParaRPr>
          </a:p>
        </p:txBody>
      </p:sp>
      <p:sp>
        <p:nvSpPr>
          <p:cNvPr id="18" name="Inhaltsplatzhalter 2">
            <a:extLst>
              <a:ext uri="{FF2B5EF4-FFF2-40B4-BE49-F238E27FC236}">
                <a16:creationId xmlns:a16="http://schemas.microsoft.com/office/drawing/2014/main" id="{2030F768-68C3-46AF-9CF3-4E554CE2CC45}"/>
              </a:ext>
            </a:extLst>
          </p:cNvPr>
          <p:cNvSpPr/>
          <p:nvPr/>
        </p:nvSpPr>
        <p:spPr>
          <a:xfrm>
            <a:off x="452108" y="5192296"/>
            <a:ext cx="11048220" cy="54904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AI systems can dynamically change their functionality; </a:t>
            </a:r>
            <a:br>
              <a:rPr lang="en-US" sz="1400" dirty="0"/>
            </a:br>
            <a:r>
              <a:rPr lang="en-US" sz="1400" dirty="0"/>
              <a:t>output can be obscure, with varying quality and meanings</a:t>
            </a:r>
          </a:p>
        </p:txBody>
      </p:sp>
    </p:spTree>
    <p:extLst>
      <p:ext uri="{BB962C8B-B14F-4D97-AF65-F5344CB8AC3E}">
        <p14:creationId xmlns:p14="http://schemas.microsoft.com/office/powerpoint/2010/main" val="32998843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D074F-BCC1-4684-B81C-C945CC42C898}"/>
              </a:ext>
            </a:extLst>
          </p:cNvPr>
          <p:cNvSpPr>
            <a:spLocks noGrp="1"/>
          </p:cNvSpPr>
          <p:nvPr>
            <p:ph type="title"/>
          </p:nvPr>
        </p:nvSpPr>
        <p:spPr/>
        <p:txBody>
          <a:bodyPr/>
          <a:lstStyle/>
          <a:p>
            <a:r>
              <a:rPr lang="de-DE" dirty="0"/>
              <a:t>AI </a:t>
            </a:r>
            <a:r>
              <a:rPr lang="de-DE" dirty="0" err="1"/>
              <a:t>is</a:t>
            </a:r>
            <a:r>
              <a:rPr lang="de-DE" dirty="0"/>
              <a:t> like a </a:t>
            </a:r>
            <a:r>
              <a:rPr lang="de-DE" dirty="0" err="1"/>
              <a:t>stochastic</a:t>
            </a:r>
            <a:r>
              <a:rPr lang="de-DE" dirty="0"/>
              <a:t> </a:t>
            </a:r>
            <a:r>
              <a:rPr lang="de-DE" dirty="0" err="1"/>
              <a:t>parrot</a:t>
            </a:r>
            <a:r>
              <a:rPr lang="de-DE" dirty="0"/>
              <a:t> </a:t>
            </a:r>
          </a:p>
        </p:txBody>
      </p:sp>
      <p:sp>
        <p:nvSpPr>
          <p:cNvPr id="3" name="Inhaltsplatzhalter 2">
            <a:extLst>
              <a:ext uri="{FF2B5EF4-FFF2-40B4-BE49-F238E27FC236}">
                <a16:creationId xmlns:a16="http://schemas.microsoft.com/office/drawing/2014/main" id="{B432B76B-B628-435D-9778-9725312CCA3B}"/>
              </a:ext>
            </a:extLst>
          </p:cNvPr>
          <p:cNvSpPr/>
          <p:nvPr/>
        </p:nvSpPr>
        <p:spPr>
          <a:xfrm>
            <a:off x="9959040" y="2005140"/>
            <a:ext cx="2131360" cy="28477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90000"/>
              </a:lnSpc>
              <a:spcBef>
                <a:spcPts val="1001"/>
              </a:spcBef>
              <a:tabLst>
                <a:tab pos="0" algn="l"/>
              </a:tabLst>
            </a:pPr>
            <a:r>
              <a:rPr lang="de-DE" sz="2000" b="1" u="none" strike="noStrike" dirty="0">
                <a:solidFill>
                  <a:schemeClr val="dk1"/>
                </a:solidFill>
                <a:effectLst/>
                <a:uFillTx/>
                <a:latin typeface="+mj-lt"/>
              </a:rPr>
              <a:t>Approach:</a:t>
            </a:r>
            <a:endParaRPr lang="nl-BE" sz="2000" b="0" u="none" strike="noStrike" dirty="0">
              <a:solidFill>
                <a:srgbClr val="000000"/>
              </a:solidFill>
              <a:effectLst/>
              <a:uFillTx/>
              <a:latin typeface="+mj-lt"/>
            </a:endParaRPr>
          </a:p>
          <a:p>
            <a:pPr marL="228600" indent="-228600" defTabSz="914400">
              <a:lnSpc>
                <a:spcPct val="90000"/>
              </a:lnSpc>
              <a:spcBef>
                <a:spcPts val="1001"/>
              </a:spcBef>
              <a:buClr>
                <a:srgbClr val="0B163B"/>
              </a:buClr>
              <a:buFont typeface="Arial"/>
              <a:buChar char="•"/>
              <a:tabLst>
                <a:tab pos="0" algn="l"/>
              </a:tabLst>
            </a:pPr>
            <a:r>
              <a:rPr lang="de-DE" sz="1400" u="sng" dirty="0" err="1">
                <a:solidFill>
                  <a:schemeClr val="dk1"/>
                </a:solidFill>
                <a:latin typeface="Garet Book"/>
              </a:rPr>
              <a:t>D</a:t>
            </a:r>
            <a:r>
              <a:rPr lang="de-DE" sz="1400" b="0" u="sng" strike="noStrike" dirty="0" err="1">
                <a:solidFill>
                  <a:schemeClr val="dk1"/>
                </a:solidFill>
                <a:effectLst/>
                <a:uFillTx/>
                <a:latin typeface="Garet Book"/>
              </a:rPr>
              <a:t>iscuss</a:t>
            </a:r>
            <a:r>
              <a:rPr lang="de-DE" sz="1400" b="0" u="sng" strike="noStrike" dirty="0">
                <a:solidFill>
                  <a:schemeClr val="dk1"/>
                </a:solidFill>
                <a:effectLst/>
                <a:uFillTx/>
                <a:latin typeface="Garet Book"/>
              </a:rPr>
              <a:t> in 2 min.</a:t>
            </a:r>
          </a:p>
          <a:p>
            <a:pPr marL="228600" indent="-228600" defTabSz="914400">
              <a:lnSpc>
                <a:spcPct val="90000"/>
              </a:lnSpc>
              <a:spcBef>
                <a:spcPts val="1001"/>
              </a:spcBef>
              <a:buClr>
                <a:srgbClr val="0B163B"/>
              </a:buClr>
              <a:buFont typeface="Arial"/>
              <a:buChar char="•"/>
              <a:tabLst>
                <a:tab pos="0" algn="l"/>
              </a:tabLst>
            </a:pPr>
            <a:endParaRPr lang="de-DE" sz="1400" b="0" u="sng" strike="noStrike" dirty="0">
              <a:solidFill>
                <a:schemeClr val="dk1"/>
              </a:solidFill>
              <a:effectLst/>
              <a:uFillTx/>
              <a:latin typeface="Garet Book"/>
            </a:endParaRPr>
          </a:p>
          <a:p>
            <a:pPr marL="228600" indent="-228600" defTabSz="914400">
              <a:lnSpc>
                <a:spcPct val="90000"/>
              </a:lnSpc>
              <a:spcBef>
                <a:spcPts val="1001"/>
              </a:spcBef>
              <a:buClr>
                <a:srgbClr val="0B163B"/>
              </a:buClr>
              <a:buFont typeface="Arial"/>
              <a:buChar char="•"/>
              <a:tabLst>
                <a:tab pos="0" algn="l"/>
              </a:tabLst>
            </a:pPr>
            <a:r>
              <a:rPr lang="en-US" sz="1400" b="1" u="sng" strike="noStrike" dirty="0">
                <a:solidFill>
                  <a:srgbClr val="000000"/>
                </a:solidFill>
                <a:effectLst/>
                <a:uFillTx/>
              </a:rPr>
              <a:t>What does it mean when AI generates output based on probabilities?</a:t>
            </a:r>
          </a:p>
          <a:p>
            <a:pPr marL="228600" indent="-228600" defTabSz="914400">
              <a:lnSpc>
                <a:spcPct val="90000"/>
              </a:lnSpc>
              <a:spcBef>
                <a:spcPts val="1001"/>
              </a:spcBef>
              <a:buClr>
                <a:srgbClr val="0B163B"/>
              </a:buClr>
              <a:buFont typeface="Arial"/>
              <a:buChar char="•"/>
              <a:tabLst>
                <a:tab pos="0" algn="l"/>
              </a:tabLst>
            </a:pPr>
            <a:r>
              <a:rPr lang="en-US" sz="1400" b="1" u="sng" strike="noStrike" dirty="0">
                <a:solidFill>
                  <a:srgbClr val="000000"/>
                </a:solidFill>
                <a:effectLst/>
                <a:uFillTx/>
              </a:rPr>
              <a:t>Why is it important to comprehend that? </a:t>
            </a:r>
            <a:endParaRPr lang="nl-BE" sz="1400" b="1" u="sng" strike="noStrike" dirty="0">
              <a:solidFill>
                <a:srgbClr val="000000"/>
              </a:solidFill>
              <a:effectLst/>
              <a:uFillTx/>
            </a:endParaRPr>
          </a:p>
        </p:txBody>
      </p:sp>
      <p:pic>
        <p:nvPicPr>
          <p:cNvPr id="4" name="Grafik 3">
            <a:extLst>
              <a:ext uri="{FF2B5EF4-FFF2-40B4-BE49-F238E27FC236}">
                <a16:creationId xmlns:a16="http://schemas.microsoft.com/office/drawing/2014/main" id="{1CD04037-0D94-4FDE-8183-5C6437F419E4}"/>
              </a:ext>
            </a:extLst>
          </p:cNvPr>
          <p:cNvPicPr>
            <a:picLocks noChangeAspect="1"/>
          </p:cNvPicPr>
          <p:nvPr/>
        </p:nvPicPr>
        <p:blipFill>
          <a:blip r:embed="rId2"/>
          <a:stretch>
            <a:fillRect/>
          </a:stretch>
        </p:blipFill>
        <p:spPr>
          <a:xfrm>
            <a:off x="816568" y="1627200"/>
            <a:ext cx="2671074" cy="2637097"/>
          </a:xfrm>
          <a:prstGeom prst="rect">
            <a:avLst/>
          </a:prstGeom>
        </p:spPr>
      </p:pic>
      <p:sp>
        <p:nvSpPr>
          <p:cNvPr id="5" name="Sprechblase: rechteckig mit abgerundeten Ecken 4">
            <a:extLst>
              <a:ext uri="{FF2B5EF4-FFF2-40B4-BE49-F238E27FC236}">
                <a16:creationId xmlns:a16="http://schemas.microsoft.com/office/drawing/2014/main" id="{3DCAEA98-963D-41F9-A744-109DB3CE0F78}"/>
              </a:ext>
            </a:extLst>
          </p:cNvPr>
          <p:cNvSpPr/>
          <p:nvPr/>
        </p:nvSpPr>
        <p:spPr bwMode="auto">
          <a:xfrm>
            <a:off x="4046852" y="1627200"/>
            <a:ext cx="4822853" cy="1726528"/>
          </a:xfrm>
          <a:prstGeom prst="wedgeRoundRectCallout">
            <a:avLst>
              <a:gd name="adj1" fmla="val -88362"/>
              <a:gd name="adj2" fmla="val 295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2000" b="1" dirty="0" err="1">
                <a:latin typeface="Garet Book" pitchFamily="2" charset="0"/>
                <a:ea typeface="Tahoma" panose="020B0604030504040204" pitchFamily="34" charset="0"/>
                <a:cs typeface="Tahoma" panose="020B0604030504040204" pitchFamily="34" charset="0"/>
              </a:rPr>
              <a:t>Remember</a:t>
            </a:r>
            <a:r>
              <a:rPr lang="de-DE" sz="2000" b="1" dirty="0">
                <a:latin typeface="Garet Book" pitchFamily="2" charset="0"/>
                <a:ea typeface="Tahoma" panose="020B0604030504040204" pitchFamily="34" charset="0"/>
                <a:cs typeface="Tahoma" panose="020B0604030504040204" pitchFamily="34" charset="0"/>
              </a:rPr>
              <a:t>: I am just a </a:t>
            </a:r>
            <a:r>
              <a:rPr lang="de-DE" sz="2000" b="1" dirty="0" err="1">
                <a:latin typeface="Garet Book" pitchFamily="2" charset="0"/>
                <a:ea typeface="Tahoma" panose="020B0604030504040204" pitchFamily="34" charset="0"/>
                <a:cs typeface="Tahoma" panose="020B0604030504040204" pitchFamily="34" charset="0"/>
              </a:rPr>
              <a:t>parrot</a:t>
            </a:r>
            <a:r>
              <a:rPr lang="de-DE" sz="2000" b="1" dirty="0">
                <a:latin typeface="Garet Book" pitchFamily="2" charset="0"/>
                <a:ea typeface="Tahoma" panose="020B0604030504040204" pitchFamily="34" charset="0"/>
                <a:cs typeface="Tahoma" panose="020B0604030504040204" pitchFamily="34" charset="0"/>
              </a:rPr>
              <a:t> and </a:t>
            </a:r>
            <a:r>
              <a:rPr lang="de-DE" sz="2000" b="1" dirty="0" err="1">
                <a:latin typeface="Garet Book" pitchFamily="2" charset="0"/>
                <a:ea typeface="Tahoma" panose="020B0604030504040204" pitchFamily="34" charset="0"/>
                <a:cs typeface="Tahoma" panose="020B0604030504040204" pitchFamily="34" charset="0"/>
              </a:rPr>
              <a:t>reproduce</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content</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that</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already</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exists</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somewhere</a:t>
            </a:r>
            <a:r>
              <a:rPr lang="de-DE" sz="2000" b="1" dirty="0">
                <a:latin typeface="Garet Book" pitchFamily="2" charset="0"/>
                <a:ea typeface="Tahoma" panose="020B0604030504040204" pitchFamily="34" charset="0"/>
                <a:cs typeface="Tahoma" panose="020B0604030504040204" pitchFamily="34" charset="0"/>
              </a:rPr>
              <a:t>. </a:t>
            </a:r>
          </a:p>
          <a:p>
            <a:pPr algn="ctr"/>
            <a:r>
              <a:rPr lang="de-DE" sz="2000" b="1" dirty="0">
                <a:latin typeface="Garet Book" pitchFamily="2" charset="0"/>
                <a:ea typeface="Tahoma" panose="020B0604030504040204" pitchFamily="34" charset="0"/>
                <a:cs typeface="Tahoma" panose="020B0604030504040204" pitchFamily="34" charset="0"/>
              </a:rPr>
              <a:t>I </a:t>
            </a:r>
            <a:r>
              <a:rPr lang="de-DE" sz="2000" b="1" dirty="0" err="1">
                <a:latin typeface="Garet Book" pitchFamily="2" charset="0"/>
                <a:ea typeface="Tahoma" panose="020B0604030504040204" pitchFamily="34" charset="0"/>
                <a:cs typeface="Tahoma" panose="020B0604030504040204" pitchFamily="34" charset="0"/>
              </a:rPr>
              <a:t>really</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don‘t</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know</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or</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understand</a:t>
            </a:r>
            <a:r>
              <a:rPr lang="de-DE" sz="2000" b="1" dirty="0">
                <a:latin typeface="Garet Book" pitchFamily="2" charset="0"/>
                <a:ea typeface="Tahoma" panose="020B0604030504040204" pitchFamily="34" charset="0"/>
                <a:cs typeface="Tahoma" panose="020B0604030504040204" pitchFamily="34" charset="0"/>
              </a:rPr>
              <a:t> </a:t>
            </a:r>
            <a:r>
              <a:rPr lang="de-DE" sz="2000" b="1" dirty="0" err="1">
                <a:latin typeface="Garet Book" pitchFamily="2" charset="0"/>
                <a:ea typeface="Tahoma" panose="020B0604030504040204" pitchFamily="34" charset="0"/>
                <a:cs typeface="Tahoma" panose="020B0604030504040204" pitchFamily="34" charset="0"/>
              </a:rPr>
              <a:t>anything</a:t>
            </a:r>
            <a:r>
              <a:rPr lang="de-DE" sz="2000" b="1" dirty="0">
                <a:latin typeface="Garet Book" pitchFamily="2" charset="0"/>
                <a:ea typeface="Tahoma" panose="020B0604030504040204" pitchFamily="34" charset="0"/>
                <a:cs typeface="Tahoma" panose="020B0604030504040204" pitchFamily="34" charset="0"/>
              </a:rPr>
              <a:t> at all!  </a:t>
            </a:r>
            <a:endParaRPr lang="de-AT" sz="2000" b="1" dirty="0">
              <a:latin typeface="Garet Book" pitchFamily="2" charset="0"/>
              <a:ea typeface="Tahoma" panose="020B0604030504040204" pitchFamily="34" charset="0"/>
              <a:cs typeface="Tahoma" panose="020B0604030504040204" pitchFamily="34" charset="0"/>
            </a:endParaRPr>
          </a:p>
          <a:p>
            <a:endParaRPr lang="de-DE" sz="2000" dirty="0">
              <a:latin typeface="Garet Book" pitchFamily="2" charset="0"/>
            </a:endParaRPr>
          </a:p>
        </p:txBody>
      </p:sp>
      <p:sp>
        <p:nvSpPr>
          <p:cNvPr id="6" name="Sprechblase: rechteckig mit abgerundeten Ecken 5">
            <a:extLst>
              <a:ext uri="{FF2B5EF4-FFF2-40B4-BE49-F238E27FC236}">
                <a16:creationId xmlns:a16="http://schemas.microsoft.com/office/drawing/2014/main" id="{C365976D-E887-40A3-A68F-576C02BCBE42}"/>
              </a:ext>
            </a:extLst>
          </p:cNvPr>
          <p:cNvSpPr/>
          <p:nvPr/>
        </p:nvSpPr>
        <p:spPr bwMode="auto">
          <a:xfrm>
            <a:off x="3213255" y="2179102"/>
            <a:ext cx="1692121" cy="830997"/>
          </a:xfrm>
          <a:prstGeom prst="wedgeRoundRectCallout">
            <a:avLst>
              <a:gd name="adj1" fmla="val -88362"/>
              <a:gd name="adj2" fmla="val 295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2000" dirty="0" err="1">
                <a:latin typeface="Garet Book" pitchFamily="2" charset="0"/>
                <a:ea typeface="Tahoma" panose="020B0604030504040204" pitchFamily="34" charset="0"/>
                <a:cs typeface="Tahoma" panose="020B0604030504040204" pitchFamily="34" charset="0"/>
              </a:rPr>
              <a:t>How</a:t>
            </a:r>
            <a:r>
              <a:rPr lang="de-DE" sz="2000" dirty="0">
                <a:latin typeface="Garet Book" pitchFamily="2" charset="0"/>
                <a:ea typeface="Tahoma" panose="020B0604030504040204" pitchFamily="34" charset="0"/>
                <a:cs typeface="Tahoma" panose="020B0604030504040204" pitchFamily="34" charset="0"/>
              </a:rPr>
              <a:t> </a:t>
            </a:r>
            <a:r>
              <a:rPr lang="de-DE" sz="2000" dirty="0" err="1">
                <a:latin typeface="Garet Book" pitchFamily="2" charset="0"/>
                <a:ea typeface="Tahoma" panose="020B0604030504040204" pitchFamily="34" charset="0"/>
                <a:cs typeface="Tahoma" panose="020B0604030504040204" pitchFamily="34" charset="0"/>
              </a:rPr>
              <a:t>is</a:t>
            </a:r>
            <a:r>
              <a:rPr lang="de-DE" sz="2000" dirty="0">
                <a:latin typeface="Garet Book" pitchFamily="2" charset="0"/>
                <a:ea typeface="Tahoma" panose="020B0604030504040204" pitchFamily="34" charset="0"/>
                <a:cs typeface="Tahoma" panose="020B0604030504040204" pitchFamily="34" charset="0"/>
              </a:rPr>
              <a:t> </a:t>
            </a:r>
            <a:r>
              <a:rPr lang="de-DE" sz="2000" dirty="0" err="1">
                <a:latin typeface="Garet Book" pitchFamily="2" charset="0"/>
                <a:ea typeface="Tahoma" panose="020B0604030504040204" pitchFamily="34" charset="0"/>
                <a:cs typeface="Tahoma" panose="020B0604030504040204" pitchFamily="34" charset="0"/>
              </a:rPr>
              <a:t>my</a:t>
            </a:r>
            <a:r>
              <a:rPr lang="de-DE" sz="2000" dirty="0">
                <a:latin typeface="Garet Book" pitchFamily="2" charset="0"/>
                <a:ea typeface="Tahoma" panose="020B0604030504040204" pitchFamily="34" charset="0"/>
                <a:cs typeface="Tahoma" panose="020B0604030504040204" pitchFamily="34" charset="0"/>
              </a:rPr>
              <a:t> </a:t>
            </a:r>
            <a:r>
              <a:rPr lang="de-DE" sz="2000" dirty="0" err="1">
                <a:latin typeface="Garet Book" pitchFamily="2" charset="0"/>
                <a:ea typeface="Tahoma" panose="020B0604030504040204" pitchFamily="34" charset="0"/>
                <a:cs typeface="Tahoma" panose="020B0604030504040204" pitchFamily="34" charset="0"/>
              </a:rPr>
              <a:t>driving</a:t>
            </a:r>
            <a:r>
              <a:rPr lang="de-DE" sz="2000" dirty="0">
                <a:latin typeface="Garet Book" pitchFamily="2" charset="0"/>
                <a:ea typeface="Tahoma" panose="020B0604030504040204" pitchFamily="34" charset="0"/>
                <a:cs typeface="Tahoma" panose="020B0604030504040204" pitchFamily="34" charset="0"/>
              </a:rPr>
              <a:t>? </a:t>
            </a:r>
          </a:p>
        </p:txBody>
      </p:sp>
      <p:sp>
        <p:nvSpPr>
          <p:cNvPr id="7" name="Inhaltsplatzhalter 2">
            <a:extLst>
              <a:ext uri="{FF2B5EF4-FFF2-40B4-BE49-F238E27FC236}">
                <a16:creationId xmlns:a16="http://schemas.microsoft.com/office/drawing/2014/main" id="{7089DBBF-05E5-4130-941A-21AE05CD5D58}"/>
              </a:ext>
            </a:extLst>
          </p:cNvPr>
          <p:cNvSpPr/>
          <p:nvPr/>
        </p:nvSpPr>
        <p:spPr>
          <a:xfrm>
            <a:off x="452108" y="4504624"/>
            <a:ext cx="9415792" cy="1410402"/>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AI is a computing machine that imitates human capabilities </a:t>
            </a:r>
          </a:p>
          <a:p>
            <a:pPr marL="285750" indent="-285750">
              <a:spcBef>
                <a:spcPts val="1000"/>
              </a:spcBef>
              <a:buFont typeface="Arial" panose="020B0604020202020204" pitchFamily="34" charset="0"/>
              <a:buChar char="•"/>
            </a:pPr>
            <a:r>
              <a:rPr lang="en-US" sz="1400" dirty="0"/>
              <a:t>Every ML type is based on highly complex mathematical &amp; statistical computing</a:t>
            </a:r>
          </a:p>
          <a:p>
            <a:pPr marL="285750" indent="-285750">
              <a:spcBef>
                <a:spcPts val="1000"/>
              </a:spcBef>
              <a:buFont typeface="Arial" panose="020B0604020202020204" pitchFamily="34" charset="0"/>
              <a:buChar char="•"/>
            </a:pPr>
            <a:r>
              <a:rPr lang="en-US" sz="1400" dirty="0"/>
              <a:t>E.g. speech-based AI systems like LLMs and chatbots calculate word probabilities</a:t>
            </a:r>
          </a:p>
          <a:p>
            <a:pPr marL="285750" indent="-285750">
              <a:spcBef>
                <a:spcPts val="1000"/>
              </a:spcBef>
              <a:buFont typeface="Arial" panose="020B0604020202020204" pitchFamily="34" charset="0"/>
              <a:buChar char="•"/>
            </a:pPr>
            <a:r>
              <a:rPr lang="en-US" sz="1400" dirty="0"/>
              <a:t>AI only reproduces language but is not capable of understanding its meaning</a:t>
            </a:r>
          </a:p>
        </p:txBody>
      </p:sp>
      <p:sp>
        <p:nvSpPr>
          <p:cNvPr id="8" name="Content Placeholder 2">
            <a:extLst>
              <a:ext uri="{FF2B5EF4-FFF2-40B4-BE49-F238E27FC236}">
                <a16:creationId xmlns:a16="http://schemas.microsoft.com/office/drawing/2014/main" id="{FBA467EA-A2B0-4A55-B19A-31C72F6AA4C8}"/>
              </a:ext>
            </a:extLst>
          </p:cNvPr>
          <p:cNvSpPr>
            <a:spLocks noGrp="1"/>
          </p:cNvSpPr>
          <p:nvPr/>
        </p:nvSpPr>
        <p:spPr>
          <a:xfrm>
            <a:off x="361950" y="6062400"/>
            <a:ext cx="9505950" cy="6230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highlight>
                  <a:srgbClr val="F1EAFE"/>
                </a:highlight>
                <a:latin typeface="+mj-lt"/>
              </a:rPr>
              <a:t>Therefore: </a:t>
            </a:r>
            <a:r>
              <a:rPr lang="en-US" sz="1800" dirty="0">
                <a:highlight>
                  <a:srgbClr val="F1EAFE"/>
                </a:highlight>
                <a:latin typeface="+mj-lt"/>
              </a:rPr>
              <a:t>Critical </a:t>
            </a:r>
            <a:r>
              <a:rPr lang="en-US" sz="1800" dirty="0" err="1">
                <a:highlight>
                  <a:srgbClr val="F1EAFE"/>
                </a:highlight>
                <a:latin typeface="+mj-lt"/>
              </a:rPr>
              <a:t>reflexion</a:t>
            </a:r>
            <a:r>
              <a:rPr lang="en-US" sz="1800" dirty="0">
                <a:highlight>
                  <a:srgbClr val="F1EAFE"/>
                </a:highlight>
                <a:latin typeface="+mj-lt"/>
              </a:rPr>
              <a:t> of AI-generated output is always essential</a:t>
            </a:r>
            <a:endParaRPr lang="en-GB" sz="1800" dirty="0">
              <a:highlight>
                <a:srgbClr val="F1EAFE"/>
              </a:highlight>
              <a:latin typeface="+mj-lt"/>
            </a:endParaRPr>
          </a:p>
        </p:txBody>
      </p:sp>
    </p:spTree>
    <p:extLst>
      <p:ext uri="{BB962C8B-B14F-4D97-AF65-F5344CB8AC3E}">
        <p14:creationId xmlns:p14="http://schemas.microsoft.com/office/powerpoint/2010/main" val="2278151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6" presetClass="exit" presetSubtype="32" fill="hold" grpId="0" nodeType="withEffect">
                                  <p:stCondLst>
                                    <p:cond delay="0"/>
                                  </p:stCondLst>
                                  <p:childTnLst>
                                    <p:animEffect transition="out" filter="circle(out)">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B59BE0-FA7F-44A7-9443-F24D5EE8BB33}"/>
              </a:ext>
            </a:extLst>
          </p:cNvPr>
          <p:cNvSpPr>
            <a:spLocks noGrp="1"/>
          </p:cNvSpPr>
          <p:nvPr>
            <p:ph type="title"/>
          </p:nvPr>
        </p:nvSpPr>
        <p:spPr/>
        <p:txBody>
          <a:bodyPr/>
          <a:lstStyle/>
          <a:p>
            <a:r>
              <a:rPr lang="de-DE" dirty="0">
                <a:solidFill>
                  <a:srgbClr val="0B163B"/>
                </a:solidFill>
              </a:rPr>
              <a:t>The ELIZA </a:t>
            </a:r>
            <a:r>
              <a:rPr lang="de-DE" dirty="0" err="1">
                <a:solidFill>
                  <a:srgbClr val="0B163B"/>
                </a:solidFill>
              </a:rPr>
              <a:t>effect</a:t>
            </a:r>
            <a:r>
              <a:rPr lang="de-DE" dirty="0">
                <a:solidFill>
                  <a:srgbClr val="0B163B"/>
                </a:solidFill>
              </a:rPr>
              <a:t> and </a:t>
            </a:r>
            <a:r>
              <a:rPr lang="de-DE" dirty="0" err="1">
                <a:solidFill>
                  <a:srgbClr val="0B163B"/>
                </a:solidFill>
              </a:rPr>
              <a:t>automation</a:t>
            </a:r>
            <a:r>
              <a:rPr lang="de-DE" dirty="0">
                <a:solidFill>
                  <a:srgbClr val="0B163B"/>
                </a:solidFill>
              </a:rPr>
              <a:t> </a:t>
            </a:r>
            <a:r>
              <a:rPr lang="de-DE" dirty="0" err="1">
                <a:solidFill>
                  <a:srgbClr val="0B163B"/>
                </a:solidFill>
              </a:rPr>
              <a:t>bias</a:t>
            </a:r>
            <a:endParaRPr lang="de-DE" dirty="0">
              <a:solidFill>
                <a:srgbClr val="0B163B"/>
              </a:solidFill>
            </a:endParaRPr>
          </a:p>
        </p:txBody>
      </p:sp>
    </p:spTree>
    <p:extLst>
      <p:ext uri="{BB962C8B-B14F-4D97-AF65-F5344CB8AC3E}">
        <p14:creationId xmlns:p14="http://schemas.microsoft.com/office/powerpoint/2010/main" val="311408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32E2A-67E6-47D2-87B5-A9EF8F752DAE}"/>
              </a:ext>
            </a:extLst>
          </p:cNvPr>
          <p:cNvSpPr>
            <a:spLocks noGrp="1"/>
          </p:cNvSpPr>
          <p:nvPr>
            <p:ph type="title"/>
          </p:nvPr>
        </p:nvSpPr>
        <p:spPr/>
        <p:txBody>
          <a:bodyPr/>
          <a:lstStyle/>
          <a:p>
            <a:r>
              <a:rPr lang="de-DE" dirty="0"/>
              <a:t>The ELIZA </a:t>
            </a:r>
            <a:r>
              <a:rPr lang="de-DE" dirty="0" err="1"/>
              <a:t>Effect</a:t>
            </a:r>
            <a:endParaRPr lang="de-DE" dirty="0"/>
          </a:p>
        </p:txBody>
      </p:sp>
      <p:sp>
        <p:nvSpPr>
          <p:cNvPr id="3" name="Inhaltsplatzhalter 2">
            <a:extLst>
              <a:ext uri="{FF2B5EF4-FFF2-40B4-BE49-F238E27FC236}">
                <a16:creationId xmlns:a16="http://schemas.microsoft.com/office/drawing/2014/main" id="{7AFF6729-32D9-40CB-AB9C-72E0F2E4BB11}"/>
              </a:ext>
            </a:extLst>
          </p:cNvPr>
          <p:cNvSpPr/>
          <p:nvPr/>
        </p:nvSpPr>
        <p:spPr>
          <a:xfrm>
            <a:off x="9959040" y="2005140"/>
            <a:ext cx="2131360" cy="28477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90000"/>
              </a:lnSpc>
              <a:spcBef>
                <a:spcPts val="1001"/>
              </a:spcBef>
              <a:tabLst>
                <a:tab pos="0" algn="l"/>
              </a:tabLst>
            </a:pPr>
            <a:r>
              <a:rPr lang="de-DE" sz="2000" b="1" u="none" strike="noStrike" dirty="0">
                <a:solidFill>
                  <a:schemeClr val="tx2"/>
                </a:solidFill>
                <a:effectLst/>
                <a:uFillTx/>
                <a:latin typeface="+mj-lt"/>
              </a:rPr>
              <a:t>Approach:</a:t>
            </a:r>
            <a:endParaRPr lang="nl-BE" sz="2000" b="0" u="none" strike="noStrike" dirty="0">
              <a:solidFill>
                <a:schemeClr val="tx2"/>
              </a:solidFill>
              <a:effectLst/>
              <a:uFillTx/>
              <a:latin typeface="+mj-lt"/>
            </a:endParaRPr>
          </a:p>
          <a:p>
            <a:pPr marL="228600" indent="-228600" defTabSz="914400">
              <a:lnSpc>
                <a:spcPct val="90000"/>
              </a:lnSpc>
              <a:spcBef>
                <a:spcPts val="1001"/>
              </a:spcBef>
              <a:buClr>
                <a:srgbClr val="0B163B"/>
              </a:buClr>
              <a:buFont typeface="Arial"/>
              <a:buChar char="•"/>
              <a:tabLst>
                <a:tab pos="0" algn="l"/>
              </a:tabLst>
            </a:pPr>
            <a:r>
              <a:rPr lang="de-DE" sz="1400" u="sng" dirty="0" err="1">
                <a:solidFill>
                  <a:schemeClr val="tx2"/>
                </a:solidFill>
                <a:latin typeface="Garet Book"/>
              </a:rPr>
              <a:t>D</a:t>
            </a:r>
            <a:r>
              <a:rPr lang="de-DE" sz="1400" b="0" u="sng" strike="noStrike" dirty="0" err="1">
                <a:solidFill>
                  <a:schemeClr val="tx2"/>
                </a:solidFill>
                <a:effectLst/>
                <a:uFillTx/>
                <a:latin typeface="Garet Book"/>
              </a:rPr>
              <a:t>iscuss</a:t>
            </a:r>
            <a:r>
              <a:rPr lang="de-DE" sz="1400" b="0" u="sng" strike="noStrike" dirty="0">
                <a:solidFill>
                  <a:schemeClr val="tx2"/>
                </a:solidFill>
                <a:effectLst/>
                <a:uFillTx/>
                <a:latin typeface="Garet Book"/>
              </a:rPr>
              <a:t> in </a:t>
            </a:r>
            <a:r>
              <a:rPr lang="de-DE" sz="1400" u="sng" dirty="0">
                <a:solidFill>
                  <a:schemeClr val="tx2"/>
                </a:solidFill>
                <a:latin typeface="Garet Book"/>
              </a:rPr>
              <a:t>1</a:t>
            </a:r>
            <a:r>
              <a:rPr lang="de-DE" sz="1400" b="0" u="sng" strike="noStrike" dirty="0">
                <a:solidFill>
                  <a:schemeClr val="tx2"/>
                </a:solidFill>
                <a:effectLst/>
                <a:uFillTx/>
                <a:latin typeface="Garet Book"/>
              </a:rPr>
              <a:t> min.</a:t>
            </a:r>
          </a:p>
          <a:p>
            <a:pPr marL="228600" indent="-228600" defTabSz="914400">
              <a:lnSpc>
                <a:spcPct val="90000"/>
              </a:lnSpc>
              <a:spcBef>
                <a:spcPts val="1001"/>
              </a:spcBef>
              <a:buClr>
                <a:srgbClr val="0B163B"/>
              </a:buClr>
              <a:buFont typeface="Arial"/>
              <a:buChar char="•"/>
              <a:tabLst>
                <a:tab pos="0" algn="l"/>
              </a:tabLst>
            </a:pPr>
            <a:endParaRPr lang="de-DE" sz="1400" b="0" u="sng" strike="noStrike" dirty="0">
              <a:solidFill>
                <a:schemeClr val="tx2"/>
              </a:solidFill>
              <a:effectLst/>
              <a:uFillTx/>
              <a:latin typeface="Garet Book"/>
            </a:endParaRPr>
          </a:p>
          <a:p>
            <a:pPr marL="228600" indent="-228600" defTabSz="914400">
              <a:lnSpc>
                <a:spcPct val="90000"/>
              </a:lnSpc>
              <a:spcBef>
                <a:spcPts val="1001"/>
              </a:spcBef>
              <a:buClr>
                <a:srgbClr val="0B163B"/>
              </a:buClr>
              <a:buFont typeface="Arial"/>
              <a:buChar char="•"/>
              <a:tabLst>
                <a:tab pos="0" algn="l"/>
              </a:tabLst>
            </a:pPr>
            <a:r>
              <a:rPr lang="en-US" sz="1400" b="1" u="sng" dirty="0">
                <a:solidFill>
                  <a:schemeClr val="tx2"/>
                </a:solidFill>
              </a:rPr>
              <a:t>Have you ever heard of the so-called „Eliza effect“?</a:t>
            </a:r>
          </a:p>
        </p:txBody>
      </p:sp>
      <p:sp>
        <p:nvSpPr>
          <p:cNvPr id="4" name="Inhaltsplatzhalter 2">
            <a:extLst>
              <a:ext uri="{FF2B5EF4-FFF2-40B4-BE49-F238E27FC236}">
                <a16:creationId xmlns:a16="http://schemas.microsoft.com/office/drawing/2014/main" id="{D6C81E29-995A-4F4A-9521-AC3819B1452A}"/>
              </a:ext>
            </a:extLst>
          </p:cNvPr>
          <p:cNvSpPr/>
          <p:nvPr/>
        </p:nvSpPr>
        <p:spPr>
          <a:xfrm>
            <a:off x="452108" y="1607449"/>
            <a:ext cx="4196092" cy="194380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In 1966, Joseph </a:t>
            </a:r>
            <a:r>
              <a:rPr lang="en-US" sz="1400" dirty="0" err="1"/>
              <a:t>Weizenbaum</a:t>
            </a:r>
            <a:r>
              <a:rPr lang="en-US" sz="1400" dirty="0"/>
              <a:t> developed „ELIZA“, the very first chatbot </a:t>
            </a:r>
          </a:p>
          <a:p>
            <a:pPr marL="285750" indent="-285750">
              <a:spcBef>
                <a:spcPts val="1000"/>
              </a:spcBef>
              <a:buFont typeface="Arial" panose="020B0604020202020204" pitchFamily="34" charset="0"/>
              <a:buChar char="•"/>
            </a:pPr>
            <a:r>
              <a:rPr lang="en-US" sz="1400" dirty="0"/>
              <a:t>Aim: to explore human-machine communication and point out the according limits of computer systems </a:t>
            </a:r>
          </a:p>
          <a:p>
            <a:pPr marL="285750" indent="-285750">
              <a:spcBef>
                <a:spcPts val="1000"/>
              </a:spcBef>
              <a:buFont typeface="Arial" panose="020B0604020202020204" pitchFamily="34" charset="0"/>
              <a:buChar char="•"/>
            </a:pPr>
            <a:r>
              <a:rPr lang="en-US" sz="1400" dirty="0"/>
              <a:t>ELIZA became a showcase for the pitfalls of AI  technology</a:t>
            </a:r>
          </a:p>
        </p:txBody>
      </p:sp>
      <p:pic>
        <p:nvPicPr>
          <p:cNvPr id="5" name="Grafik 4">
            <a:extLst>
              <a:ext uri="{FF2B5EF4-FFF2-40B4-BE49-F238E27FC236}">
                <a16:creationId xmlns:a16="http://schemas.microsoft.com/office/drawing/2014/main" id="{5617DB2D-0ADE-4571-97A8-55A6B39715A0}"/>
              </a:ext>
            </a:extLst>
          </p:cNvPr>
          <p:cNvPicPr>
            <a:picLocks noChangeAspect="1"/>
          </p:cNvPicPr>
          <p:nvPr/>
        </p:nvPicPr>
        <p:blipFill rotWithShape="1">
          <a:blip r:embed="rId2"/>
          <a:srcRect l="18377" b="10875"/>
          <a:stretch/>
        </p:blipFill>
        <p:spPr>
          <a:xfrm>
            <a:off x="5548764" y="1259790"/>
            <a:ext cx="3509711" cy="2314173"/>
          </a:xfrm>
          <a:prstGeom prst="rect">
            <a:avLst/>
          </a:prstGeom>
        </p:spPr>
      </p:pic>
      <p:sp>
        <p:nvSpPr>
          <p:cNvPr id="6" name="Textfeld 5">
            <a:extLst>
              <a:ext uri="{FF2B5EF4-FFF2-40B4-BE49-F238E27FC236}">
                <a16:creationId xmlns:a16="http://schemas.microsoft.com/office/drawing/2014/main" id="{89289EEE-A346-456F-9C3E-E095E4D4E8A6}"/>
              </a:ext>
            </a:extLst>
          </p:cNvPr>
          <p:cNvSpPr txBox="1"/>
          <p:nvPr/>
        </p:nvSpPr>
        <p:spPr>
          <a:xfrm>
            <a:off x="5441897" y="819639"/>
            <a:ext cx="3417979" cy="430887"/>
          </a:xfrm>
          <a:prstGeom prst="rect">
            <a:avLst/>
          </a:prstGeom>
          <a:noFill/>
        </p:spPr>
        <p:txBody>
          <a:bodyPr wrap="square">
            <a:spAutoFit/>
          </a:bodyPr>
          <a:lstStyle/>
          <a:p>
            <a:pPr marL="0" lvl="1"/>
            <a:r>
              <a:rPr lang="de-DE" sz="1100" b="1" dirty="0">
                <a:solidFill>
                  <a:schemeClr val="accent6"/>
                </a:solidFill>
                <a:latin typeface="+mn-lt"/>
              </a:rPr>
              <a:t>Homer Simpson </a:t>
            </a:r>
            <a:r>
              <a:rPr lang="de-DE" sz="1100" b="1" dirty="0" err="1">
                <a:solidFill>
                  <a:schemeClr val="accent6"/>
                </a:solidFill>
                <a:latin typeface="+mn-lt"/>
              </a:rPr>
              <a:t>being</a:t>
            </a:r>
            <a:r>
              <a:rPr lang="de-DE" sz="1100" b="1" dirty="0">
                <a:solidFill>
                  <a:schemeClr val="accent6"/>
                </a:solidFill>
                <a:latin typeface="+mn-lt"/>
              </a:rPr>
              <a:t> </a:t>
            </a:r>
            <a:r>
              <a:rPr lang="de-DE" sz="1100" b="1" dirty="0" err="1">
                <a:solidFill>
                  <a:schemeClr val="accent6"/>
                </a:solidFill>
                <a:latin typeface="+mn-lt"/>
              </a:rPr>
              <a:t>convinced</a:t>
            </a:r>
            <a:r>
              <a:rPr lang="de-DE" sz="1100" b="1" dirty="0">
                <a:solidFill>
                  <a:schemeClr val="accent6"/>
                </a:solidFill>
                <a:latin typeface="+mn-lt"/>
              </a:rPr>
              <a:t> </a:t>
            </a:r>
            <a:r>
              <a:rPr lang="de-DE" sz="1100" b="1" dirty="0" err="1">
                <a:solidFill>
                  <a:schemeClr val="accent6"/>
                </a:solidFill>
                <a:latin typeface="+mn-lt"/>
              </a:rPr>
              <a:t>of</a:t>
            </a:r>
            <a:r>
              <a:rPr lang="de-DE" sz="1100" b="1" dirty="0">
                <a:solidFill>
                  <a:schemeClr val="accent6"/>
                </a:solidFill>
                <a:latin typeface="+mn-lt"/>
              </a:rPr>
              <a:t> an AI </a:t>
            </a:r>
            <a:r>
              <a:rPr lang="de-DE" sz="1100" b="1" dirty="0" err="1">
                <a:solidFill>
                  <a:schemeClr val="accent6"/>
                </a:solidFill>
                <a:latin typeface="+mn-lt"/>
              </a:rPr>
              <a:t>Chatbot‘s</a:t>
            </a:r>
            <a:r>
              <a:rPr lang="de-DE" sz="1100" b="1" dirty="0">
                <a:solidFill>
                  <a:schemeClr val="accent6"/>
                </a:solidFill>
                <a:latin typeface="+mn-lt"/>
              </a:rPr>
              <a:t> </a:t>
            </a:r>
            <a:r>
              <a:rPr lang="de-DE" sz="1100" b="1" dirty="0" err="1">
                <a:solidFill>
                  <a:schemeClr val="accent6"/>
                </a:solidFill>
                <a:latin typeface="+mn-lt"/>
              </a:rPr>
              <a:t>sentiency</a:t>
            </a:r>
            <a:endParaRPr lang="de-DE" sz="1100" b="1" dirty="0">
              <a:solidFill>
                <a:schemeClr val="accent6"/>
              </a:solidFill>
              <a:latin typeface="+mn-lt"/>
            </a:endParaRPr>
          </a:p>
        </p:txBody>
      </p:sp>
      <p:sp>
        <p:nvSpPr>
          <p:cNvPr id="7" name="Textfeld 6">
            <a:extLst>
              <a:ext uri="{FF2B5EF4-FFF2-40B4-BE49-F238E27FC236}">
                <a16:creationId xmlns:a16="http://schemas.microsoft.com/office/drawing/2014/main" id="{D9D79181-B07A-42A7-A4FA-5D8D6537EA20}"/>
              </a:ext>
            </a:extLst>
          </p:cNvPr>
          <p:cNvSpPr txBox="1"/>
          <p:nvPr/>
        </p:nvSpPr>
        <p:spPr>
          <a:xfrm>
            <a:off x="2138282" y="4064028"/>
            <a:ext cx="6920193" cy="1107996"/>
          </a:xfrm>
          <a:prstGeom prst="rect">
            <a:avLst/>
          </a:prstGeom>
          <a:noFill/>
        </p:spPr>
        <p:txBody>
          <a:bodyPr wrap="square">
            <a:spAutoFit/>
          </a:bodyPr>
          <a:lstStyle/>
          <a:p>
            <a:r>
              <a:rPr lang="de-DE" sz="1400" dirty="0">
                <a:latin typeface="Garet Book" pitchFamily="2" charset="0"/>
              </a:rPr>
              <a:t>„</a:t>
            </a:r>
            <a:r>
              <a:rPr lang="en-US" sz="1400" dirty="0">
                <a:latin typeface="Garet Book" pitchFamily="2" charset="0"/>
              </a:rPr>
              <a:t>I had not realized […] that extremely short exposures to a relatively simple computer program could induce powerful delusional thinking in quite normal people.” </a:t>
            </a:r>
          </a:p>
          <a:p>
            <a:r>
              <a:rPr lang="en-US" sz="1100" dirty="0">
                <a:latin typeface="Garet Book" pitchFamily="2" charset="0"/>
              </a:rPr>
              <a:t>(</a:t>
            </a:r>
            <a:r>
              <a:rPr lang="en-US" sz="1100" dirty="0" err="1">
                <a:latin typeface="Garet Book" pitchFamily="2" charset="0"/>
              </a:rPr>
              <a:t>Weizenbaum</a:t>
            </a:r>
            <a:r>
              <a:rPr lang="en-US" sz="1100" dirty="0">
                <a:latin typeface="Garet Book" pitchFamily="2" charset="0"/>
              </a:rPr>
              <a:t>, Joseph (1976). </a:t>
            </a:r>
            <a:r>
              <a:rPr lang="en-US" sz="1100" i="1" dirty="0">
                <a:latin typeface="Garet Book" pitchFamily="2" charset="0"/>
              </a:rPr>
              <a:t>Computer Power and Human Reason: From Judgement to Calculation.</a:t>
            </a:r>
            <a:r>
              <a:rPr lang="en-US" sz="1100" dirty="0">
                <a:latin typeface="Garet Book" pitchFamily="2" charset="0"/>
              </a:rPr>
              <a:t> W. H. Freeman. p. 7)</a:t>
            </a:r>
          </a:p>
        </p:txBody>
      </p:sp>
      <p:pic>
        <p:nvPicPr>
          <p:cNvPr id="8" name="Grafik 7">
            <a:extLst>
              <a:ext uri="{FF2B5EF4-FFF2-40B4-BE49-F238E27FC236}">
                <a16:creationId xmlns:a16="http://schemas.microsoft.com/office/drawing/2014/main" id="{110FEA14-A80D-423F-A417-75E88D2EBFF2}"/>
              </a:ext>
            </a:extLst>
          </p:cNvPr>
          <p:cNvPicPr>
            <a:picLocks noChangeAspect="1"/>
          </p:cNvPicPr>
          <p:nvPr/>
        </p:nvPicPr>
        <p:blipFill>
          <a:blip r:embed="rId3"/>
          <a:stretch>
            <a:fillRect/>
          </a:stretch>
        </p:blipFill>
        <p:spPr>
          <a:xfrm>
            <a:off x="832962" y="3797705"/>
            <a:ext cx="1213588" cy="1300814"/>
          </a:xfrm>
          <a:prstGeom prst="rect">
            <a:avLst/>
          </a:prstGeom>
        </p:spPr>
      </p:pic>
      <p:sp>
        <p:nvSpPr>
          <p:cNvPr id="9" name="Textfeld 8">
            <a:extLst>
              <a:ext uri="{FF2B5EF4-FFF2-40B4-BE49-F238E27FC236}">
                <a16:creationId xmlns:a16="http://schemas.microsoft.com/office/drawing/2014/main" id="{9D54F057-D863-4A7A-B231-DF64497649F1}"/>
              </a:ext>
            </a:extLst>
          </p:cNvPr>
          <p:cNvSpPr txBox="1"/>
          <p:nvPr/>
        </p:nvSpPr>
        <p:spPr>
          <a:xfrm>
            <a:off x="936559" y="5527554"/>
            <a:ext cx="8914064" cy="1077218"/>
          </a:xfrm>
          <a:prstGeom prst="rect">
            <a:avLst/>
          </a:prstGeom>
          <a:noFill/>
        </p:spPr>
        <p:txBody>
          <a:bodyPr wrap="square">
            <a:spAutoFit/>
          </a:bodyPr>
          <a:lstStyle/>
          <a:p>
            <a:pPr algn="ctr"/>
            <a:r>
              <a:rPr lang="de-DE" sz="1600" dirty="0">
                <a:latin typeface="+mn-lt"/>
              </a:rPr>
              <a:t>The </a:t>
            </a:r>
            <a:r>
              <a:rPr lang="de-DE" sz="1600" dirty="0" err="1">
                <a:latin typeface="+mn-lt"/>
              </a:rPr>
              <a:t>tendency</a:t>
            </a:r>
            <a:r>
              <a:rPr lang="de-DE" sz="1600" dirty="0">
                <a:latin typeface="+mn-lt"/>
              </a:rPr>
              <a:t> </a:t>
            </a:r>
            <a:r>
              <a:rPr lang="de-DE" sz="1600" dirty="0" err="1">
                <a:latin typeface="+mn-lt"/>
              </a:rPr>
              <a:t>of</a:t>
            </a:r>
            <a:r>
              <a:rPr lang="de-DE" sz="1600" dirty="0">
                <a:latin typeface="+mn-lt"/>
              </a:rPr>
              <a:t> </a:t>
            </a:r>
            <a:r>
              <a:rPr lang="de-DE" sz="1600" dirty="0" err="1">
                <a:latin typeface="+mn-lt"/>
              </a:rPr>
              <a:t>persons</a:t>
            </a:r>
            <a:r>
              <a:rPr lang="de-DE" sz="1600" dirty="0">
                <a:latin typeface="+mn-lt"/>
              </a:rPr>
              <a:t> </a:t>
            </a:r>
            <a:r>
              <a:rPr lang="de-DE" sz="1600" dirty="0" err="1">
                <a:latin typeface="+mn-lt"/>
              </a:rPr>
              <a:t>to</a:t>
            </a:r>
            <a:r>
              <a:rPr lang="de-DE" sz="1600" dirty="0">
                <a:latin typeface="+mn-lt"/>
              </a:rPr>
              <a:t> „</a:t>
            </a:r>
            <a:r>
              <a:rPr lang="de-DE" sz="1600" dirty="0" err="1">
                <a:latin typeface="+mn-lt"/>
              </a:rPr>
              <a:t>humanize</a:t>
            </a:r>
            <a:r>
              <a:rPr lang="de-DE" sz="1600" dirty="0">
                <a:latin typeface="+mn-lt"/>
              </a:rPr>
              <a:t>“, i.e., </a:t>
            </a:r>
            <a:r>
              <a:rPr lang="de-DE" sz="1600" dirty="0" err="1">
                <a:latin typeface="+mn-lt"/>
              </a:rPr>
              <a:t>project</a:t>
            </a:r>
            <a:r>
              <a:rPr lang="de-DE" sz="1600" dirty="0">
                <a:latin typeface="+mn-lt"/>
              </a:rPr>
              <a:t> human </a:t>
            </a:r>
            <a:r>
              <a:rPr lang="de-DE" sz="1600" dirty="0" err="1">
                <a:latin typeface="+mn-lt"/>
              </a:rPr>
              <a:t>traits</a:t>
            </a:r>
            <a:r>
              <a:rPr lang="de-DE" sz="1600" dirty="0">
                <a:latin typeface="+mn-lt"/>
              </a:rPr>
              <a:t> (e.g. </a:t>
            </a:r>
            <a:r>
              <a:rPr lang="de-DE" sz="1600" dirty="0" err="1">
                <a:latin typeface="+mn-lt"/>
              </a:rPr>
              <a:t>knowing</a:t>
            </a:r>
            <a:r>
              <a:rPr lang="de-DE" sz="1600" dirty="0">
                <a:latin typeface="+mn-lt"/>
              </a:rPr>
              <a:t>, </a:t>
            </a:r>
            <a:r>
              <a:rPr lang="de-DE" sz="1600" dirty="0" err="1">
                <a:latin typeface="+mn-lt"/>
              </a:rPr>
              <a:t>understanding</a:t>
            </a:r>
            <a:r>
              <a:rPr lang="de-DE" sz="1600" dirty="0">
                <a:latin typeface="+mn-lt"/>
              </a:rPr>
              <a:t>, </a:t>
            </a:r>
            <a:r>
              <a:rPr lang="de-DE" sz="1600" dirty="0" err="1">
                <a:latin typeface="+mn-lt"/>
              </a:rPr>
              <a:t>feeling</a:t>
            </a:r>
            <a:r>
              <a:rPr lang="de-DE" sz="1600" dirty="0">
                <a:latin typeface="+mn-lt"/>
              </a:rPr>
              <a:t> etc.) </a:t>
            </a:r>
            <a:r>
              <a:rPr lang="de-DE" sz="1600" dirty="0" err="1">
                <a:latin typeface="+mn-lt"/>
              </a:rPr>
              <a:t>into</a:t>
            </a:r>
            <a:r>
              <a:rPr lang="de-DE" sz="1600" dirty="0">
                <a:latin typeface="+mn-lt"/>
              </a:rPr>
              <a:t> text-</a:t>
            </a:r>
            <a:r>
              <a:rPr lang="de-DE" sz="1600" dirty="0" err="1">
                <a:latin typeface="+mn-lt"/>
              </a:rPr>
              <a:t>based</a:t>
            </a:r>
            <a:r>
              <a:rPr lang="de-DE" sz="1600" dirty="0">
                <a:latin typeface="+mn-lt"/>
              </a:rPr>
              <a:t> </a:t>
            </a:r>
            <a:r>
              <a:rPr lang="de-DE" sz="1600" dirty="0" err="1">
                <a:latin typeface="+mn-lt"/>
              </a:rPr>
              <a:t>computer</a:t>
            </a:r>
            <a:r>
              <a:rPr lang="de-DE" sz="1600" dirty="0">
                <a:latin typeface="+mn-lt"/>
              </a:rPr>
              <a:t> </a:t>
            </a:r>
            <a:r>
              <a:rPr lang="de-DE" sz="1600" dirty="0" err="1">
                <a:latin typeface="+mn-lt"/>
              </a:rPr>
              <a:t>systems</a:t>
            </a:r>
            <a:r>
              <a:rPr lang="de-DE" sz="1600" dirty="0">
                <a:latin typeface="+mn-lt"/>
              </a:rPr>
              <a:t> </a:t>
            </a:r>
            <a:br>
              <a:rPr lang="de-DE" sz="1600" dirty="0">
                <a:latin typeface="+mn-lt"/>
              </a:rPr>
            </a:br>
            <a:r>
              <a:rPr lang="de-DE" sz="1600" dirty="0" err="1">
                <a:latin typeface="+mn-lt"/>
              </a:rPr>
              <a:t>is</a:t>
            </a:r>
            <a:r>
              <a:rPr lang="de-DE" sz="1600" dirty="0">
                <a:latin typeface="+mn-lt"/>
              </a:rPr>
              <a:t> </a:t>
            </a:r>
            <a:r>
              <a:rPr lang="de-DE" sz="1600" dirty="0" err="1">
                <a:latin typeface="+mn-lt"/>
              </a:rPr>
              <a:t>known</a:t>
            </a:r>
            <a:r>
              <a:rPr lang="de-DE" sz="1600" dirty="0">
                <a:latin typeface="+mn-lt"/>
              </a:rPr>
              <a:t> </a:t>
            </a:r>
            <a:r>
              <a:rPr lang="de-DE" sz="1600" dirty="0" err="1">
                <a:latin typeface="+mn-lt"/>
              </a:rPr>
              <a:t>as</a:t>
            </a:r>
            <a:r>
              <a:rPr lang="de-DE" sz="1600" dirty="0">
                <a:latin typeface="+mn-lt"/>
              </a:rPr>
              <a:t> </a:t>
            </a:r>
            <a:r>
              <a:rPr lang="de-DE" sz="1600" b="1" dirty="0">
                <a:latin typeface="+mn-lt"/>
              </a:rPr>
              <a:t>„ELIZA </a:t>
            </a:r>
            <a:r>
              <a:rPr lang="de-DE" sz="1600" b="1" dirty="0" err="1">
                <a:latin typeface="+mn-lt"/>
              </a:rPr>
              <a:t>effect</a:t>
            </a:r>
            <a:r>
              <a:rPr lang="de-DE" sz="1600" b="1" dirty="0">
                <a:latin typeface="+mn-lt"/>
              </a:rPr>
              <a:t>“</a:t>
            </a:r>
            <a:r>
              <a:rPr lang="de-DE" sz="1600" dirty="0">
                <a:latin typeface="+mn-lt"/>
              </a:rPr>
              <a:t> </a:t>
            </a:r>
          </a:p>
          <a:p>
            <a:pPr algn="ctr"/>
            <a:r>
              <a:rPr lang="de-DE" sz="1600" dirty="0" err="1">
                <a:latin typeface="+mn-lt"/>
              </a:rPr>
              <a:t>It</a:t>
            </a:r>
            <a:r>
              <a:rPr lang="de-DE" sz="1600" dirty="0">
                <a:latin typeface="+mn-lt"/>
              </a:rPr>
              <a:t> </a:t>
            </a:r>
            <a:r>
              <a:rPr lang="de-DE" sz="1600" dirty="0" err="1">
                <a:latin typeface="+mn-lt"/>
              </a:rPr>
              <a:t>is</a:t>
            </a:r>
            <a:r>
              <a:rPr lang="de-DE" sz="1600" dirty="0">
                <a:latin typeface="+mn-lt"/>
              </a:rPr>
              <a:t> </a:t>
            </a:r>
            <a:r>
              <a:rPr lang="de-DE" sz="1600" dirty="0" err="1">
                <a:latin typeface="+mn-lt"/>
              </a:rPr>
              <a:t>related</a:t>
            </a:r>
            <a:r>
              <a:rPr lang="de-DE" sz="1600" dirty="0">
                <a:latin typeface="+mn-lt"/>
              </a:rPr>
              <a:t> </a:t>
            </a:r>
            <a:r>
              <a:rPr lang="de-DE" sz="1600" dirty="0" err="1">
                <a:latin typeface="+mn-lt"/>
              </a:rPr>
              <a:t>to</a:t>
            </a:r>
            <a:r>
              <a:rPr lang="de-DE" sz="1600" dirty="0">
                <a:latin typeface="+mn-lt"/>
              </a:rPr>
              <a:t> a </a:t>
            </a:r>
            <a:r>
              <a:rPr lang="de-DE" sz="1600" dirty="0" err="1">
                <a:latin typeface="+mn-lt"/>
              </a:rPr>
              <a:t>further</a:t>
            </a:r>
            <a:r>
              <a:rPr lang="de-DE" sz="1600" dirty="0">
                <a:latin typeface="+mn-lt"/>
              </a:rPr>
              <a:t> </a:t>
            </a:r>
            <a:r>
              <a:rPr lang="de-DE" sz="1600" dirty="0" err="1">
                <a:latin typeface="+mn-lt"/>
              </a:rPr>
              <a:t>issue</a:t>
            </a:r>
            <a:r>
              <a:rPr lang="de-DE" sz="1600" dirty="0">
                <a:latin typeface="+mn-lt"/>
              </a:rPr>
              <a:t> …</a:t>
            </a:r>
          </a:p>
        </p:txBody>
      </p:sp>
      <p:sp>
        <p:nvSpPr>
          <p:cNvPr id="10" name="Rechteck 9">
            <a:extLst>
              <a:ext uri="{FF2B5EF4-FFF2-40B4-BE49-F238E27FC236}">
                <a16:creationId xmlns:a16="http://schemas.microsoft.com/office/drawing/2014/main" id="{9A99CA30-304E-FE9B-8960-F152E00343C7}"/>
              </a:ext>
            </a:extLst>
          </p:cNvPr>
          <p:cNvSpPr/>
          <p:nvPr/>
        </p:nvSpPr>
        <p:spPr>
          <a:xfrm>
            <a:off x="5451945" y="3613039"/>
            <a:ext cx="3774289" cy="369332"/>
          </a:xfrm>
          <a:prstGeom prst="rect">
            <a:avLst/>
          </a:prstGeom>
          <a:solidFill>
            <a:schemeClr val="bg1">
              <a:alpha val="68000"/>
            </a:schemeClr>
          </a:solidFill>
        </p:spPr>
        <p:txBody>
          <a:bodyPr wrap="square" anchor="ctr">
            <a:spAutoFit/>
          </a:bodyPr>
          <a:lstStyle/>
          <a:p>
            <a:r>
              <a:rPr lang="en-US" sz="900" dirty="0">
                <a:solidFill>
                  <a:srgbClr val="0B163B"/>
                </a:solidFill>
                <a:latin typeface="Garet Book"/>
              </a:rPr>
              <a:t>Image:  https://medium.com/@jemimamaybank/the-eliza-effect-how-ai-chatbots-get-into-our-heads-9e3970f8fa06</a:t>
            </a:r>
            <a:endParaRPr lang="de-DE" sz="1050" b="1" dirty="0">
              <a:solidFill>
                <a:srgbClr val="0B163B"/>
              </a:solidFill>
              <a:latin typeface="Garet Book"/>
            </a:endParaRPr>
          </a:p>
        </p:txBody>
      </p:sp>
      <p:sp>
        <p:nvSpPr>
          <p:cNvPr id="11" name="Rechteck 10">
            <a:extLst>
              <a:ext uri="{FF2B5EF4-FFF2-40B4-BE49-F238E27FC236}">
                <a16:creationId xmlns:a16="http://schemas.microsoft.com/office/drawing/2014/main" id="{86F387A3-C9DA-CD1B-1955-C3CFC0717284}"/>
              </a:ext>
            </a:extLst>
          </p:cNvPr>
          <p:cNvSpPr/>
          <p:nvPr/>
        </p:nvSpPr>
        <p:spPr>
          <a:xfrm>
            <a:off x="743393" y="5077883"/>
            <a:ext cx="3774289" cy="369332"/>
          </a:xfrm>
          <a:prstGeom prst="rect">
            <a:avLst/>
          </a:prstGeom>
          <a:solidFill>
            <a:schemeClr val="bg1">
              <a:alpha val="68000"/>
            </a:schemeClr>
          </a:solidFill>
        </p:spPr>
        <p:txBody>
          <a:bodyPr wrap="square" anchor="ctr">
            <a:spAutoFit/>
          </a:bodyPr>
          <a:lstStyle/>
          <a:p>
            <a:r>
              <a:rPr lang="en-US" sz="900" dirty="0">
                <a:solidFill>
                  <a:srgbClr val="0B163B"/>
                </a:solidFill>
                <a:latin typeface="Garet Book"/>
              </a:rPr>
              <a:t>Image:  https://en.wikipedia.org/wiki/Joseph_Weizenbaum under CC BY-SA 3.0</a:t>
            </a:r>
            <a:endParaRPr lang="de-DE" sz="1050" b="1" dirty="0">
              <a:solidFill>
                <a:srgbClr val="0B163B"/>
              </a:solidFill>
              <a:latin typeface="Garet Book"/>
            </a:endParaRPr>
          </a:p>
        </p:txBody>
      </p:sp>
    </p:spTree>
    <p:extLst>
      <p:ext uri="{BB962C8B-B14F-4D97-AF65-F5344CB8AC3E}">
        <p14:creationId xmlns:p14="http://schemas.microsoft.com/office/powerpoint/2010/main" val="434470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B9A17-4A6F-49DB-9746-0789AB3FEF45}"/>
              </a:ext>
            </a:extLst>
          </p:cNvPr>
          <p:cNvSpPr>
            <a:spLocks noGrp="1"/>
          </p:cNvSpPr>
          <p:nvPr>
            <p:ph type="title"/>
          </p:nvPr>
        </p:nvSpPr>
        <p:spPr/>
        <p:txBody>
          <a:bodyPr/>
          <a:lstStyle/>
          <a:p>
            <a:r>
              <a:rPr lang="en-US" dirty="0"/>
              <a:t>(Deep) automation bias and overreliance in AI</a:t>
            </a:r>
            <a:br>
              <a:rPr lang="en-US" dirty="0"/>
            </a:br>
            <a:r>
              <a:rPr lang="en-US" sz="2000" dirty="0">
                <a:latin typeface="+mn-lt"/>
              </a:rPr>
              <a:t>Mismatch between system </a:t>
            </a:r>
            <a:r>
              <a:rPr lang="en-US" sz="2000" dirty="0" err="1">
                <a:latin typeface="+mn-lt"/>
              </a:rPr>
              <a:t>behaviour</a:t>
            </a:r>
            <a:r>
              <a:rPr lang="en-US" sz="2000" dirty="0">
                <a:latin typeface="+mn-lt"/>
              </a:rPr>
              <a:t> and user practice</a:t>
            </a:r>
            <a:endParaRPr lang="de-DE" dirty="0">
              <a:latin typeface="+mn-lt"/>
            </a:endParaRPr>
          </a:p>
        </p:txBody>
      </p:sp>
      <p:sp>
        <p:nvSpPr>
          <p:cNvPr id="4" name="Textfeld 3">
            <a:extLst>
              <a:ext uri="{FF2B5EF4-FFF2-40B4-BE49-F238E27FC236}">
                <a16:creationId xmlns:a16="http://schemas.microsoft.com/office/drawing/2014/main" id="{B9027DE2-C614-42F7-A597-C7A0F4F36DF6}"/>
              </a:ext>
            </a:extLst>
          </p:cNvPr>
          <p:cNvSpPr txBox="1"/>
          <p:nvPr/>
        </p:nvSpPr>
        <p:spPr>
          <a:xfrm>
            <a:off x="4433" y="2001739"/>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5" name="Inhaltsplatzhalter 2">
            <a:extLst>
              <a:ext uri="{FF2B5EF4-FFF2-40B4-BE49-F238E27FC236}">
                <a16:creationId xmlns:a16="http://schemas.microsoft.com/office/drawing/2014/main" id="{02FE45F1-5A18-4D8E-A0D7-CD1FD4B8E10D}"/>
              </a:ext>
            </a:extLst>
          </p:cNvPr>
          <p:cNvSpPr/>
          <p:nvPr/>
        </p:nvSpPr>
        <p:spPr>
          <a:xfrm>
            <a:off x="452108" y="2001739"/>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solidFill>
                  <a:schemeClr val="accent4"/>
                </a:solidFill>
                <a:effectLst/>
                <a:uFillTx/>
                <a:latin typeface="+mj-lt"/>
              </a:rPr>
              <a:t>Automation bias</a:t>
            </a:r>
            <a:endParaRPr lang="nl-BE" sz="1800" b="0" u="none" strike="noStrike" dirty="0">
              <a:solidFill>
                <a:schemeClr val="accent4"/>
              </a:solidFill>
              <a:effectLst/>
              <a:uFillTx/>
              <a:latin typeface="+mj-lt"/>
            </a:endParaRPr>
          </a:p>
        </p:txBody>
      </p:sp>
      <p:sp>
        <p:nvSpPr>
          <p:cNvPr id="6" name="Inhaltsplatzhalter 2">
            <a:extLst>
              <a:ext uri="{FF2B5EF4-FFF2-40B4-BE49-F238E27FC236}">
                <a16:creationId xmlns:a16="http://schemas.microsoft.com/office/drawing/2014/main" id="{F4654BA6-07AF-4CA9-BFE2-519DCFE419A0}"/>
              </a:ext>
            </a:extLst>
          </p:cNvPr>
          <p:cNvSpPr/>
          <p:nvPr/>
        </p:nvSpPr>
        <p:spPr>
          <a:xfrm>
            <a:off x="452108" y="2397739"/>
            <a:ext cx="11048220" cy="103126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lnSpc>
                <a:spcPct val="150000"/>
              </a:lnSpc>
              <a:spcBef>
                <a:spcPts val="1000"/>
              </a:spcBef>
              <a:buFont typeface="Arial" panose="020B0604020202020204" pitchFamily="34" charset="0"/>
              <a:buChar char="•"/>
            </a:pPr>
            <a:r>
              <a:rPr lang="en-US" sz="1400" dirty="0"/>
              <a:t>human propensity </a:t>
            </a:r>
            <a:r>
              <a:rPr lang="en-US" sz="1400" b="1" dirty="0"/>
              <a:t>to blindly trust technology </a:t>
            </a:r>
            <a:r>
              <a:rPr lang="en-US" sz="1400" dirty="0"/>
              <a:t>+ uncritically accept its outcome </a:t>
            </a:r>
            <a:br>
              <a:rPr lang="en-US" sz="1400" dirty="0"/>
            </a:br>
            <a:r>
              <a:rPr lang="en-US" sz="1400" dirty="0">
                <a:sym typeface="Wingdings" panose="05000000000000000000" pitchFamily="2" charset="2"/>
              </a:rPr>
              <a:t></a:t>
            </a:r>
            <a:r>
              <a:rPr lang="en-US" sz="1400" dirty="0"/>
              <a:t> </a:t>
            </a:r>
            <a:r>
              <a:rPr lang="en-US" sz="1400" b="1" dirty="0"/>
              <a:t>Wrong expectations of functionality &amp; limits of automation technology</a:t>
            </a:r>
            <a:br>
              <a:rPr lang="en-US" sz="1400" dirty="0"/>
            </a:br>
            <a:endParaRPr lang="en-US" sz="1400" dirty="0"/>
          </a:p>
        </p:txBody>
      </p:sp>
      <p:sp>
        <p:nvSpPr>
          <p:cNvPr id="7" name="Textfeld 6">
            <a:extLst>
              <a:ext uri="{FF2B5EF4-FFF2-40B4-BE49-F238E27FC236}">
                <a16:creationId xmlns:a16="http://schemas.microsoft.com/office/drawing/2014/main" id="{A5D6D46C-832F-432A-8457-022CD77D6AE0}"/>
              </a:ext>
            </a:extLst>
          </p:cNvPr>
          <p:cNvSpPr txBox="1"/>
          <p:nvPr/>
        </p:nvSpPr>
        <p:spPr>
          <a:xfrm>
            <a:off x="0" y="3429000"/>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8" name="Inhaltsplatzhalter 2">
            <a:extLst>
              <a:ext uri="{FF2B5EF4-FFF2-40B4-BE49-F238E27FC236}">
                <a16:creationId xmlns:a16="http://schemas.microsoft.com/office/drawing/2014/main" id="{3067EC52-0822-4BF3-8CBB-E07E62490AC9}"/>
              </a:ext>
            </a:extLst>
          </p:cNvPr>
          <p:cNvSpPr/>
          <p:nvPr/>
        </p:nvSpPr>
        <p:spPr>
          <a:xfrm>
            <a:off x="447675" y="3429000"/>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solidFill>
                  <a:schemeClr val="accent4"/>
                </a:solidFill>
                <a:effectLst/>
                <a:uFillTx/>
                <a:latin typeface="+mj-lt"/>
              </a:rPr>
              <a:t>AI technology</a:t>
            </a:r>
            <a:endParaRPr lang="nl-BE" sz="1800" b="0" u="none" strike="noStrike" dirty="0">
              <a:solidFill>
                <a:schemeClr val="accent4"/>
              </a:solidFill>
              <a:effectLst/>
              <a:uFillTx/>
              <a:latin typeface="+mj-lt"/>
            </a:endParaRPr>
          </a:p>
        </p:txBody>
      </p:sp>
      <p:sp>
        <p:nvSpPr>
          <p:cNvPr id="9" name="Inhaltsplatzhalter 2">
            <a:extLst>
              <a:ext uri="{FF2B5EF4-FFF2-40B4-BE49-F238E27FC236}">
                <a16:creationId xmlns:a16="http://schemas.microsoft.com/office/drawing/2014/main" id="{2BE3F8E7-E765-4A52-BFF4-22AAC1E1BC02}"/>
              </a:ext>
            </a:extLst>
          </p:cNvPr>
          <p:cNvSpPr/>
          <p:nvPr/>
        </p:nvSpPr>
        <p:spPr>
          <a:xfrm>
            <a:off x="447675" y="3825000"/>
            <a:ext cx="11048220" cy="1031261"/>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lnSpc>
                <a:spcPct val="150000"/>
              </a:lnSpc>
              <a:spcBef>
                <a:spcPts val="1000"/>
              </a:spcBef>
              <a:buFont typeface="Arial" panose="020B0604020202020204" pitchFamily="34" charset="0"/>
              <a:buChar char="•"/>
            </a:pPr>
            <a:r>
              <a:rPr lang="en-US" sz="1400" dirty="0"/>
              <a:t>… can reinforce and deepen the risk of automation bias, because it is more complex, dynamic &amp; unpredictable in its behavior (</a:t>
            </a:r>
            <a:r>
              <a:rPr lang="en-US" sz="1400" dirty="0" err="1"/>
              <a:t>Strauß</a:t>
            </a:r>
            <a:r>
              <a:rPr lang="en-US" sz="1400" dirty="0"/>
              <a:t> 2018/2021)</a:t>
            </a:r>
          </a:p>
        </p:txBody>
      </p:sp>
      <p:pic>
        <p:nvPicPr>
          <p:cNvPr id="10" name="Grafik 9">
            <a:extLst>
              <a:ext uri="{FF2B5EF4-FFF2-40B4-BE49-F238E27FC236}">
                <a16:creationId xmlns:a16="http://schemas.microsoft.com/office/drawing/2014/main" id="{081A6D63-6984-496B-B103-666C1A21A1D1}"/>
              </a:ext>
            </a:extLst>
          </p:cNvPr>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Layer>
                </a14:imgProps>
              </a:ext>
            </a:extLst>
          </a:blip>
          <a:stretch>
            <a:fillRect/>
          </a:stretch>
        </p:blipFill>
        <p:spPr>
          <a:xfrm>
            <a:off x="5225372" y="4460261"/>
            <a:ext cx="2251753" cy="1925937"/>
          </a:xfrm>
          <a:prstGeom prst="rect">
            <a:avLst/>
          </a:prstGeom>
        </p:spPr>
      </p:pic>
      <p:sp>
        <p:nvSpPr>
          <p:cNvPr id="11" name="Explosion: 8 Zacken 10">
            <a:extLst>
              <a:ext uri="{FF2B5EF4-FFF2-40B4-BE49-F238E27FC236}">
                <a16:creationId xmlns:a16="http://schemas.microsoft.com/office/drawing/2014/main" id="{50FEBBAF-24C8-40AC-986C-D1B9C1789492}"/>
              </a:ext>
            </a:extLst>
          </p:cNvPr>
          <p:cNvSpPr/>
          <p:nvPr/>
        </p:nvSpPr>
        <p:spPr bwMode="auto">
          <a:xfrm>
            <a:off x="6890524" y="4642089"/>
            <a:ext cx="1588742" cy="1170509"/>
          </a:xfrm>
          <a:prstGeom prst="irregularSeal1">
            <a:avLst/>
          </a:prstGeom>
          <a:solidFill>
            <a:schemeClr val="bg1">
              <a:alpha val="7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400" b="1" dirty="0">
                <a:solidFill>
                  <a:schemeClr val="accent6"/>
                </a:solidFill>
                <a:latin typeface="+mn-lt"/>
                <a:ea typeface="Tahoma" panose="020B0604030504040204" pitchFamily="34" charset="0"/>
                <a:cs typeface="Tahoma" panose="020B0604030504040204" pitchFamily="34" charset="0"/>
              </a:rPr>
              <a:t>OMG WHY?!!!</a:t>
            </a:r>
            <a:endParaRPr lang="de-AT" sz="1400" b="1" dirty="0">
              <a:solidFill>
                <a:schemeClr val="accent6"/>
              </a:solidFill>
              <a:latin typeface="+mn-lt"/>
              <a:ea typeface="Tahoma" panose="020B0604030504040204" pitchFamily="34" charset="0"/>
              <a:cs typeface="Tahoma" panose="020B0604030504040204" pitchFamily="34" charset="0"/>
            </a:endParaRPr>
          </a:p>
        </p:txBody>
      </p:sp>
      <p:sp>
        <p:nvSpPr>
          <p:cNvPr id="12" name="Denkblase: wolkenförmig 11">
            <a:extLst>
              <a:ext uri="{FF2B5EF4-FFF2-40B4-BE49-F238E27FC236}">
                <a16:creationId xmlns:a16="http://schemas.microsoft.com/office/drawing/2014/main" id="{35C564E7-03B6-428F-8906-3643E0B38681}"/>
              </a:ext>
            </a:extLst>
          </p:cNvPr>
          <p:cNvSpPr/>
          <p:nvPr/>
        </p:nvSpPr>
        <p:spPr bwMode="auto">
          <a:xfrm>
            <a:off x="4774583" y="4447489"/>
            <a:ext cx="1879519" cy="817544"/>
          </a:xfrm>
          <a:prstGeom prst="cloudCallout">
            <a:avLst/>
          </a:prstGeom>
          <a:solidFill>
            <a:schemeClr val="bg1">
              <a:alpha val="7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400" b="1" dirty="0">
                <a:solidFill>
                  <a:schemeClr val="accent6"/>
                </a:solidFill>
                <a:latin typeface="+mn-lt"/>
                <a:ea typeface="Tahoma" panose="020B0604030504040204" pitchFamily="34" charset="0"/>
                <a:cs typeface="Tahoma" panose="020B0604030504040204" pitchFamily="34" charset="0"/>
              </a:rPr>
              <a:t>eh.. </a:t>
            </a:r>
            <a:r>
              <a:rPr lang="de-DE" sz="1400" b="1" dirty="0" err="1">
                <a:solidFill>
                  <a:schemeClr val="accent6"/>
                </a:solidFill>
                <a:latin typeface="+mn-lt"/>
                <a:ea typeface="Tahoma" panose="020B0604030504040204" pitchFamily="34" charset="0"/>
                <a:cs typeface="Tahoma" panose="020B0604030504040204" pitchFamily="34" charset="0"/>
              </a:rPr>
              <a:t>because</a:t>
            </a:r>
            <a:r>
              <a:rPr lang="de-DE" sz="1400" b="1" dirty="0">
                <a:solidFill>
                  <a:schemeClr val="accent6"/>
                </a:solidFill>
                <a:latin typeface="+mn-lt"/>
                <a:ea typeface="Tahoma" panose="020B0604030504040204" pitchFamily="34" charset="0"/>
                <a:cs typeface="Tahoma" panose="020B0604030504040204" pitchFamily="34" charset="0"/>
              </a:rPr>
              <a:t> AI </a:t>
            </a:r>
            <a:r>
              <a:rPr lang="de-DE" sz="1400" b="1" dirty="0" err="1">
                <a:solidFill>
                  <a:schemeClr val="accent6"/>
                </a:solidFill>
                <a:latin typeface="+mn-lt"/>
                <a:ea typeface="Tahoma" panose="020B0604030504040204" pitchFamily="34" charset="0"/>
                <a:cs typeface="Tahoma" panose="020B0604030504040204" pitchFamily="34" charset="0"/>
              </a:rPr>
              <a:t>said</a:t>
            </a:r>
            <a:r>
              <a:rPr lang="de-DE" sz="1400" b="1" dirty="0">
                <a:solidFill>
                  <a:schemeClr val="accent6"/>
                </a:solidFill>
                <a:latin typeface="+mn-lt"/>
                <a:ea typeface="Tahoma" panose="020B0604030504040204" pitchFamily="34" charset="0"/>
                <a:cs typeface="Tahoma" panose="020B0604030504040204" pitchFamily="34" charset="0"/>
              </a:rPr>
              <a:t> so…?</a:t>
            </a:r>
            <a:endParaRPr lang="de-AT" sz="1400" b="1" dirty="0">
              <a:solidFill>
                <a:schemeClr val="accent6"/>
              </a:solidFill>
              <a:latin typeface="+mn-lt"/>
              <a:ea typeface="Tahoma" panose="020B0604030504040204" pitchFamily="34" charset="0"/>
              <a:cs typeface="Tahoma" panose="020B0604030504040204" pitchFamily="34" charset="0"/>
            </a:endParaRPr>
          </a:p>
          <a:p>
            <a:endParaRPr lang="de-AT" sz="1400" dirty="0">
              <a:solidFill>
                <a:schemeClr val="accent6"/>
              </a:solidFill>
              <a:latin typeface="+mn-lt"/>
            </a:endParaRPr>
          </a:p>
        </p:txBody>
      </p:sp>
      <p:sp>
        <p:nvSpPr>
          <p:cNvPr id="3" name="Rechteck 2">
            <a:extLst>
              <a:ext uri="{FF2B5EF4-FFF2-40B4-BE49-F238E27FC236}">
                <a16:creationId xmlns:a16="http://schemas.microsoft.com/office/drawing/2014/main" id="{40723438-08C9-9AC7-C18B-4590DFE6621B}"/>
              </a:ext>
            </a:extLst>
          </p:cNvPr>
          <p:cNvSpPr/>
          <p:nvPr/>
        </p:nvSpPr>
        <p:spPr>
          <a:xfrm>
            <a:off x="5134523" y="6452610"/>
            <a:ext cx="3774289" cy="230832"/>
          </a:xfrm>
          <a:prstGeom prst="rect">
            <a:avLst/>
          </a:prstGeom>
          <a:solidFill>
            <a:schemeClr val="bg1">
              <a:alpha val="68000"/>
            </a:schemeClr>
          </a:solidFill>
        </p:spPr>
        <p:txBody>
          <a:bodyPr wrap="square" anchor="ctr">
            <a:spAutoFit/>
          </a:bodyPr>
          <a:lstStyle/>
          <a:p>
            <a:r>
              <a:rPr lang="en-US" sz="900" dirty="0">
                <a:solidFill>
                  <a:srgbClr val="0B163B"/>
                </a:solidFill>
                <a:latin typeface="Garet Book"/>
              </a:rPr>
              <a:t>Image:  AI-generated with craiyon.com</a:t>
            </a:r>
            <a:endParaRPr lang="de-DE" sz="1050" b="1" dirty="0">
              <a:solidFill>
                <a:srgbClr val="0B163B"/>
              </a:solidFill>
              <a:latin typeface="Garet Book"/>
            </a:endParaRPr>
          </a:p>
        </p:txBody>
      </p:sp>
    </p:spTree>
    <p:extLst>
      <p:ext uri="{BB962C8B-B14F-4D97-AF65-F5344CB8AC3E}">
        <p14:creationId xmlns:p14="http://schemas.microsoft.com/office/powerpoint/2010/main" val="2101978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ACE083-AA57-4062-BF0C-C9AF30ADA8FD}"/>
              </a:ext>
            </a:extLst>
          </p:cNvPr>
          <p:cNvSpPr>
            <a:spLocks noGrp="1"/>
          </p:cNvSpPr>
          <p:nvPr>
            <p:ph type="title"/>
          </p:nvPr>
        </p:nvSpPr>
        <p:spPr/>
        <p:txBody>
          <a:bodyPr/>
          <a:lstStyle/>
          <a:p>
            <a:r>
              <a:rPr lang="de-DE" dirty="0" err="1"/>
              <a:t>Vicious</a:t>
            </a:r>
            <a:r>
              <a:rPr lang="de-DE" dirty="0"/>
              <a:t> </a:t>
            </a:r>
            <a:r>
              <a:rPr lang="de-DE" dirty="0" err="1"/>
              <a:t>cycle</a:t>
            </a:r>
            <a:endParaRPr lang="de-DE" dirty="0"/>
          </a:p>
        </p:txBody>
      </p:sp>
      <p:sp>
        <p:nvSpPr>
          <p:cNvPr id="5" name="Ellipse 4">
            <a:extLst>
              <a:ext uri="{FF2B5EF4-FFF2-40B4-BE49-F238E27FC236}">
                <a16:creationId xmlns:a16="http://schemas.microsoft.com/office/drawing/2014/main" id="{710E3F95-78AC-49D6-916F-EC94D5B06DD3}"/>
              </a:ext>
            </a:extLst>
          </p:cNvPr>
          <p:cNvSpPr/>
          <p:nvPr/>
        </p:nvSpPr>
        <p:spPr bwMode="auto">
          <a:xfrm>
            <a:off x="3265062" y="1959098"/>
            <a:ext cx="5661875" cy="3626267"/>
          </a:xfrm>
          <a:prstGeom prst="ellipse">
            <a:avLst/>
          </a:prstGeom>
          <a:noFill/>
          <a:ln>
            <a:solidFill>
              <a:schemeClr val="bg2"/>
            </a:solidFill>
            <a:prstDash val="dashDot"/>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endParaRPr lang="de-AT">
              <a:solidFill>
                <a:schemeClr val="tx1"/>
              </a:solidFill>
              <a:latin typeface="Times New Roman" charset="0"/>
              <a:ea typeface="ＭＳ Ｐゴシック" charset="0"/>
            </a:endParaRPr>
          </a:p>
        </p:txBody>
      </p:sp>
      <p:sp>
        <p:nvSpPr>
          <p:cNvPr id="6" name="Rechteck 5">
            <a:extLst>
              <a:ext uri="{FF2B5EF4-FFF2-40B4-BE49-F238E27FC236}">
                <a16:creationId xmlns:a16="http://schemas.microsoft.com/office/drawing/2014/main" id="{D0B3E0ED-DEE3-4FDE-92AC-01B397451CF7}"/>
              </a:ext>
            </a:extLst>
          </p:cNvPr>
          <p:cNvSpPr/>
          <p:nvPr/>
        </p:nvSpPr>
        <p:spPr>
          <a:xfrm>
            <a:off x="1242822" y="3507771"/>
            <a:ext cx="4044485" cy="461665"/>
          </a:xfrm>
          <a:prstGeom prst="rect">
            <a:avLst/>
          </a:prstGeom>
        </p:spPr>
        <p:txBody>
          <a:bodyPr wrap="square">
            <a:spAutoFit/>
          </a:bodyPr>
          <a:lstStyle/>
          <a:p>
            <a:pPr algn="ctr"/>
            <a:r>
              <a:rPr lang="de-DE" b="1" dirty="0">
                <a:solidFill>
                  <a:schemeClr val="accent2"/>
                </a:solidFill>
                <a:latin typeface="+mj-lt"/>
                <a:sym typeface="Wingdings" panose="05000000000000000000" pitchFamily="2" charset="2"/>
              </a:rPr>
              <a:t>Blind </a:t>
            </a:r>
            <a:r>
              <a:rPr lang="de-DE" b="1" dirty="0" err="1">
                <a:solidFill>
                  <a:schemeClr val="accent2"/>
                </a:solidFill>
                <a:latin typeface="+mj-lt"/>
                <a:sym typeface="Wingdings" panose="05000000000000000000" pitchFamily="2" charset="2"/>
              </a:rPr>
              <a:t>trust</a:t>
            </a:r>
            <a:endParaRPr lang="de-DE" b="1" dirty="0">
              <a:solidFill>
                <a:schemeClr val="accent2"/>
              </a:solidFill>
              <a:latin typeface="+mj-lt"/>
              <a:sym typeface="Wingdings" panose="05000000000000000000" pitchFamily="2" charset="2"/>
            </a:endParaRPr>
          </a:p>
        </p:txBody>
      </p:sp>
      <p:sp>
        <p:nvSpPr>
          <p:cNvPr id="7" name="Rechteck 6">
            <a:extLst>
              <a:ext uri="{FF2B5EF4-FFF2-40B4-BE49-F238E27FC236}">
                <a16:creationId xmlns:a16="http://schemas.microsoft.com/office/drawing/2014/main" id="{42DD4C7E-FB84-419C-989B-DC70650923E2}"/>
              </a:ext>
            </a:extLst>
          </p:cNvPr>
          <p:cNvSpPr/>
          <p:nvPr/>
        </p:nvSpPr>
        <p:spPr>
          <a:xfrm>
            <a:off x="3854966" y="1607213"/>
            <a:ext cx="4044485" cy="769441"/>
          </a:xfrm>
          <a:prstGeom prst="rect">
            <a:avLst/>
          </a:prstGeom>
        </p:spPr>
        <p:txBody>
          <a:bodyPr wrap="square">
            <a:spAutoFit/>
          </a:bodyPr>
          <a:lstStyle/>
          <a:p>
            <a:pPr algn="ctr"/>
            <a:r>
              <a:rPr lang="de-DE" b="1" dirty="0" err="1">
                <a:solidFill>
                  <a:schemeClr val="accent2"/>
                </a:solidFill>
                <a:latin typeface="+mj-lt"/>
                <a:sym typeface="Wingdings" panose="05000000000000000000" pitchFamily="2" charset="2"/>
              </a:rPr>
              <a:t>unpredictable</a:t>
            </a:r>
            <a:r>
              <a:rPr lang="de-DE" sz="2000" b="1" dirty="0">
                <a:solidFill>
                  <a:schemeClr val="accent2"/>
                </a:solidFill>
                <a:latin typeface="+mj-lt"/>
                <a:sym typeface="Wingdings" panose="05000000000000000000" pitchFamily="2" charset="2"/>
              </a:rPr>
              <a:t> AI </a:t>
            </a:r>
            <a:r>
              <a:rPr lang="de-DE" sz="2000" b="1" dirty="0" err="1">
                <a:solidFill>
                  <a:schemeClr val="accent2"/>
                </a:solidFill>
                <a:latin typeface="+mj-lt"/>
                <a:sym typeface="Wingdings" panose="05000000000000000000" pitchFamily="2" charset="2"/>
              </a:rPr>
              <a:t>system</a:t>
            </a:r>
            <a:r>
              <a:rPr lang="de-DE" sz="2000" b="1" dirty="0">
                <a:solidFill>
                  <a:schemeClr val="accent2"/>
                </a:solidFill>
                <a:latin typeface="+mj-lt"/>
                <a:sym typeface="Wingdings" panose="05000000000000000000" pitchFamily="2" charset="2"/>
              </a:rPr>
              <a:t> </a:t>
            </a:r>
            <a:r>
              <a:rPr lang="de-DE" sz="2000" b="1" dirty="0" err="1">
                <a:solidFill>
                  <a:schemeClr val="accent2"/>
                </a:solidFill>
                <a:latin typeface="+mj-lt"/>
                <a:sym typeface="Wingdings" panose="05000000000000000000" pitchFamily="2" charset="2"/>
              </a:rPr>
              <a:t>behavior</a:t>
            </a:r>
            <a:endParaRPr lang="de-DE" sz="2000" b="1" dirty="0">
              <a:solidFill>
                <a:schemeClr val="accent2"/>
              </a:solidFill>
              <a:latin typeface="+mj-lt"/>
              <a:sym typeface="Wingdings" panose="05000000000000000000" pitchFamily="2" charset="2"/>
            </a:endParaRPr>
          </a:p>
        </p:txBody>
      </p:sp>
      <p:sp>
        <p:nvSpPr>
          <p:cNvPr id="8" name="Rechteck 7">
            <a:extLst>
              <a:ext uri="{FF2B5EF4-FFF2-40B4-BE49-F238E27FC236}">
                <a16:creationId xmlns:a16="http://schemas.microsoft.com/office/drawing/2014/main" id="{5EC2207B-6781-4405-AA57-399E2BAEBDCA}"/>
              </a:ext>
            </a:extLst>
          </p:cNvPr>
          <p:cNvSpPr/>
          <p:nvPr/>
        </p:nvSpPr>
        <p:spPr>
          <a:xfrm>
            <a:off x="6904694" y="3365691"/>
            <a:ext cx="4044485" cy="830997"/>
          </a:xfrm>
          <a:prstGeom prst="rect">
            <a:avLst/>
          </a:prstGeom>
        </p:spPr>
        <p:txBody>
          <a:bodyPr wrap="square">
            <a:spAutoFit/>
          </a:bodyPr>
          <a:lstStyle/>
          <a:p>
            <a:pPr algn="ctr"/>
            <a:r>
              <a:rPr lang="de-DE" b="1" dirty="0" err="1">
                <a:solidFill>
                  <a:schemeClr val="accent2"/>
                </a:solidFill>
                <a:latin typeface="+mj-lt"/>
                <a:sym typeface="Wingdings" panose="05000000000000000000" pitchFamily="2" charset="2"/>
              </a:rPr>
              <a:t>Pressure</a:t>
            </a:r>
            <a:r>
              <a:rPr lang="de-DE" b="1" dirty="0">
                <a:solidFill>
                  <a:schemeClr val="accent2"/>
                </a:solidFill>
                <a:latin typeface="+mj-lt"/>
                <a:sym typeface="Wingdings" panose="05000000000000000000" pitchFamily="2" charset="2"/>
              </a:rPr>
              <a:t> </a:t>
            </a:r>
            <a:r>
              <a:rPr lang="de-DE" b="1" dirty="0" err="1">
                <a:solidFill>
                  <a:schemeClr val="accent2"/>
                </a:solidFill>
                <a:latin typeface="+mj-lt"/>
                <a:sym typeface="Wingdings" panose="05000000000000000000" pitchFamily="2" charset="2"/>
              </a:rPr>
              <a:t>to</a:t>
            </a:r>
            <a:r>
              <a:rPr lang="de-DE" b="1" dirty="0">
                <a:solidFill>
                  <a:schemeClr val="accent2"/>
                </a:solidFill>
                <a:latin typeface="+mj-lt"/>
                <a:sym typeface="Wingdings" panose="05000000000000000000" pitchFamily="2" charset="2"/>
              </a:rPr>
              <a:t> (</a:t>
            </a:r>
            <a:r>
              <a:rPr lang="de-DE" b="1" dirty="0" err="1">
                <a:solidFill>
                  <a:schemeClr val="accent2"/>
                </a:solidFill>
                <a:latin typeface="+mj-lt"/>
                <a:sym typeface="Wingdings" panose="05000000000000000000" pitchFamily="2" charset="2"/>
              </a:rPr>
              <a:t>re</a:t>
            </a:r>
            <a:r>
              <a:rPr lang="de-DE" b="1" dirty="0">
                <a:solidFill>
                  <a:schemeClr val="accent2"/>
                </a:solidFill>
                <a:latin typeface="+mj-lt"/>
                <a:sym typeface="Wingdings" panose="05000000000000000000" pitchFamily="2" charset="2"/>
              </a:rPr>
              <a:t>-)</a:t>
            </a:r>
            <a:r>
              <a:rPr lang="de-DE" b="1" dirty="0" err="1">
                <a:solidFill>
                  <a:schemeClr val="accent2"/>
                </a:solidFill>
                <a:latin typeface="+mj-lt"/>
                <a:sym typeface="Wingdings" panose="05000000000000000000" pitchFamily="2" charset="2"/>
              </a:rPr>
              <a:t>act</a:t>
            </a:r>
            <a:br>
              <a:rPr lang="de-DE" b="1" dirty="0">
                <a:solidFill>
                  <a:schemeClr val="accent2"/>
                </a:solidFill>
                <a:latin typeface="+mj-lt"/>
                <a:sym typeface="Wingdings" panose="05000000000000000000" pitchFamily="2" charset="2"/>
              </a:rPr>
            </a:br>
            <a:r>
              <a:rPr lang="de-DE" b="1" dirty="0" err="1">
                <a:solidFill>
                  <a:schemeClr val="accent2"/>
                </a:solidFill>
                <a:latin typeface="+mj-lt"/>
                <a:sym typeface="Wingdings" panose="05000000000000000000" pitchFamily="2" charset="2"/>
              </a:rPr>
              <a:t>lacking</a:t>
            </a:r>
            <a:r>
              <a:rPr lang="de-DE" b="1" dirty="0">
                <a:solidFill>
                  <a:schemeClr val="accent2"/>
                </a:solidFill>
                <a:latin typeface="+mj-lt"/>
                <a:sym typeface="Wingdings" panose="05000000000000000000" pitchFamily="2" charset="2"/>
              </a:rPr>
              <a:t> </a:t>
            </a:r>
            <a:r>
              <a:rPr lang="de-DE" b="1" dirty="0" err="1">
                <a:solidFill>
                  <a:schemeClr val="accent2"/>
                </a:solidFill>
                <a:latin typeface="+mj-lt"/>
                <a:sym typeface="Wingdings" panose="05000000000000000000" pitchFamily="2" charset="2"/>
              </a:rPr>
              <a:t>correctability</a:t>
            </a:r>
            <a:endParaRPr lang="de-DE" b="1" dirty="0">
              <a:solidFill>
                <a:schemeClr val="accent2"/>
              </a:solidFill>
              <a:latin typeface="+mj-lt"/>
              <a:sym typeface="Wingdings" panose="05000000000000000000" pitchFamily="2" charset="2"/>
            </a:endParaRPr>
          </a:p>
        </p:txBody>
      </p:sp>
      <p:sp>
        <p:nvSpPr>
          <p:cNvPr id="9" name="Rechteck 8">
            <a:extLst>
              <a:ext uri="{FF2B5EF4-FFF2-40B4-BE49-F238E27FC236}">
                <a16:creationId xmlns:a16="http://schemas.microsoft.com/office/drawing/2014/main" id="{1F055396-8612-496B-87A1-D8A4BAEF9E78}"/>
              </a:ext>
            </a:extLst>
          </p:cNvPr>
          <p:cNvSpPr/>
          <p:nvPr/>
        </p:nvSpPr>
        <p:spPr>
          <a:xfrm>
            <a:off x="3745254" y="5562395"/>
            <a:ext cx="4396692" cy="461665"/>
          </a:xfrm>
          <a:prstGeom prst="rect">
            <a:avLst/>
          </a:prstGeom>
        </p:spPr>
        <p:txBody>
          <a:bodyPr wrap="square">
            <a:spAutoFit/>
          </a:bodyPr>
          <a:lstStyle/>
          <a:p>
            <a:pPr algn="ctr"/>
            <a:r>
              <a:rPr lang="de-DE" b="1" dirty="0" err="1">
                <a:solidFill>
                  <a:schemeClr val="accent2"/>
                </a:solidFill>
                <a:latin typeface="+mj-lt"/>
                <a:sym typeface="Wingdings" panose="05000000000000000000" pitchFamily="2" charset="2"/>
              </a:rPr>
              <a:t>Wrong</a:t>
            </a:r>
            <a:r>
              <a:rPr lang="de-DE" b="1" dirty="0">
                <a:solidFill>
                  <a:schemeClr val="accent2"/>
                </a:solidFill>
                <a:latin typeface="+mj-lt"/>
                <a:sym typeface="Wingdings" panose="05000000000000000000" pitchFamily="2" charset="2"/>
              </a:rPr>
              <a:t> </a:t>
            </a:r>
            <a:r>
              <a:rPr lang="de-DE" b="1" dirty="0" err="1">
                <a:solidFill>
                  <a:schemeClr val="accent2"/>
                </a:solidFill>
                <a:latin typeface="+mj-lt"/>
                <a:sym typeface="Wingdings" panose="05000000000000000000" pitchFamily="2" charset="2"/>
              </a:rPr>
              <a:t>decisions</a:t>
            </a:r>
            <a:endParaRPr lang="de-DE" b="1" dirty="0">
              <a:solidFill>
                <a:schemeClr val="accent2"/>
              </a:solidFill>
              <a:latin typeface="+mj-lt"/>
              <a:sym typeface="Wingdings" panose="05000000000000000000" pitchFamily="2" charset="2"/>
            </a:endParaRPr>
          </a:p>
        </p:txBody>
      </p:sp>
      <p:cxnSp>
        <p:nvCxnSpPr>
          <p:cNvPr id="10" name="Gerade Verbindung mit Pfeil 9">
            <a:extLst>
              <a:ext uri="{FF2B5EF4-FFF2-40B4-BE49-F238E27FC236}">
                <a16:creationId xmlns:a16="http://schemas.microsoft.com/office/drawing/2014/main" id="{A6E173DC-F3C7-4C24-B0F1-486D06AD4B06}"/>
              </a:ext>
            </a:extLst>
          </p:cNvPr>
          <p:cNvCxnSpPr>
            <a:cxnSpLocks/>
          </p:cNvCxnSpPr>
          <p:nvPr/>
        </p:nvCxnSpPr>
        <p:spPr bwMode="auto">
          <a:xfrm flipV="1">
            <a:off x="3622731" y="2272439"/>
            <a:ext cx="935638" cy="627212"/>
          </a:xfrm>
          <a:prstGeom prst="straightConnector1">
            <a:avLst/>
          </a:prstGeom>
          <a:solidFill>
            <a:schemeClr val="accent1"/>
          </a:solidFill>
          <a:ln w="57150" cap="flat" cmpd="sng" algn="ctr">
            <a:solidFill>
              <a:srgbClr val="0B163B"/>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Gerade Verbindung mit Pfeil 10">
            <a:extLst>
              <a:ext uri="{FF2B5EF4-FFF2-40B4-BE49-F238E27FC236}">
                <a16:creationId xmlns:a16="http://schemas.microsoft.com/office/drawing/2014/main" id="{8E7AE6B1-EAED-45E2-AD8A-235E8BA8AE04}"/>
              </a:ext>
            </a:extLst>
          </p:cNvPr>
          <p:cNvCxnSpPr>
            <a:cxnSpLocks/>
          </p:cNvCxnSpPr>
          <p:nvPr/>
        </p:nvCxnSpPr>
        <p:spPr bwMode="auto">
          <a:xfrm>
            <a:off x="7633633" y="2376471"/>
            <a:ext cx="986492" cy="656719"/>
          </a:xfrm>
          <a:prstGeom prst="straightConnector1">
            <a:avLst/>
          </a:prstGeom>
          <a:solidFill>
            <a:schemeClr val="accent1"/>
          </a:solidFill>
          <a:ln w="57150" cap="flat" cmpd="sng" algn="ctr">
            <a:solidFill>
              <a:srgbClr val="0B163B"/>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Gerade Verbindung mit Pfeil 11">
            <a:extLst>
              <a:ext uri="{FF2B5EF4-FFF2-40B4-BE49-F238E27FC236}">
                <a16:creationId xmlns:a16="http://schemas.microsoft.com/office/drawing/2014/main" id="{2E7954C0-4758-446E-BE8C-E25FFC277578}"/>
              </a:ext>
            </a:extLst>
          </p:cNvPr>
          <p:cNvCxnSpPr>
            <a:cxnSpLocks/>
          </p:cNvCxnSpPr>
          <p:nvPr/>
        </p:nvCxnSpPr>
        <p:spPr bwMode="auto">
          <a:xfrm flipH="1">
            <a:off x="7633633" y="4531328"/>
            <a:ext cx="986492" cy="790382"/>
          </a:xfrm>
          <a:prstGeom prst="straightConnector1">
            <a:avLst/>
          </a:prstGeom>
          <a:solidFill>
            <a:schemeClr val="accent1"/>
          </a:solidFill>
          <a:ln w="57150" cap="flat" cmpd="sng" algn="ctr">
            <a:solidFill>
              <a:srgbClr val="0B163B"/>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Gerade Verbindung mit Pfeil 12">
            <a:extLst>
              <a:ext uri="{FF2B5EF4-FFF2-40B4-BE49-F238E27FC236}">
                <a16:creationId xmlns:a16="http://schemas.microsoft.com/office/drawing/2014/main" id="{A827A016-81ED-4602-AD6D-20FB634E6AFC}"/>
              </a:ext>
            </a:extLst>
          </p:cNvPr>
          <p:cNvCxnSpPr>
            <a:cxnSpLocks/>
          </p:cNvCxnSpPr>
          <p:nvPr/>
        </p:nvCxnSpPr>
        <p:spPr bwMode="auto">
          <a:xfrm flipH="1" flipV="1">
            <a:off x="3669296" y="4669634"/>
            <a:ext cx="842509" cy="652076"/>
          </a:xfrm>
          <a:prstGeom prst="straightConnector1">
            <a:avLst/>
          </a:prstGeom>
          <a:solidFill>
            <a:schemeClr val="accent1"/>
          </a:solidFill>
          <a:ln w="57150" cap="flat" cmpd="sng" algn="ctr">
            <a:solidFill>
              <a:srgbClr val="0B163B"/>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50378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C40EAEF-B8EC-4FB8-A9FA-7536E9B8C368}"/>
              </a:ext>
            </a:extLst>
          </p:cNvPr>
          <p:cNvSpPr>
            <a:spLocks noGrp="1"/>
          </p:cNvSpPr>
          <p:nvPr>
            <p:ph type="title"/>
          </p:nvPr>
        </p:nvSpPr>
        <p:spPr/>
        <p:txBody>
          <a:bodyPr/>
          <a:lstStyle/>
          <a:p>
            <a:r>
              <a:rPr lang="de-DE" sz="3200" dirty="0">
                <a:solidFill>
                  <a:srgbClr val="0B163B"/>
                </a:solidFill>
              </a:rPr>
              <a:t>Content</a:t>
            </a:r>
          </a:p>
        </p:txBody>
      </p:sp>
      <p:sp>
        <p:nvSpPr>
          <p:cNvPr id="5" name="Inhaltsplatzhalter 4">
            <a:extLst>
              <a:ext uri="{FF2B5EF4-FFF2-40B4-BE49-F238E27FC236}">
                <a16:creationId xmlns:a16="http://schemas.microsoft.com/office/drawing/2014/main" id="{08C5C621-81D4-482D-8A66-C325103B4A49}"/>
              </a:ext>
            </a:extLst>
          </p:cNvPr>
          <p:cNvSpPr>
            <a:spLocks noGrp="1"/>
          </p:cNvSpPr>
          <p:nvPr>
            <p:ph idx="1"/>
          </p:nvPr>
        </p:nvSpPr>
        <p:spPr>
          <a:xfrm>
            <a:off x="957600" y="1299599"/>
            <a:ext cx="10972800" cy="3921121"/>
          </a:xfrm>
        </p:spPr>
        <p:txBody>
          <a:bodyPr anchor="ctr"/>
          <a:lstStyle/>
          <a:p>
            <a:pPr marL="514800" indent="-514800">
              <a:lnSpc>
                <a:spcPct val="150000"/>
              </a:lnSpc>
              <a:spcBef>
                <a:spcPts val="600"/>
              </a:spcBef>
              <a:buFont typeface="+mj-lt"/>
              <a:buAutoNum type="arabicPeriod"/>
            </a:pPr>
            <a:r>
              <a:rPr lang="de-DE" dirty="0" err="1">
                <a:solidFill>
                  <a:srgbClr val="0B163B"/>
                </a:solidFill>
              </a:rPr>
              <a:t>How</a:t>
            </a:r>
            <a:r>
              <a:rPr lang="de-DE" dirty="0">
                <a:solidFill>
                  <a:srgbClr val="0B163B"/>
                </a:solidFill>
              </a:rPr>
              <a:t> AI </a:t>
            </a:r>
            <a:r>
              <a:rPr lang="de-DE" dirty="0" err="1">
                <a:solidFill>
                  <a:srgbClr val="0B163B"/>
                </a:solidFill>
              </a:rPr>
              <a:t>works</a:t>
            </a:r>
            <a:r>
              <a:rPr lang="de-DE" dirty="0">
                <a:solidFill>
                  <a:srgbClr val="0B163B"/>
                </a:solidFill>
              </a:rPr>
              <a:t> – </a:t>
            </a:r>
            <a:r>
              <a:rPr lang="de-DE" dirty="0" err="1">
                <a:solidFill>
                  <a:srgbClr val="0B163B"/>
                </a:solidFill>
              </a:rPr>
              <a:t>basic</a:t>
            </a:r>
            <a:r>
              <a:rPr lang="de-DE" dirty="0">
                <a:solidFill>
                  <a:srgbClr val="0B163B"/>
                </a:solidFill>
              </a:rPr>
              <a:t> </a:t>
            </a:r>
            <a:r>
              <a:rPr lang="de-DE" dirty="0" err="1">
                <a:solidFill>
                  <a:srgbClr val="0B163B"/>
                </a:solidFill>
              </a:rPr>
              <a:t>functionality</a:t>
            </a:r>
            <a:r>
              <a:rPr lang="de-DE" dirty="0">
                <a:solidFill>
                  <a:srgbClr val="0B163B"/>
                </a:solidFill>
              </a:rPr>
              <a:t> </a:t>
            </a:r>
            <a:r>
              <a:rPr lang="de-DE" dirty="0" err="1">
                <a:solidFill>
                  <a:srgbClr val="0B163B"/>
                </a:solidFill>
              </a:rPr>
              <a:t>of</a:t>
            </a:r>
            <a:r>
              <a:rPr lang="de-DE" dirty="0">
                <a:solidFill>
                  <a:srgbClr val="0B163B"/>
                </a:solidFill>
              </a:rPr>
              <a:t> AI and </a:t>
            </a:r>
            <a:r>
              <a:rPr lang="de-DE" dirty="0" err="1">
                <a:solidFill>
                  <a:srgbClr val="0B163B"/>
                </a:solidFill>
              </a:rPr>
              <a:t>machine</a:t>
            </a:r>
            <a:r>
              <a:rPr lang="de-DE" dirty="0">
                <a:solidFill>
                  <a:srgbClr val="0B163B"/>
                </a:solidFill>
              </a:rPr>
              <a:t> </a:t>
            </a:r>
            <a:r>
              <a:rPr lang="de-DE" dirty="0" err="1">
                <a:solidFill>
                  <a:srgbClr val="0B163B"/>
                </a:solidFill>
              </a:rPr>
              <a:t>learning</a:t>
            </a:r>
            <a:endParaRPr lang="de-DE" dirty="0">
              <a:solidFill>
                <a:srgbClr val="0B163B"/>
              </a:solidFill>
            </a:endParaRPr>
          </a:p>
          <a:p>
            <a:pPr marL="514800" indent="-514800">
              <a:lnSpc>
                <a:spcPct val="150000"/>
              </a:lnSpc>
              <a:spcBef>
                <a:spcPts val="600"/>
              </a:spcBef>
              <a:buFont typeface="+mj-lt"/>
              <a:buAutoNum type="arabicPeriod"/>
            </a:pPr>
            <a:r>
              <a:rPr lang="en-US" dirty="0">
                <a:solidFill>
                  <a:srgbClr val="0B163B"/>
                </a:solidFill>
              </a:rPr>
              <a:t>Overview of basic types of machine Learning </a:t>
            </a:r>
          </a:p>
          <a:p>
            <a:pPr marL="514800" indent="-514800">
              <a:lnSpc>
                <a:spcPct val="150000"/>
              </a:lnSpc>
              <a:spcBef>
                <a:spcPts val="600"/>
              </a:spcBef>
              <a:buFont typeface="+mj-lt"/>
              <a:buAutoNum type="arabicPeriod"/>
            </a:pPr>
            <a:r>
              <a:rPr lang="de-DE" dirty="0" err="1">
                <a:solidFill>
                  <a:srgbClr val="0B163B"/>
                </a:solidFill>
              </a:rPr>
              <a:t>Important</a:t>
            </a:r>
            <a:r>
              <a:rPr lang="de-DE" dirty="0">
                <a:solidFill>
                  <a:srgbClr val="0B163B"/>
                </a:solidFill>
              </a:rPr>
              <a:t> </a:t>
            </a:r>
            <a:r>
              <a:rPr lang="de-DE" dirty="0" err="1">
                <a:solidFill>
                  <a:srgbClr val="0B163B"/>
                </a:solidFill>
              </a:rPr>
              <a:t>peculiarities</a:t>
            </a:r>
            <a:r>
              <a:rPr lang="de-DE" dirty="0">
                <a:solidFill>
                  <a:srgbClr val="0B163B"/>
                </a:solidFill>
              </a:rPr>
              <a:t> </a:t>
            </a:r>
            <a:r>
              <a:rPr lang="de-DE" dirty="0" err="1">
                <a:solidFill>
                  <a:srgbClr val="0B163B"/>
                </a:solidFill>
              </a:rPr>
              <a:t>of</a:t>
            </a:r>
            <a:r>
              <a:rPr lang="de-DE" dirty="0">
                <a:solidFill>
                  <a:srgbClr val="0B163B"/>
                </a:solidFill>
              </a:rPr>
              <a:t> AI </a:t>
            </a:r>
          </a:p>
          <a:p>
            <a:pPr marL="514800" indent="-514800">
              <a:lnSpc>
                <a:spcPct val="150000"/>
              </a:lnSpc>
              <a:spcBef>
                <a:spcPts val="600"/>
              </a:spcBef>
              <a:buFont typeface="+mj-lt"/>
              <a:buAutoNum type="arabicPeriod"/>
            </a:pPr>
            <a:r>
              <a:rPr lang="de-DE" dirty="0">
                <a:solidFill>
                  <a:srgbClr val="0B163B"/>
                </a:solidFill>
              </a:rPr>
              <a:t>The ELIZA </a:t>
            </a:r>
            <a:r>
              <a:rPr lang="de-DE" dirty="0" err="1">
                <a:solidFill>
                  <a:srgbClr val="0B163B"/>
                </a:solidFill>
              </a:rPr>
              <a:t>effect</a:t>
            </a:r>
            <a:r>
              <a:rPr lang="de-DE" dirty="0">
                <a:solidFill>
                  <a:srgbClr val="0B163B"/>
                </a:solidFill>
              </a:rPr>
              <a:t> and </a:t>
            </a:r>
            <a:r>
              <a:rPr lang="de-DE" dirty="0" err="1">
                <a:solidFill>
                  <a:srgbClr val="0B163B"/>
                </a:solidFill>
              </a:rPr>
              <a:t>automation</a:t>
            </a:r>
            <a:r>
              <a:rPr lang="de-DE" dirty="0">
                <a:solidFill>
                  <a:srgbClr val="0B163B"/>
                </a:solidFill>
              </a:rPr>
              <a:t> </a:t>
            </a:r>
            <a:r>
              <a:rPr lang="de-DE" dirty="0" err="1">
                <a:solidFill>
                  <a:srgbClr val="0B163B"/>
                </a:solidFill>
              </a:rPr>
              <a:t>bias</a:t>
            </a:r>
            <a:endParaRPr lang="de-DE" dirty="0">
              <a:solidFill>
                <a:srgbClr val="0B163B"/>
              </a:solidFill>
            </a:endParaRPr>
          </a:p>
        </p:txBody>
      </p:sp>
      <p:pic>
        <p:nvPicPr>
          <p:cNvPr id="7" name="Grafik 1">
            <a:extLst>
              <a:ext uri="{FF2B5EF4-FFF2-40B4-BE49-F238E27FC236}">
                <a16:creationId xmlns:a16="http://schemas.microsoft.com/office/drawing/2014/main" id="{68326E49-76B0-4C22-A247-89D08CFCD674}"/>
              </a:ext>
            </a:extLst>
          </p:cNvPr>
          <p:cNvPicPr/>
          <p:nvPr/>
        </p:nvPicPr>
        <p:blipFill>
          <a:blip r:embed="rId2"/>
          <a:stretch/>
        </p:blipFill>
        <p:spPr>
          <a:xfrm>
            <a:off x="11164320" y="5798160"/>
            <a:ext cx="1027440" cy="1059480"/>
          </a:xfrm>
          <a:prstGeom prst="rect">
            <a:avLst/>
          </a:prstGeom>
          <a:noFill/>
          <a:ln w="0">
            <a:noFill/>
          </a:ln>
        </p:spPr>
      </p:pic>
    </p:spTree>
    <p:extLst>
      <p:ext uri="{BB962C8B-B14F-4D97-AF65-F5344CB8AC3E}">
        <p14:creationId xmlns:p14="http://schemas.microsoft.com/office/powerpoint/2010/main" val="30974935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uto, Steil, Gefährlich, Bus, Steigung, Abgrund">
            <a:extLst>
              <a:ext uri="{FF2B5EF4-FFF2-40B4-BE49-F238E27FC236}">
                <a16:creationId xmlns:a16="http://schemas.microsoft.com/office/drawing/2014/main" id="{186DBF44-BF65-4D43-98C1-983C675A0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72" r="19611" b="47499"/>
          <a:stretch/>
        </p:blipFill>
        <p:spPr bwMode="auto">
          <a:xfrm>
            <a:off x="8410596" y="3125661"/>
            <a:ext cx="3019404" cy="2485437"/>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EA926011-3CAA-4AA6-B694-1BF8AF40C4A4}"/>
              </a:ext>
            </a:extLst>
          </p:cNvPr>
          <p:cNvSpPr>
            <a:spLocks noGrp="1"/>
          </p:cNvSpPr>
          <p:nvPr>
            <p:ph type="title"/>
          </p:nvPr>
        </p:nvSpPr>
        <p:spPr/>
        <p:txBody>
          <a:bodyPr/>
          <a:lstStyle/>
          <a:p>
            <a:r>
              <a:rPr lang="de-AT" dirty="0"/>
              <a:t>Human vs. </a:t>
            </a:r>
            <a:r>
              <a:rPr lang="de-AT" dirty="0" err="1"/>
              <a:t>Machine</a:t>
            </a:r>
            <a:r>
              <a:rPr lang="de-AT" dirty="0"/>
              <a:t>?</a:t>
            </a:r>
            <a:br>
              <a:rPr lang="de-AT" dirty="0"/>
            </a:br>
            <a:r>
              <a:rPr lang="en-US" sz="2000" dirty="0">
                <a:latin typeface="+mn-lt"/>
              </a:rPr>
              <a:t>A practical example of automation bias</a:t>
            </a:r>
            <a:endParaRPr lang="de-DE" dirty="0">
              <a:latin typeface="+mn-lt"/>
            </a:endParaRPr>
          </a:p>
        </p:txBody>
      </p:sp>
      <p:sp>
        <p:nvSpPr>
          <p:cNvPr id="5" name="Textfeld 4">
            <a:extLst>
              <a:ext uri="{FF2B5EF4-FFF2-40B4-BE49-F238E27FC236}">
                <a16:creationId xmlns:a16="http://schemas.microsoft.com/office/drawing/2014/main" id="{4BA25B35-9092-493E-AF2D-DD3A86A83BDF}"/>
              </a:ext>
            </a:extLst>
          </p:cNvPr>
          <p:cNvSpPr txBox="1"/>
          <p:nvPr/>
        </p:nvSpPr>
        <p:spPr>
          <a:xfrm>
            <a:off x="4433" y="2001739"/>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6" name="Inhaltsplatzhalter 2">
            <a:extLst>
              <a:ext uri="{FF2B5EF4-FFF2-40B4-BE49-F238E27FC236}">
                <a16:creationId xmlns:a16="http://schemas.microsoft.com/office/drawing/2014/main" id="{356F7946-F9A6-4EA4-B859-45534C3D2804}"/>
              </a:ext>
            </a:extLst>
          </p:cNvPr>
          <p:cNvSpPr/>
          <p:nvPr/>
        </p:nvSpPr>
        <p:spPr>
          <a:xfrm>
            <a:off x="452108" y="2001739"/>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solidFill>
                  <a:schemeClr val="accent4"/>
                </a:solidFill>
                <a:effectLst/>
                <a:uFillTx/>
                <a:latin typeface="+mj-lt"/>
              </a:rPr>
              <a:t>Autonomy …</a:t>
            </a:r>
            <a:endParaRPr lang="nl-BE" sz="1800" b="0" u="none" strike="noStrike" dirty="0">
              <a:solidFill>
                <a:srgbClr val="000000"/>
              </a:solidFill>
              <a:effectLst/>
              <a:uFillTx/>
              <a:latin typeface="+mj-lt"/>
            </a:endParaRPr>
          </a:p>
        </p:txBody>
      </p:sp>
      <p:sp>
        <p:nvSpPr>
          <p:cNvPr id="7" name="Inhaltsplatzhalter 2">
            <a:extLst>
              <a:ext uri="{FF2B5EF4-FFF2-40B4-BE49-F238E27FC236}">
                <a16:creationId xmlns:a16="http://schemas.microsoft.com/office/drawing/2014/main" id="{6F45F5CA-3FD3-4BA6-910C-6F6625CD74AB}"/>
              </a:ext>
            </a:extLst>
          </p:cNvPr>
          <p:cNvSpPr/>
          <p:nvPr/>
        </p:nvSpPr>
        <p:spPr>
          <a:xfrm>
            <a:off x="452108" y="2397740"/>
            <a:ext cx="11048220" cy="6121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 is simply put the ability to act freely and make one‘s own decisions based on self-defined rules</a:t>
            </a:r>
          </a:p>
          <a:p>
            <a:pPr marL="285750" indent="-285750">
              <a:spcBef>
                <a:spcPts val="1000"/>
              </a:spcBef>
              <a:buFont typeface="Arial" panose="020B0604020202020204" pitchFamily="34" charset="0"/>
              <a:buChar char="•"/>
            </a:pPr>
            <a:endParaRPr lang="en-US" sz="1400" dirty="0"/>
          </a:p>
        </p:txBody>
      </p:sp>
      <p:sp>
        <p:nvSpPr>
          <p:cNvPr id="8" name="Textfeld 7">
            <a:extLst>
              <a:ext uri="{FF2B5EF4-FFF2-40B4-BE49-F238E27FC236}">
                <a16:creationId xmlns:a16="http://schemas.microsoft.com/office/drawing/2014/main" id="{2E57E4B6-2D76-488E-9220-977D47A84CC1}"/>
              </a:ext>
            </a:extLst>
          </p:cNvPr>
          <p:cNvSpPr txBox="1"/>
          <p:nvPr/>
        </p:nvSpPr>
        <p:spPr>
          <a:xfrm>
            <a:off x="0" y="3009900"/>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9" name="Inhaltsplatzhalter 2">
            <a:extLst>
              <a:ext uri="{FF2B5EF4-FFF2-40B4-BE49-F238E27FC236}">
                <a16:creationId xmlns:a16="http://schemas.microsoft.com/office/drawing/2014/main" id="{D5C16005-05DD-4934-BCC1-B8788027A8EE}"/>
              </a:ext>
            </a:extLst>
          </p:cNvPr>
          <p:cNvSpPr/>
          <p:nvPr/>
        </p:nvSpPr>
        <p:spPr>
          <a:xfrm>
            <a:off x="447675" y="3009900"/>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solidFill>
                  <a:schemeClr val="accent4"/>
                </a:solidFill>
                <a:effectLst/>
                <a:uFillTx/>
                <a:latin typeface="+mj-lt"/>
              </a:rPr>
              <a:t>AI …</a:t>
            </a:r>
            <a:endParaRPr lang="nl-BE" sz="1800" b="0" u="none" strike="noStrike" dirty="0">
              <a:solidFill>
                <a:srgbClr val="000000"/>
              </a:solidFill>
              <a:effectLst/>
              <a:uFillTx/>
              <a:latin typeface="+mj-lt"/>
            </a:endParaRPr>
          </a:p>
        </p:txBody>
      </p:sp>
      <p:sp>
        <p:nvSpPr>
          <p:cNvPr id="10" name="Inhaltsplatzhalter 2">
            <a:extLst>
              <a:ext uri="{FF2B5EF4-FFF2-40B4-BE49-F238E27FC236}">
                <a16:creationId xmlns:a16="http://schemas.microsoft.com/office/drawing/2014/main" id="{726643D9-5128-4D33-B3B5-088A91E34AE0}"/>
              </a:ext>
            </a:extLst>
          </p:cNvPr>
          <p:cNvSpPr/>
          <p:nvPr/>
        </p:nvSpPr>
        <p:spPr>
          <a:xfrm>
            <a:off x="447675" y="3405901"/>
            <a:ext cx="11048220" cy="6121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 can automate certain tasks to improve human agency and autonomy </a:t>
            </a:r>
          </a:p>
        </p:txBody>
      </p:sp>
      <p:sp>
        <p:nvSpPr>
          <p:cNvPr id="11" name="Inhaltsplatzhalter 2">
            <a:extLst>
              <a:ext uri="{FF2B5EF4-FFF2-40B4-BE49-F238E27FC236}">
                <a16:creationId xmlns:a16="http://schemas.microsoft.com/office/drawing/2014/main" id="{370EB2CA-B10D-47C1-A603-0A88CB11C270}"/>
              </a:ext>
            </a:extLst>
          </p:cNvPr>
          <p:cNvSpPr/>
          <p:nvPr/>
        </p:nvSpPr>
        <p:spPr>
          <a:xfrm>
            <a:off x="1763932" y="4246563"/>
            <a:ext cx="8886045" cy="325339"/>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anchor="t">
            <a:noAutofit/>
          </a:bodyPr>
          <a:lstStyle/>
          <a:p>
            <a:pPr algn="ctr">
              <a:spcBef>
                <a:spcPts val="1000"/>
              </a:spcBef>
            </a:pPr>
            <a:r>
              <a:rPr lang="en-US" sz="1800" dirty="0">
                <a:solidFill>
                  <a:srgbClr val="0B163B"/>
                </a:solidFill>
                <a:latin typeface="+mj-lt"/>
              </a:rPr>
              <a:t>But what happens in case of conflicts between human &amp; AI decisions?</a:t>
            </a:r>
          </a:p>
        </p:txBody>
      </p:sp>
      <p:sp>
        <p:nvSpPr>
          <p:cNvPr id="12" name="Inhaltsplatzhalter 2">
            <a:extLst>
              <a:ext uri="{FF2B5EF4-FFF2-40B4-BE49-F238E27FC236}">
                <a16:creationId xmlns:a16="http://schemas.microsoft.com/office/drawing/2014/main" id="{F81DCDC3-1003-44CB-AC54-48DD0EB85747}"/>
              </a:ext>
            </a:extLst>
          </p:cNvPr>
          <p:cNvSpPr/>
          <p:nvPr/>
        </p:nvSpPr>
        <p:spPr>
          <a:xfrm>
            <a:off x="457200" y="4762287"/>
            <a:ext cx="7839076" cy="6121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US" sz="1400" dirty="0"/>
              <a:t>Every AI is a machine </a:t>
            </a:r>
          </a:p>
          <a:p>
            <a:pPr marL="285750" indent="-285750">
              <a:spcBef>
                <a:spcPts val="1000"/>
              </a:spcBef>
              <a:buFont typeface="Arial" panose="020B0604020202020204" pitchFamily="34" charset="0"/>
              <a:buChar char="•"/>
            </a:pPr>
            <a:r>
              <a:rPr lang="en-US" sz="1400" dirty="0"/>
              <a:t>It has no real autonomy but only computes probabilities</a:t>
            </a:r>
          </a:p>
        </p:txBody>
      </p:sp>
      <p:sp>
        <p:nvSpPr>
          <p:cNvPr id="13" name="Inhaltsplatzhalter 2">
            <a:extLst>
              <a:ext uri="{FF2B5EF4-FFF2-40B4-BE49-F238E27FC236}">
                <a16:creationId xmlns:a16="http://schemas.microsoft.com/office/drawing/2014/main" id="{A4960D9C-A03D-4C06-B296-55CDAB99296C}"/>
              </a:ext>
            </a:extLst>
          </p:cNvPr>
          <p:cNvSpPr/>
          <p:nvPr/>
        </p:nvSpPr>
        <p:spPr>
          <a:xfrm>
            <a:off x="809624" y="5671870"/>
            <a:ext cx="7839076" cy="44544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anchor="t">
            <a:noAutofit/>
          </a:bodyPr>
          <a:lstStyle/>
          <a:p>
            <a:pPr>
              <a:spcBef>
                <a:spcPts val="1000"/>
              </a:spcBef>
            </a:pPr>
            <a:r>
              <a:rPr lang="en-US" sz="2000" dirty="0">
                <a:solidFill>
                  <a:srgbClr val="0B163B"/>
                </a:solidFill>
                <a:latin typeface="+mj-lt"/>
                <a:sym typeface="Wingdings" panose="05000000000000000000" pitchFamily="2" charset="2"/>
              </a:rPr>
              <a:t> </a:t>
            </a:r>
            <a:r>
              <a:rPr lang="en-US" sz="2000" dirty="0">
                <a:solidFill>
                  <a:srgbClr val="0B163B"/>
                </a:solidFill>
                <a:latin typeface="+mj-lt"/>
              </a:rPr>
              <a:t>Core risk:  Loss of human autonomy and agency to AI</a:t>
            </a:r>
          </a:p>
        </p:txBody>
      </p:sp>
      <p:pic>
        <p:nvPicPr>
          <p:cNvPr id="15" name="Picture 2">
            <a:extLst>
              <a:ext uri="{FF2B5EF4-FFF2-40B4-BE49-F238E27FC236}">
                <a16:creationId xmlns:a16="http://schemas.microsoft.com/office/drawing/2014/main" id="{CA864B89-5150-4C7F-A64A-6F6227F863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9529"/>
          <a:stretch/>
        </p:blipFill>
        <p:spPr bwMode="auto">
          <a:xfrm>
            <a:off x="9669114" y="4637988"/>
            <a:ext cx="502368" cy="47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Inhaltsplatzhalter 2">
            <a:extLst>
              <a:ext uri="{FF2B5EF4-FFF2-40B4-BE49-F238E27FC236}">
                <a16:creationId xmlns:a16="http://schemas.microsoft.com/office/drawing/2014/main" id="{9EAC8710-F596-41B1-92F3-C8C6BDDEA1D2}"/>
              </a:ext>
            </a:extLst>
          </p:cNvPr>
          <p:cNvSpPr txBox="1">
            <a:spLocks/>
          </p:cNvSpPr>
          <p:nvPr/>
        </p:nvSpPr>
        <p:spPr>
          <a:xfrm>
            <a:off x="8715851" y="5124213"/>
            <a:ext cx="2408894" cy="396000"/>
          </a:xfrm>
          <a:prstGeom prst="rect">
            <a:avLst/>
          </a:prstGeom>
        </p:spPr>
        <p:txBody>
          <a:bodyPr vert="horz" lIns="0" tIns="45720" rIns="91440" bIns="45720" rtlCol="0">
            <a:noAutofit/>
          </a:bodyPr>
          <a:lstStyle>
            <a:lvl1pPr marL="385763" indent="-385763" algn="l" rtl="0" eaLnBrk="1" fontAlgn="base" hangingPunct="1">
              <a:spcBef>
                <a:spcPct val="20000"/>
              </a:spcBef>
              <a:spcAft>
                <a:spcPct val="0"/>
              </a:spcAft>
              <a:buClrTx/>
              <a:buSzPct val="100000"/>
              <a:buFont typeface="Arial"/>
              <a:buChar char="•"/>
              <a:defRPr sz="2000">
                <a:solidFill>
                  <a:schemeClr val="tx1"/>
                </a:solidFill>
                <a:latin typeface="+mn-lt"/>
                <a:ea typeface="+mn-ea"/>
                <a:cs typeface="ＭＳ Ｐゴシック" charset="0"/>
              </a:defRPr>
            </a:lvl1pPr>
            <a:lvl2pPr marL="952500" indent="-376238" algn="l" rtl="0" eaLnBrk="1" fontAlgn="base" hangingPunct="1">
              <a:spcBef>
                <a:spcPct val="20000"/>
              </a:spcBef>
              <a:spcAft>
                <a:spcPct val="0"/>
              </a:spcAft>
              <a:buClr>
                <a:schemeClr val="tx1"/>
              </a:buClr>
              <a:buSzPct val="100000"/>
              <a:buFont typeface="Arial"/>
              <a:buChar char="•"/>
              <a:defRPr sz="2000">
                <a:solidFill>
                  <a:schemeClr val="tx1"/>
                </a:solidFill>
                <a:latin typeface="+mn-lt"/>
                <a:ea typeface="+mn-ea"/>
              </a:defRPr>
            </a:lvl2pPr>
            <a:lvl3pPr marL="1257300" indent="-342900" algn="l" rtl="0" eaLnBrk="1" fontAlgn="base" hangingPunct="1">
              <a:spcBef>
                <a:spcPct val="20000"/>
              </a:spcBef>
              <a:spcAft>
                <a:spcPct val="0"/>
              </a:spcAft>
              <a:buClr>
                <a:schemeClr val="tx1"/>
              </a:buClr>
              <a:buFont typeface="Arial"/>
              <a:buChar char="•"/>
              <a:defRPr sz="2000">
                <a:solidFill>
                  <a:schemeClr val="tx1"/>
                </a:solidFill>
                <a:latin typeface="+mn-lt"/>
                <a:ea typeface="+mn-ea"/>
              </a:defRPr>
            </a:lvl3pPr>
            <a:lvl4pPr marL="1676400" indent="-342900" algn="l" rtl="0" eaLnBrk="1" fontAlgn="base" hangingPunct="1">
              <a:spcBef>
                <a:spcPct val="20000"/>
              </a:spcBef>
              <a:spcAft>
                <a:spcPct val="0"/>
              </a:spcAft>
              <a:buClr>
                <a:schemeClr val="tx1"/>
              </a:buClr>
              <a:buFont typeface="Arial"/>
              <a:buChar char="•"/>
              <a:defRPr sz="2000">
                <a:solidFill>
                  <a:schemeClr val="tx1"/>
                </a:solidFill>
                <a:latin typeface="+mn-lt"/>
                <a:ea typeface="+mn-ea"/>
              </a:defRPr>
            </a:lvl4pPr>
            <a:lvl5pPr marL="2327275" indent="-228600" algn="l" rtl="0" eaLnBrk="1" fontAlgn="base" hangingPunct="1">
              <a:spcBef>
                <a:spcPct val="20000"/>
              </a:spcBef>
              <a:spcAft>
                <a:spcPct val="0"/>
              </a:spcAft>
              <a:buClr>
                <a:schemeClr val="tx1"/>
              </a:buClr>
              <a:buFont typeface="Arial"/>
              <a:buChar char="•"/>
              <a:defRPr sz="2000">
                <a:solidFill>
                  <a:schemeClr val="tx1"/>
                </a:solidFill>
                <a:latin typeface="+mn-lt"/>
                <a:ea typeface="+mn-ea"/>
              </a:defRPr>
            </a:lvl5pPr>
            <a:lvl6pPr marL="2784475" indent="-228600" algn="l" rtl="0" eaLnBrk="1" fontAlgn="base" hangingPunct="1">
              <a:spcBef>
                <a:spcPct val="20000"/>
              </a:spcBef>
              <a:spcAft>
                <a:spcPct val="0"/>
              </a:spcAft>
              <a:buChar char="»"/>
              <a:defRPr sz="2400">
                <a:solidFill>
                  <a:srgbClr val="006666"/>
                </a:solidFill>
                <a:latin typeface="+mn-lt"/>
                <a:ea typeface="+mn-ea"/>
              </a:defRPr>
            </a:lvl6pPr>
            <a:lvl7pPr marL="3241675" indent="-228600" algn="l" rtl="0" eaLnBrk="1" fontAlgn="base" hangingPunct="1">
              <a:spcBef>
                <a:spcPct val="20000"/>
              </a:spcBef>
              <a:spcAft>
                <a:spcPct val="0"/>
              </a:spcAft>
              <a:buChar char="»"/>
              <a:defRPr sz="2400">
                <a:solidFill>
                  <a:srgbClr val="006666"/>
                </a:solidFill>
                <a:latin typeface="+mn-lt"/>
                <a:ea typeface="+mn-ea"/>
              </a:defRPr>
            </a:lvl7pPr>
            <a:lvl8pPr marL="3698875" indent="-228600" algn="l" rtl="0" eaLnBrk="1" fontAlgn="base" hangingPunct="1">
              <a:spcBef>
                <a:spcPct val="20000"/>
              </a:spcBef>
              <a:spcAft>
                <a:spcPct val="0"/>
              </a:spcAft>
              <a:buChar char="»"/>
              <a:defRPr sz="2400">
                <a:solidFill>
                  <a:srgbClr val="006666"/>
                </a:solidFill>
                <a:latin typeface="+mn-lt"/>
                <a:ea typeface="+mn-ea"/>
              </a:defRPr>
            </a:lvl8pPr>
            <a:lvl9pPr marL="4156075" indent="-228600" algn="l" rtl="0" eaLnBrk="1" fontAlgn="base" hangingPunct="1">
              <a:spcBef>
                <a:spcPct val="20000"/>
              </a:spcBef>
              <a:spcAft>
                <a:spcPct val="0"/>
              </a:spcAft>
              <a:buChar char="»"/>
              <a:defRPr sz="2400">
                <a:solidFill>
                  <a:srgbClr val="006666"/>
                </a:solidFill>
                <a:latin typeface="+mn-lt"/>
                <a:ea typeface="+mn-ea"/>
              </a:defRPr>
            </a:lvl9pPr>
          </a:lstStyle>
          <a:p>
            <a:pPr marL="0" indent="0" algn="ctr">
              <a:buNone/>
            </a:pPr>
            <a:r>
              <a:rPr lang="de-AT" sz="1800" b="1" dirty="0">
                <a:solidFill>
                  <a:schemeClr val="bg1"/>
                </a:solidFill>
              </a:rPr>
              <a:t>Turn </a:t>
            </a:r>
            <a:r>
              <a:rPr lang="de-AT" sz="1800" b="1" dirty="0" err="1">
                <a:solidFill>
                  <a:schemeClr val="bg1"/>
                </a:solidFill>
              </a:rPr>
              <a:t>to</a:t>
            </a:r>
            <a:r>
              <a:rPr lang="de-AT" sz="1800" b="1" dirty="0">
                <a:solidFill>
                  <a:schemeClr val="bg1"/>
                </a:solidFill>
              </a:rPr>
              <a:t> </a:t>
            </a:r>
            <a:r>
              <a:rPr lang="de-AT" sz="1800" b="1" dirty="0" err="1">
                <a:solidFill>
                  <a:schemeClr val="bg1"/>
                </a:solidFill>
              </a:rPr>
              <a:t>the</a:t>
            </a:r>
            <a:r>
              <a:rPr lang="de-AT" sz="1800" b="1" dirty="0">
                <a:solidFill>
                  <a:schemeClr val="bg1"/>
                </a:solidFill>
              </a:rPr>
              <a:t> </a:t>
            </a:r>
            <a:r>
              <a:rPr lang="de-AT" sz="1800" b="1" dirty="0" err="1">
                <a:solidFill>
                  <a:schemeClr val="bg1"/>
                </a:solidFill>
              </a:rPr>
              <a:t>right</a:t>
            </a:r>
            <a:endParaRPr lang="de-AT" sz="1800" b="1" dirty="0">
              <a:solidFill>
                <a:schemeClr val="bg1"/>
              </a:solidFill>
            </a:endParaRPr>
          </a:p>
        </p:txBody>
      </p:sp>
    </p:spTree>
    <p:extLst>
      <p:ext uri="{BB962C8B-B14F-4D97-AF65-F5344CB8AC3E}">
        <p14:creationId xmlns:p14="http://schemas.microsoft.com/office/powerpoint/2010/main" val="2574614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754ED0-4701-48DF-AB24-0CE5435D0051}"/>
              </a:ext>
            </a:extLst>
          </p:cNvPr>
          <p:cNvSpPr>
            <a:spLocks noGrp="1"/>
          </p:cNvSpPr>
          <p:nvPr>
            <p:ph type="title"/>
          </p:nvPr>
        </p:nvSpPr>
        <p:spPr/>
        <p:txBody>
          <a:bodyPr/>
          <a:lstStyle/>
          <a:p>
            <a:r>
              <a:rPr lang="de-DE" dirty="0"/>
              <a:t>Group </a:t>
            </a:r>
            <a:r>
              <a:rPr lang="de-DE" dirty="0" err="1"/>
              <a:t>discussion</a:t>
            </a:r>
            <a:endParaRPr lang="de-DE" dirty="0"/>
          </a:p>
        </p:txBody>
      </p:sp>
      <p:sp>
        <p:nvSpPr>
          <p:cNvPr id="6" name="Textplatzhalter 5">
            <a:extLst>
              <a:ext uri="{FF2B5EF4-FFF2-40B4-BE49-F238E27FC236}">
                <a16:creationId xmlns:a16="http://schemas.microsoft.com/office/drawing/2014/main" id="{954CEA70-FCE5-4608-9761-C1FAB4C12033}"/>
              </a:ext>
            </a:extLst>
          </p:cNvPr>
          <p:cNvSpPr>
            <a:spLocks noGrp="1"/>
          </p:cNvSpPr>
          <p:nvPr>
            <p:ph type="body" sz="quarter" idx="10"/>
          </p:nvPr>
        </p:nvSpPr>
        <p:spPr/>
        <p:txBody>
          <a:bodyPr/>
          <a:lstStyle/>
          <a:p>
            <a:r>
              <a:rPr lang="de-DE" sz="4400" b="1" dirty="0" err="1"/>
              <a:t>Reflecting</a:t>
            </a:r>
            <a:r>
              <a:rPr lang="de-DE" sz="4400" b="1" dirty="0"/>
              <a:t> on </a:t>
            </a:r>
            <a:r>
              <a:rPr lang="de-DE" sz="4400" b="1" dirty="0" err="1"/>
              <a:t>risks</a:t>
            </a:r>
            <a:r>
              <a:rPr lang="de-DE" sz="4400" b="1" dirty="0"/>
              <a:t> </a:t>
            </a:r>
            <a:r>
              <a:rPr lang="de-DE" sz="4400" b="1" dirty="0" err="1"/>
              <a:t>of</a:t>
            </a:r>
            <a:r>
              <a:rPr lang="de-DE" sz="4400" b="1" dirty="0"/>
              <a:t> AI</a:t>
            </a:r>
          </a:p>
        </p:txBody>
      </p:sp>
      <p:sp>
        <p:nvSpPr>
          <p:cNvPr id="7" name="Inhaltsplatzhalter 2">
            <a:extLst>
              <a:ext uri="{FF2B5EF4-FFF2-40B4-BE49-F238E27FC236}">
                <a16:creationId xmlns:a16="http://schemas.microsoft.com/office/drawing/2014/main" id="{C843735D-7E98-4326-8BD7-4E22EF076BEE}"/>
              </a:ext>
            </a:extLst>
          </p:cNvPr>
          <p:cNvSpPr/>
          <p:nvPr/>
        </p:nvSpPr>
        <p:spPr>
          <a:xfrm>
            <a:off x="4559729" y="1009650"/>
            <a:ext cx="7173600" cy="45675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spcBef>
                <a:spcPts val="1000"/>
              </a:spcBef>
              <a:tabLst>
                <a:tab pos="0" algn="l"/>
              </a:tabLst>
            </a:pPr>
            <a:r>
              <a:rPr lang="de-DE" sz="2000" b="1" u="none" strike="noStrike" dirty="0">
                <a:solidFill>
                  <a:schemeClr val="dk1"/>
                </a:solidFill>
                <a:effectLst/>
                <a:uFillTx/>
                <a:latin typeface="+mj-lt"/>
              </a:rPr>
              <a:t>Approach</a:t>
            </a:r>
            <a:r>
              <a:rPr lang="de-DE" sz="2000" b="1" u="none" strike="noStrike" dirty="0">
                <a:solidFill>
                  <a:schemeClr val="dk1"/>
                </a:solidFill>
                <a:effectLst/>
                <a:uFillTx/>
                <a:latin typeface="Garet Book"/>
              </a:rPr>
              <a:t>:</a:t>
            </a:r>
            <a:endParaRPr lang="nl-BE" sz="2000" b="0" u="none" strike="noStrike" dirty="0">
              <a:solidFill>
                <a:srgbClr val="000000"/>
              </a:solidFill>
              <a:effectLst/>
              <a:uFillTx/>
              <a:latin typeface="Arial"/>
            </a:endParaRPr>
          </a:p>
          <a:p>
            <a:pPr marL="230400" indent="-284400" defTabSz="914400">
              <a:spcBef>
                <a:spcPts val="1000"/>
              </a:spcBef>
              <a:buClr>
                <a:srgbClr val="0B163B"/>
              </a:buClr>
              <a:buFont typeface="Arial"/>
              <a:buChar char="•"/>
              <a:tabLst>
                <a:tab pos="0" algn="l"/>
              </a:tabLst>
            </a:pPr>
            <a:r>
              <a:rPr lang="de-DE" sz="1400" b="0" u="sng" strike="noStrike" dirty="0">
                <a:solidFill>
                  <a:schemeClr val="dk1"/>
                </a:solidFill>
                <a:effectLst/>
                <a:uFillTx/>
                <a:latin typeface="Garet Book"/>
              </a:rPr>
              <a:t>Time </a:t>
            </a:r>
            <a:r>
              <a:rPr lang="de-DE" sz="1400" u="sng" dirty="0">
                <a:solidFill>
                  <a:schemeClr val="dk1"/>
                </a:solidFill>
                <a:latin typeface="Garet Book"/>
              </a:rPr>
              <a:t>20-25</a:t>
            </a:r>
            <a:r>
              <a:rPr lang="de-DE" sz="1400" b="0" u="sng" strike="noStrike" dirty="0">
                <a:solidFill>
                  <a:schemeClr val="dk1"/>
                </a:solidFill>
                <a:effectLst/>
                <a:uFillTx/>
                <a:latin typeface="Garet Book"/>
              </a:rPr>
              <a:t> min.</a:t>
            </a:r>
            <a:endParaRPr lang="de-DE" sz="1400" u="sng" dirty="0">
              <a:solidFill>
                <a:schemeClr val="dk1"/>
              </a:solidFill>
              <a:latin typeface="Garet Book"/>
            </a:endParaRPr>
          </a:p>
          <a:p>
            <a:pPr defTabSz="914400">
              <a:spcBef>
                <a:spcPts val="1000"/>
              </a:spcBef>
              <a:buClr>
                <a:srgbClr val="0B163B"/>
              </a:buClr>
              <a:tabLst>
                <a:tab pos="0" algn="l"/>
              </a:tabLst>
            </a:pPr>
            <a:endParaRPr lang="en-US" sz="1200" u="sng" dirty="0">
              <a:solidFill>
                <a:schemeClr val="dk1"/>
              </a:solidFill>
            </a:endParaRPr>
          </a:p>
          <a:p>
            <a:pPr defTabSz="914400">
              <a:spcBef>
                <a:spcPts val="1000"/>
              </a:spcBef>
              <a:buClr>
                <a:srgbClr val="0B163B"/>
              </a:buClr>
              <a:tabLst>
                <a:tab pos="0" algn="l"/>
              </a:tabLst>
            </a:pPr>
            <a:r>
              <a:rPr lang="de-DE" sz="1400" b="1" dirty="0">
                <a:solidFill>
                  <a:schemeClr val="tx1"/>
                </a:solidFill>
              </a:rPr>
              <a:t>Potential Questions:</a:t>
            </a:r>
          </a:p>
          <a:p>
            <a:pPr marL="285750" indent="-285750">
              <a:spcBef>
                <a:spcPts val="1000"/>
              </a:spcBef>
              <a:buClr>
                <a:srgbClr val="0B163B"/>
              </a:buClr>
              <a:buFont typeface="Arial" panose="020B0604020202020204" pitchFamily="34" charset="0"/>
              <a:buChar char="•"/>
              <a:tabLst>
                <a:tab pos="0" algn="l"/>
              </a:tabLst>
            </a:pPr>
            <a:r>
              <a:rPr lang="en-US" sz="1200" b="0" dirty="0">
                <a:solidFill>
                  <a:schemeClr val="tx1"/>
                </a:solidFill>
              </a:rPr>
              <a:t>Why is important to avoid overreliance &amp; blind trust in AI-technology?</a:t>
            </a:r>
          </a:p>
          <a:p>
            <a:pPr marL="285750" indent="-285750">
              <a:spcBef>
                <a:spcPts val="1000"/>
              </a:spcBef>
              <a:buClr>
                <a:srgbClr val="0B163B"/>
              </a:buClr>
              <a:buFont typeface="Arial" panose="020B0604020202020204" pitchFamily="34" charset="0"/>
              <a:buChar char="•"/>
              <a:tabLst>
                <a:tab pos="0" algn="l"/>
              </a:tabLst>
            </a:pPr>
            <a:r>
              <a:rPr lang="en-US" sz="1200" b="0" dirty="0">
                <a:solidFill>
                  <a:schemeClr val="tx1"/>
                </a:solidFill>
              </a:rPr>
              <a:t>Is the ELIZA effect still relevant today? </a:t>
            </a:r>
          </a:p>
          <a:p>
            <a:pPr marL="285750" indent="-285750">
              <a:spcBef>
                <a:spcPts val="1000"/>
              </a:spcBef>
              <a:buClr>
                <a:srgbClr val="0B163B"/>
              </a:buClr>
              <a:buFont typeface="Arial" panose="020B0604020202020204" pitchFamily="34" charset="0"/>
              <a:buChar char="•"/>
              <a:tabLst>
                <a:tab pos="0" algn="l"/>
              </a:tabLst>
            </a:pPr>
            <a:r>
              <a:rPr lang="en-US" sz="1200" b="0" dirty="0">
                <a:solidFill>
                  <a:schemeClr val="tx1"/>
                </a:solidFill>
              </a:rPr>
              <a:t>What is the connection between the Eliza effect and automation bias?</a:t>
            </a:r>
          </a:p>
          <a:p>
            <a:pPr marL="285750" indent="-285750">
              <a:spcBef>
                <a:spcPts val="1000"/>
              </a:spcBef>
              <a:buClr>
                <a:srgbClr val="0B163B"/>
              </a:buClr>
              <a:buFont typeface="Arial" panose="020B0604020202020204" pitchFamily="34" charset="0"/>
              <a:buChar char="•"/>
              <a:tabLst>
                <a:tab pos="0" algn="l"/>
              </a:tabLst>
            </a:pPr>
            <a:r>
              <a:rPr lang="en-US" sz="1200" b="0" dirty="0">
                <a:solidFill>
                  <a:schemeClr val="tx1"/>
                </a:solidFill>
              </a:rPr>
              <a:t>Why can modern AI technologies reinforce these risks?</a:t>
            </a:r>
          </a:p>
          <a:p>
            <a:pPr marL="285750" indent="-285750">
              <a:spcBef>
                <a:spcPts val="1000"/>
              </a:spcBef>
              <a:buClr>
                <a:srgbClr val="0B163B"/>
              </a:buClr>
              <a:buFont typeface="Arial" panose="020B0604020202020204" pitchFamily="34" charset="0"/>
              <a:buChar char="•"/>
              <a:tabLst>
                <a:tab pos="0" algn="l"/>
              </a:tabLst>
            </a:pPr>
            <a:r>
              <a:rPr lang="en-US" sz="1200" b="0" dirty="0">
                <a:solidFill>
                  <a:schemeClr val="tx1"/>
                </a:solidFill>
              </a:rPr>
              <a:t>What is the impact of these risks? What can be problematic effects?</a:t>
            </a:r>
          </a:p>
          <a:p>
            <a:pPr marL="285750" indent="-285750">
              <a:spcBef>
                <a:spcPts val="1000"/>
              </a:spcBef>
              <a:buClr>
                <a:srgbClr val="0B163B"/>
              </a:buClr>
              <a:buFont typeface="Arial" panose="020B0604020202020204" pitchFamily="34" charset="0"/>
              <a:buChar char="•"/>
              <a:tabLst>
                <a:tab pos="0" algn="l"/>
              </a:tabLst>
            </a:pPr>
            <a:r>
              <a:rPr lang="en-US" sz="1200" b="0" dirty="0">
                <a:solidFill>
                  <a:schemeClr val="tx1"/>
                </a:solidFill>
              </a:rPr>
              <a:t>How can these risks be avoided? What would that require?</a:t>
            </a:r>
            <a:endParaRPr lang="en-US" sz="1200" dirty="0"/>
          </a:p>
          <a:p>
            <a:pPr>
              <a:spcBef>
                <a:spcPts val="1000"/>
              </a:spcBef>
              <a:buClr>
                <a:srgbClr val="0B163B"/>
              </a:buClr>
              <a:tabLst>
                <a:tab pos="0" algn="l"/>
              </a:tabLst>
            </a:pPr>
            <a:endParaRPr lang="en-US" sz="1200" b="0" dirty="0">
              <a:solidFill>
                <a:schemeClr val="tx1"/>
              </a:solidFill>
            </a:endParaRPr>
          </a:p>
          <a:p>
            <a:pPr marL="342900" indent="-342900">
              <a:spcBef>
                <a:spcPts val="1000"/>
              </a:spcBef>
              <a:buClr>
                <a:srgbClr val="0B163B"/>
              </a:buClr>
              <a:buFont typeface="+mj-lt"/>
              <a:buAutoNum type="arabicParenR"/>
              <a:tabLst>
                <a:tab pos="0" algn="l"/>
              </a:tabLst>
            </a:pPr>
            <a:r>
              <a:rPr lang="de-AT" sz="1400" u="sng" dirty="0" err="1"/>
              <a:t>Discuss</a:t>
            </a:r>
            <a:r>
              <a:rPr lang="de-AT" sz="1400" dirty="0"/>
              <a:t> </a:t>
            </a:r>
            <a:r>
              <a:rPr lang="de-AT" sz="1400" dirty="0" err="1"/>
              <a:t>this</a:t>
            </a:r>
            <a:r>
              <a:rPr lang="de-AT" sz="1400" dirty="0"/>
              <a:t> in </a:t>
            </a:r>
            <a:r>
              <a:rPr lang="de-AT" sz="1400" dirty="0" err="1"/>
              <a:t>small</a:t>
            </a:r>
            <a:r>
              <a:rPr lang="de-AT" sz="1400" dirty="0"/>
              <a:t> </a:t>
            </a:r>
            <a:r>
              <a:rPr lang="de-AT" sz="1400" dirty="0" err="1"/>
              <a:t>groups</a:t>
            </a:r>
            <a:r>
              <a:rPr lang="de-AT" sz="1400" dirty="0"/>
              <a:t> (4-5 </a:t>
            </a:r>
            <a:r>
              <a:rPr lang="de-AT" sz="1400" dirty="0" err="1"/>
              <a:t>persons</a:t>
            </a:r>
            <a:r>
              <a:rPr lang="de-AT" sz="1400" dirty="0"/>
              <a:t>) and </a:t>
            </a:r>
            <a:r>
              <a:rPr lang="de-AT" sz="1400" dirty="0" err="1"/>
              <a:t>think</a:t>
            </a:r>
            <a:r>
              <a:rPr lang="de-AT" sz="1400" dirty="0"/>
              <a:t> </a:t>
            </a:r>
            <a:r>
              <a:rPr lang="de-AT" sz="1400" dirty="0" err="1"/>
              <a:t>of</a:t>
            </a:r>
            <a:r>
              <a:rPr lang="de-AT" sz="1400" dirty="0"/>
              <a:t> </a:t>
            </a:r>
            <a:r>
              <a:rPr lang="de-AT" sz="1400" dirty="0" err="1"/>
              <a:t>practical</a:t>
            </a:r>
            <a:r>
              <a:rPr lang="de-AT" sz="1400" dirty="0"/>
              <a:t> </a:t>
            </a:r>
            <a:r>
              <a:rPr lang="de-AT" sz="1400" dirty="0" err="1"/>
              <a:t>examples</a:t>
            </a:r>
            <a:r>
              <a:rPr lang="de-AT" sz="1400" dirty="0"/>
              <a:t>. </a:t>
            </a:r>
          </a:p>
          <a:p>
            <a:pPr marL="342900" indent="-342900">
              <a:spcBef>
                <a:spcPts val="1000"/>
              </a:spcBef>
              <a:buClr>
                <a:srgbClr val="0B163B"/>
              </a:buClr>
              <a:buFont typeface="+mj-lt"/>
              <a:buAutoNum type="arabicParenR"/>
              <a:tabLst>
                <a:tab pos="0" algn="l"/>
              </a:tabLst>
            </a:pPr>
            <a:r>
              <a:rPr lang="de-AT" sz="1400" dirty="0" err="1"/>
              <a:t>Then</a:t>
            </a:r>
            <a:r>
              <a:rPr lang="de-AT" sz="1400" dirty="0"/>
              <a:t> </a:t>
            </a:r>
            <a:r>
              <a:rPr lang="de-AT" sz="1400" u="sng" dirty="0" err="1"/>
              <a:t>share</a:t>
            </a:r>
            <a:r>
              <a:rPr lang="de-AT" sz="1400" dirty="0"/>
              <a:t> </a:t>
            </a:r>
            <a:r>
              <a:rPr lang="de-AT" sz="1400" dirty="0" err="1"/>
              <a:t>your</a:t>
            </a:r>
            <a:r>
              <a:rPr lang="de-AT" sz="1400" dirty="0"/>
              <a:t> </a:t>
            </a:r>
            <a:r>
              <a:rPr lang="de-AT" sz="1400" dirty="0" err="1"/>
              <a:t>findings</a:t>
            </a:r>
            <a:r>
              <a:rPr lang="de-AT" sz="1400" dirty="0"/>
              <a:t> </a:t>
            </a:r>
            <a:r>
              <a:rPr lang="de-AT" sz="1400" dirty="0" err="1"/>
              <a:t>with</a:t>
            </a:r>
            <a:r>
              <a:rPr lang="de-AT" sz="1400" dirty="0"/>
              <a:t> </a:t>
            </a:r>
            <a:r>
              <a:rPr lang="de-AT" sz="1400" dirty="0" err="1"/>
              <a:t>others</a:t>
            </a:r>
            <a:r>
              <a:rPr lang="de-AT" sz="1400" dirty="0"/>
              <a:t> (e.g. on </a:t>
            </a:r>
            <a:r>
              <a:rPr lang="de-AT" sz="1400" dirty="0" err="1"/>
              <a:t>flipchart</a:t>
            </a:r>
            <a:r>
              <a:rPr lang="de-AT" sz="1400" dirty="0"/>
              <a:t>)</a:t>
            </a:r>
          </a:p>
        </p:txBody>
      </p:sp>
      <p:sp>
        <p:nvSpPr>
          <p:cNvPr id="8" name="Inhaltsplatzhalter 2">
            <a:extLst>
              <a:ext uri="{FF2B5EF4-FFF2-40B4-BE49-F238E27FC236}">
                <a16:creationId xmlns:a16="http://schemas.microsoft.com/office/drawing/2014/main" id="{801E3328-FE41-46F4-9F83-F9BD3A428302}"/>
              </a:ext>
            </a:extLst>
          </p:cNvPr>
          <p:cNvSpPr/>
          <p:nvPr/>
        </p:nvSpPr>
        <p:spPr>
          <a:xfrm>
            <a:off x="4656451" y="5716874"/>
            <a:ext cx="6278250" cy="474376"/>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anchor="t">
            <a:noAutofit/>
          </a:bodyPr>
          <a:lstStyle/>
          <a:p>
            <a:pPr marL="0" indent="0">
              <a:buNone/>
            </a:pPr>
            <a:r>
              <a:rPr lang="de-AT" sz="1200" dirty="0"/>
              <a:t>Optional: Watch a </a:t>
            </a:r>
            <a:r>
              <a:rPr lang="de-AT" sz="1200" dirty="0" err="1"/>
              <a:t>short</a:t>
            </a:r>
            <a:r>
              <a:rPr lang="de-AT" sz="1200" dirty="0"/>
              <a:t> </a:t>
            </a:r>
            <a:r>
              <a:rPr lang="de-AT" sz="1200" dirty="0" err="1"/>
              <a:t>video</a:t>
            </a:r>
            <a:r>
              <a:rPr lang="de-AT" sz="1200" dirty="0"/>
              <a:t> </a:t>
            </a:r>
            <a:r>
              <a:rPr lang="de-AT" sz="1200" dirty="0" err="1"/>
              <a:t>describing</a:t>
            </a:r>
            <a:r>
              <a:rPr lang="de-AT" sz="1200" dirty="0"/>
              <a:t> </a:t>
            </a:r>
            <a:r>
              <a:rPr lang="de-AT" sz="1200" dirty="0" err="1"/>
              <a:t>the</a:t>
            </a:r>
            <a:r>
              <a:rPr lang="de-AT" sz="1200" dirty="0"/>
              <a:t> ELIZA </a:t>
            </a:r>
            <a:r>
              <a:rPr lang="de-AT" sz="1200" dirty="0" err="1"/>
              <a:t>effect</a:t>
            </a:r>
            <a:r>
              <a:rPr lang="de-AT" sz="1200" dirty="0"/>
              <a:t> and </a:t>
            </a:r>
            <a:r>
              <a:rPr lang="de-AT" sz="1200" dirty="0" err="1"/>
              <a:t>then</a:t>
            </a:r>
            <a:r>
              <a:rPr lang="de-AT" sz="1200" dirty="0"/>
              <a:t> </a:t>
            </a:r>
            <a:r>
              <a:rPr lang="de-AT" sz="1200" dirty="0" err="1"/>
              <a:t>discuss</a:t>
            </a:r>
            <a:r>
              <a:rPr lang="de-AT" sz="1200" dirty="0"/>
              <a:t> </a:t>
            </a:r>
            <a:r>
              <a:rPr lang="de-AT" sz="1200" dirty="0" err="1"/>
              <a:t>its</a:t>
            </a:r>
            <a:r>
              <a:rPr lang="de-AT" sz="1200" dirty="0"/>
              <a:t> </a:t>
            </a:r>
            <a:r>
              <a:rPr lang="de-AT" sz="1200" dirty="0" err="1"/>
              <a:t>impact</a:t>
            </a:r>
            <a:r>
              <a:rPr lang="de-AT" sz="1200" dirty="0"/>
              <a:t>.</a:t>
            </a:r>
            <a:endParaRPr lang="en-US" sz="1400" dirty="0"/>
          </a:p>
        </p:txBody>
      </p:sp>
    </p:spTree>
    <p:extLst>
      <p:ext uri="{BB962C8B-B14F-4D97-AF65-F5344CB8AC3E}">
        <p14:creationId xmlns:p14="http://schemas.microsoft.com/office/powerpoint/2010/main" val="37931662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D0C813C9-8357-4248-8EB6-412428D2FF09}"/>
              </a:ext>
            </a:extLst>
          </p:cNvPr>
          <p:cNvSpPr txBox="1">
            <a:spLocks/>
          </p:cNvSpPr>
          <p:nvPr/>
        </p:nvSpPr>
        <p:spPr>
          <a:xfrm>
            <a:off x="1523880" y="2934915"/>
            <a:ext cx="9143640" cy="1530720"/>
          </a:xfrm>
          <a:prstGeom prst="rect">
            <a:avLst/>
          </a:prstGeom>
          <a:noFill/>
          <a:ln w="0">
            <a:noFill/>
          </a:ln>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1"/>
              </a:spcBef>
              <a:spcAft>
                <a:spcPts val="0"/>
              </a:spcAft>
              <a:buClrTx/>
              <a:buSzTx/>
              <a:buFontTx/>
              <a:buNone/>
              <a:tabLst>
                <a:tab pos="0" algn="l"/>
              </a:tabLst>
              <a:defRPr/>
            </a:pPr>
            <a:r>
              <a:rPr kumimoji="0" lang="en-US" sz="3600" b="1" i="0" u="none" strike="noStrike" kern="1200" cap="none" spc="0" normalizeH="0" baseline="0" noProof="0" dirty="0">
                <a:ln>
                  <a:noFill/>
                </a:ln>
                <a:solidFill>
                  <a:srgbClr val="0B163B"/>
                </a:solidFill>
                <a:effectLst/>
                <a:uLnTx/>
                <a:uFillTx/>
                <a:latin typeface="Garet Heavy"/>
                <a:ea typeface="+mj-ea"/>
                <a:cs typeface="+mj-cs"/>
              </a:rPr>
              <a:t>Thank you </a:t>
            </a:r>
            <a:r>
              <a:rPr kumimoji="0" lang="en-US" sz="3600" b="0" i="0" u="none" strike="noStrike" kern="1200" cap="none" spc="0" normalizeH="0" baseline="0" noProof="0" dirty="0">
                <a:ln>
                  <a:noFill/>
                </a:ln>
                <a:solidFill>
                  <a:srgbClr val="FFFFFF"/>
                </a:solidFill>
                <a:effectLst/>
                <a:uLnTx/>
                <a:uFillTx/>
                <a:latin typeface="Garet Heavy"/>
                <a:ea typeface="+mj-ea"/>
                <a:cs typeface="+mj-cs"/>
              </a:rPr>
              <a:t>for your interest and attention.</a:t>
            </a:r>
            <a:endParaRPr kumimoji="0" lang="nl-BE" sz="3600" b="0" i="0" u="none" strike="noStrike" kern="1200" cap="none" spc="0" normalizeH="0" baseline="0" noProof="0" dirty="0">
              <a:ln>
                <a:noFill/>
              </a:ln>
              <a:solidFill>
                <a:srgbClr val="000000"/>
              </a:solidFill>
              <a:effectLst/>
              <a:uLnTx/>
              <a:uFillTx/>
              <a:latin typeface="Arial"/>
              <a:ea typeface="+mj-ea"/>
              <a:cs typeface="+mj-cs"/>
            </a:endParaRPr>
          </a:p>
        </p:txBody>
      </p:sp>
      <p:grpSp>
        <p:nvGrpSpPr>
          <p:cNvPr id="5" name="Gruppieren 1">
            <a:extLst>
              <a:ext uri="{FF2B5EF4-FFF2-40B4-BE49-F238E27FC236}">
                <a16:creationId xmlns:a16="http://schemas.microsoft.com/office/drawing/2014/main" id="{4CCBFEC6-BF96-404D-A850-2BA38960A9BC}"/>
              </a:ext>
            </a:extLst>
          </p:cNvPr>
          <p:cNvGrpSpPr/>
          <p:nvPr/>
        </p:nvGrpSpPr>
        <p:grpSpPr>
          <a:xfrm>
            <a:off x="237960" y="5509440"/>
            <a:ext cx="11715840" cy="1175760"/>
            <a:chOff x="237960" y="5509440"/>
            <a:chExt cx="11715840" cy="1175760"/>
          </a:xfrm>
        </p:grpSpPr>
        <p:pic>
          <p:nvPicPr>
            <p:cNvPr id="6" name="Grafik 8" descr="&quot;Co-funded by the European Union&quot; in dark-blue letters below the blue European flag with 12 yellow stars.">
              <a:extLst>
                <a:ext uri="{FF2B5EF4-FFF2-40B4-BE49-F238E27FC236}">
                  <a16:creationId xmlns:a16="http://schemas.microsoft.com/office/drawing/2014/main" id="{144D6A32-6B05-41E4-83D3-76FA88E4F422}"/>
                </a:ext>
              </a:extLst>
            </p:cNvPr>
            <p:cNvPicPr/>
            <p:nvPr/>
          </p:nvPicPr>
          <p:blipFill>
            <a:blip r:embed="rId2"/>
            <a:stretch/>
          </p:blipFill>
          <p:spPr>
            <a:xfrm>
              <a:off x="237960" y="5509440"/>
              <a:ext cx="1117800" cy="1175760"/>
            </a:xfrm>
            <a:prstGeom prst="rect">
              <a:avLst/>
            </a:prstGeom>
            <a:noFill/>
            <a:ln w="0">
              <a:noFill/>
            </a:ln>
          </p:spPr>
        </p:pic>
        <p:grpSp>
          <p:nvGrpSpPr>
            <p:cNvPr id="7" name="Gruppieren 9">
              <a:extLst>
                <a:ext uri="{FF2B5EF4-FFF2-40B4-BE49-F238E27FC236}">
                  <a16:creationId xmlns:a16="http://schemas.microsoft.com/office/drawing/2014/main" id="{E260F28B-FAF9-430F-AE57-A884EBCB523A}"/>
                </a:ext>
              </a:extLst>
            </p:cNvPr>
            <p:cNvGrpSpPr/>
            <p:nvPr/>
          </p:nvGrpSpPr>
          <p:grpSpPr>
            <a:xfrm>
              <a:off x="1369440" y="5688360"/>
              <a:ext cx="10584360" cy="821880"/>
              <a:chOff x="1369440" y="5688360"/>
              <a:chExt cx="10584360" cy="821880"/>
            </a:xfrm>
          </p:grpSpPr>
          <p:sp>
            <p:nvSpPr>
              <p:cNvPr id="8" name="Textfeld 14">
                <a:extLst>
                  <a:ext uri="{FF2B5EF4-FFF2-40B4-BE49-F238E27FC236}">
                    <a16:creationId xmlns:a16="http://schemas.microsoft.com/office/drawing/2014/main" id="{DE43C08E-FF12-4B08-AA47-6D3451E1FABA}"/>
                  </a:ext>
                </a:extLst>
              </p:cNvPr>
              <p:cNvSpPr/>
              <p:nvPr/>
            </p:nvSpPr>
            <p:spPr>
              <a:xfrm>
                <a:off x="1369440" y="5688360"/>
                <a:ext cx="5277600" cy="821880"/>
              </a:xfrm>
              <a:prstGeom prst="rect">
                <a:avLst/>
              </a:prstGeom>
              <a:noFill/>
              <a:ln w="6350">
                <a:noFill/>
              </a:ln>
              <a:effectLst/>
            </p:spPr>
            <p:txBody>
              <a:bodyPr numCol="1" spcCol="0" anchor="t">
                <a:noAutofit/>
              </a:bodyPr>
              <a:lstStyle/>
              <a:p>
                <a:pPr marL="0" marR="0" lvl="0" indent="0" algn="just" defTabSz="914400" eaLnBrk="1" fontAlgn="auto" latinLnBrk="0" hangingPunct="1">
                  <a:lnSpc>
                    <a:spcPct val="100000"/>
                  </a:lnSpc>
                  <a:spcBef>
                    <a:spcPts val="0"/>
                  </a:spcBef>
                  <a:spcAft>
                    <a:spcPts val="601"/>
                  </a:spcAft>
                  <a:buClrTx/>
                  <a:buSzTx/>
                  <a:buFontTx/>
                  <a:buNone/>
                  <a:tabLst/>
                  <a:defRPr/>
                </a:pPr>
                <a:r>
                  <a:rPr kumimoji="0" lang="en-US" sz="900" b="0" i="0" u="none" strike="noStrike" kern="0" cap="none" spc="0" normalizeH="0" baseline="0" noProof="0" dirty="0">
                    <a:ln>
                      <a:noFill/>
                    </a:ln>
                    <a:solidFill>
                      <a:srgbClr val="0B163B"/>
                    </a:solidFill>
                    <a:effectLst/>
                    <a:uLnTx/>
                    <a:uFillTx/>
                    <a:latin typeface="Garet Book"/>
                    <a:ea typeface="Calibri"/>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endParaRPr kumimoji="0" lang="nl-BE" sz="900" b="0" i="0" u="none" strike="noStrike" kern="0" cap="none" spc="0" normalizeH="0" baseline="0" noProof="0" dirty="0">
                  <a:ln>
                    <a:noFill/>
                  </a:ln>
                  <a:solidFill>
                    <a:srgbClr val="000000"/>
                  </a:solidFill>
                  <a:effectLst/>
                  <a:uLnTx/>
                  <a:uFillTx/>
                  <a:latin typeface="Arial"/>
                  <a:ea typeface="+mn-ea"/>
                  <a:cs typeface="+mn-cs"/>
                </a:endParaRPr>
              </a:p>
              <a:p>
                <a:pPr marL="0" marR="0" lvl="0" indent="0" algn="just" defTabSz="914400" eaLnBrk="1" fontAlgn="auto" latinLnBrk="0" hangingPunct="1">
                  <a:lnSpc>
                    <a:spcPct val="107000"/>
                  </a:lnSpc>
                  <a:spcBef>
                    <a:spcPts val="0"/>
                  </a:spcBef>
                  <a:spcAft>
                    <a:spcPts val="799"/>
                  </a:spcAft>
                  <a:buClrTx/>
                  <a:buSzTx/>
                  <a:buFontTx/>
                  <a:buNone/>
                  <a:tabLst/>
                  <a:defRPr/>
                </a:pPr>
                <a:r>
                  <a:rPr kumimoji="0" lang="en-US" sz="900" b="1" i="0" u="none" strike="noStrike" kern="0" cap="none" spc="0" normalizeH="0" baseline="0" noProof="0" dirty="0">
                    <a:ln>
                      <a:noFill/>
                    </a:ln>
                    <a:solidFill>
                      <a:srgbClr val="0B163B"/>
                    </a:solidFill>
                    <a:effectLst/>
                    <a:uLnTx/>
                    <a:uFillTx/>
                    <a:latin typeface="Garet Book"/>
                    <a:ea typeface="Garet Book"/>
                    <a:cs typeface="+mn-cs"/>
                  </a:rPr>
                  <a:t>Project No: KA220-VET-000165375</a:t>
                </a:r>
                <a:endParaRPr kumimoji="0" lang="nl-BE" sz="9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9" name="Gruppieren 11">
                <a:extLst>
                  <a:ext uri="{FF2B5EF4-FFF2-40B4-BE49-F238E27FC236}">
                    <a16:creationId xmlns:a16="http://schemas.microsoft.com/office/drawing/2014/main" id="{83198391-DC1F-4573-9C7C-C60E7B368F1B}"/>
                  </a:ext>
                </a:extLst>
              </p:cNvPr>
              <p:cNvGrpSpPr/>
              <p:nvPr/>
            </p:nvGrpSpPr>
            <p:grpSpPr>
              <a:xfrm>
                <a:off x="6839280" y="5692680"/>
                <a:ext cx="5114520" cy="814680"/>
                <a:chOff x="6839280" y="5692680"/>
                <a:chExt cx="5114520" cy="814680"/>
              </a:xfrm>
            </p:grpSpPr>
            <p:pic>
              <p:nvPicPr>
                <p:cNvPr id="10" name="Grafik 13">
                  <a:extLst>
                    <a:ext uri="{FF2B5EF4-FFF2-40B4-BE49-F238E27FC236}">
                      <a16:creationId xmlns:a16="http://schemas.microsoft.com/office/drawing/2014/main" id="{EBAFBF20-282E-421B-9AC1-A3742789A875}"/>
                    </a:ext>
                  </a:extLst>
                </p:cNvPr>
                <p:cNvPicPr/>
                <p:nvPr/>
              </p:nvPicPr>
              <p:blipFill>
                <a:blip r:embed="rId3"/>
                <a:stretch/>
              </p:blipFill>
              <p:spPr>
                <a:xfrm>
                  <a:off x="6839280" y="5757120"/>
                  <a:ext cx="1073880" cy="375840"/>
                </a:xfrm>
                <a:prstGeom prst="rect">
                  <a:avLst/>
                </a:prstGeom>
                <a:noFill/>
                <a:ln w="0">
                  <a:noFill/>
                </a:ln>
              </p:spPr>
            </p:pic>
            <p:sp>
              <p:nvSpPr>
                <p:cNvPr id="11" name="Textfeld 34">
                  <a:extLst>
                    <a:ext uri="{FF2B5EF4-FFF2-40B4-BE49-F238E27FC236}">
                      <a16:creationId xmlns:a16="http://schemas.microsoft.com/office/drawing/2014/main" id="{26811C45-23B8-45C7-9840-49E839C52190}"/>
                    </a:ext>
                  </a:extLst>
                </p:cNvPr>
                <p:cNvSpPr/>
                <p:nvPr/>
              </p:nvSpPr>
              <p:spPr>
                <a:xfrm>
                  <a:off x="7914240" y="5692680"/>
                  <a:ext cx="4039560" cy="814680"/>
                </a:xfrm>
                <a:prstGeom prst="rect">
                  <a:avLst/>
                </a:prstGeom>
                <a:noFill/>
                <a:ln w="6350">
                  <a:noFill/>
                </a:ln>
                <a:effectLst/>
              </p:spPr>
              <p:txBody>
                <a:bodyPr numCol="1" spcCol="0" anchor="t">
                  <a:noAutofit/>
                </a:bodyPr>
                <a:lstStyle/>
                <a:p>
                  <a:pPr marL="0" marR="0" lvl="0" indent="0" defTabSz="914400" eaLnBrk="1" fontAlgn="auto" latinLnBrk="0" hangingPunct="1">
                    <a:lnSpc>
                      <a:spcPct val="107000"/>
                    </a:lnSpc>
                    <a:spcBef>
                      <a:spcPts val="0"/>
                    </a:spcBef>
                    <a:spcAft>
                      <a:spcPts val="799"/>
                    </a:spcAft>
                    <a:buClrTx/>
                    <a:buSzTx/>
                    <a:buFontTx/>
                    <a:buNone/>
                    <a:tabLst/>
                    <a:defRPr/>
                  </a:pPr>
                  <a:r>
                    <a:rPr kumimoji="0" lang="en-US" sz="900" b="0" i="0" u="none" strike="noStrike" kern="0" cap="none" spc="0" normalizeH="0" baseline="0" noProof="0" dirty="0">
                      <a:ln>
                        <a:noFill/>
                      </a:ln>
                      <a:solidFill>
                        <a:srgbClr val="0B163B"/>
                      </a:solidFill>
                      <a:effectLst/>
                      <a:uLnTx/>
                      <a:uFillTx/>
                      <a:latin typeface="Garet Book"/>
                      <a:ea typeface="Garet Book"/>
                      <a:cs typeface="+mn-cs"/>
                    </a:rPr>
                    <a:t>Copyright © 2026 by </a:t>
                  </a:r>
                  <a:r>
                    <a:rPr kumimoji="0" lang="en-US" sz="900" b="0" i="0" u="sng" strike="noStrike" kern="0" cap="none" spc="0" normalizeH="0" baseline="0" noProof="0" dirty="0">
                      <a:ln>
                        <a:noFill/>
                      </a:ln>
                      <a:solidFill>
                        <a:srgbClr val="1F2C8F"/>
                      </a:solidFill>
                      <a:effectLst/>
                      <a:uLnTx/>
                      <a:uFillTx/>
                      <a:latin typeface="Garet Book"/>
                      <a:ea typeface="Garet Book"/>
                      <a:cs typeface="+mn-cs"/>
                      <a:hlinkClick r:id="rId4"/>
                    </a:rPr>
                    <a:t>the partner consortium of the project “AI.D – Artificial Intelligence and the Shaping of Democracy” </a:t>
                  </a:r>
                  <a:br>
                    <a:rPr kumimoji="0" sz="900" b="0" i="0" u="none" strike="noStrike" kern="0" cap="none" spc="0" normalizeH="0" baseline="0" noProof="0" dirty="0">
                      <a:ln>
                        <a:noFill/>
                      </a:ln>
                      <a:solidFill>
                        <a:srgbClr val="0B163B"/>
                      </a:solidFill>
                      <a:effectLst/>
                      <a:uLnTx/>
                      <a:uFillTx/>
                      <a:latin typeface="Garet Book"/>
                      <a:ea typeface="+mn-ea"/>
                      <a:cs typeface="+mn-cs"/>
                    </a:rPr>
                  </a:br>
                  <a:r>
                    <a:rPr kumimoji="0" lang="en-US" sz="900" b="1" i="0" u="none" strike="noStrike" kern="0" cap="none" spc="0" normalizeH="0" baseline="0" noProof="0" dirty="0">
                      <a:ln>
                        <a:noFill/>
                      </a:ln>
                      <a:solidFill>
                        <a:srgbClr val="0B163B"/>
                      </a:solidFill>
                      <a:effectLst/>
                      <a:uLnTx/>
                      <a:uFillTx/>
                      <a:latin typeface="Garet Book"/>
                      <a:ea typeface="Garet Book"/>
                      <a:cs typeface="+mn-cs"/>
                    </a:rPr>
                    <a:t>This work is licensed under </a:t>
                  </a:r>
                  <a:r>
                    <a:rPr kumimoji="0" lang="en-US" sz="900" b="1" i="0" u="sng" strike="noStrike" kern="0" cap="none" spc="0" normalizeH="0" baseline="0" noProof="0" dirty="0">
                      <a:ln>
                        <a:noFill/>
                      </a:ln>
                      <a:solidFill>
                        <a:srgbClr val="1F2C8F"/>
                      </a:solidFill>
                      <a:effectLst/>
                      <a:uLnTx/>
                      <a:uFillTx/>
                      <a:latin typeface="Garet Book"/>
                      <a:ea typeface="Garet Book"/>
                      <a:cs typeface="+mn-cs"/>
                      <a:hlinkClick r:id="rId5"/>
                    </a:rPr>
                    <a:t>CC BY-SA 4.0</a:t>
                  </a:r>
                  <a:endParaRPr kumimoji="0" lang="nl-BE" sz="900" b="0" i="0" u="none" strike="noStrike" kern="0" cap="none" spc="0" normalizeH="0" baseline="0" noProof="0" dirty="0">
                    <a:ln>
                      <a:noFill/>
                    </a:ln>
                    <a:solidFill>
                      <a:srgbClr val="000000"/>
                    </a:solidFill>
                    <a:effectLst/>
                    <a:uLnTx/>
                    <a:uFillTx/>
                    <a:latin typeface="Arial"/>
                    <a:ea typeface="+mn-ea"/>
                    <a:cs typeface="+mn-cs"/>
                  </a:endParaRPr>
                </a:p>
              </p:txBody>
            </p:sp>
          </p:grpSp>
        </p:grpSp>
      </p:grpSp>
    </p:spTree>
    <p:extLst>
      <p:ext uri="{BB962C8B-B14F-4D97-AF65-F5344CB8AC3E}">
        <p14:creationId xmlns:p14="http://schemas.microsoft.com/office/powerpoint/2010/main" val="285121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FA17A1-9965-441C-8257-5BCA25E21EA6}"/>
              </a:ext>
            </a:extLst>
          </p:cNvPr>
          <p:cNvSpPr>
            <a:spLocks noGrp="1"/>
          </p:cNvSpPr>
          <p:nvPr>
            <p:ph type="title"/>
          </p:nvPr>
        </p:nvSpPr>
        <p:spPr/>
        <p:txBody>
          <a:bodyPr>
            <a:normAutofit/>
          </a:bodyPr>
          <a:lstStyle/>
          <a:p>
            <a:r>
              <a:rPr lang="en-US" dirty="0">
                <a:solidFill>
                  <a:srgbClr val="0B163B"/>
                </a:solidFill>
              </a:rPr>
              <a:t>How AI works – basic functionality of AI and machine learning</a:t>
            </a:r>
            <a:endParaRPr lang="de-DE" dirty="0">
              <a:solidFill>
                <a:srgbClr val="0B163B"/>
              </a:solidFill>
            </a:endParaRPr>
          </a:p>
        </p:txBody>
      </p:sp>
    </p:spTree>
    <p:extLst>
      <p:ext uri="{BB962C8B-B14F-4D97-AF65-F5344CB8AC3E}">
        <p14:creationId xmlns:p14="http://schemas.microsoft.com/office/powerpoint/2010/main" val="297732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EF72D-4AD1-4CAA-8C29-B6CEDF104316}"/>
              </a:ext>
            </a:extLst>
          </p:cNvPr>
          <p:cNvSpPr>
            <a:spLocks noGrp="1"/>
          </p:cNvSpPr>
          <p:nvPr>
            <p:ph type="title"/>
          </p:nvPr>
        </p:nvSpPr>
        <p:spPr/>
        <p:txBody>
          <a:bodyPr/>
          <a:lstStyle/>
          <a:p>
            <a:r>
              <a:rPr lang="de-DE" dirty="0">
                <a:solidFill>
                  <a:srgbClr val="0B163B"/>
                </a:solidFill>
              </a:rPr>
              <a:t>Flash </a:t>
            </a:r>
            <a:r>
              <a:rPr lang="de-DE" dirty="0" err="1">
                <a:solidFill>
                  <a:srgbClr val="0B163B"/>
                </a:solidFill>
              </a:rPr>
              <a:t>discussion</a:t>
            </a:r>
            <a:endParaRPr lang="de-DE" dirty="0">
              <a:solidFill>
                <a:srgbClr val="0B163B"/>
              </a:solidFill>
            </a:endParaRPr>
          </a:p>
        </p:txBody>
      </p:sp>
      <p:sp>
        <p:nvSpPr>
          <p:cNvPr id="3" name="Inhaltsplatzhalter 2">
            <a:extLst>
              <a:ext uri="{FF2B5EF4-FFF2-40B4-BE49-F238E27FC236}">
                <a16:creationId xmlns:a16="http://schemas.microsoft.com/office/drawing/2014/main" id="{217F9AFE-9D1F-451E-97FC-051BF7495708}"/>
              </a:ext>
            </a:extLst>
          </p:cNvPr>
          <p:cNvSpPr/>
          <p:nvPr/>
        </p:nvSpPr>
        <p:spPr>
          <a:xfrm>
            <a:off x="9959040" y="2535480"/>
            <a:ext cx="2131360" cy="251964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90000"/>
              </a:lnSpc>
              <a:spcBef>
                <a:spcPts val="1001"/>
              </a:spcBef>
              <a:tabLst>
                <a:tab pos="0" algn="l"/>
              </a:tabLst>
            </a:pPr>
            <a:r>
              <a:rPr lang="de-DE" sz="2000" b="1" u="none" strike="noStrike" dirty="0">
                <a:solidFill>
                  <a:srgbClr val="0B163B"/>
                </a:solidFill>
                <a:effectLst/>
                <a:uFillTx/>
                <a:latin typeface="+mj-lt"/>
              </a:rPr>
              <a:t>Approach:</a:t>
            </a:r>
            <a:endParaRPr lang="nl-BE" sz="2000" b="0" u="none" strike="noStrike" dirty="0">
              <a:solidFill>
                <a:srgbClr val="0B163B"/>
              </a:solidFill>
              <a:effectLst/>
              <a:uFillTx/>
              <a:latin typeface="+mj-lt"/>
            </a:endParaRPr>
          </a:p>
          <a:p>
            <a:pPr marL="228600" indent="-228600" defTabSz="914400">
              <a:lnSpc>
                <a:spcPct val="90000"/>
              </a:lnSpc>
              <a:spcBef>
                <a:spcPts val="1001"/>
              </a:spcBef>
              <a:buClr>
                <a:srgbClr val="0B163B"/>
              </a:buClr>
              <a:buFont typeface="Arial"/>
              <a:buChar char="•"/>
              <a:tabLst>
                <a:tab pos="0" algn="l"/>
              </a:tabLst>
            </a:pPr>
            <a:r>
              <a:rPr lang="de-DE" sz="1400" b="0" strike="noStrike" dirty="0">
                <a:solidFill>
                  <a:srgbClr val="0B163B"/>
                </a:solidFill>
                <a:effectLst/>
                <a:uFillTx/>
                <a:latin typeface="Garet Book"/>
              </a:rPr>
              <a:t>Warm-up: </a:t>
            </a:r>
            <a:r>
              <a:rPr lang="de-DE" sz="1400" b="0" u="sng" strike="noStrike" dirty="0" err="1">
                <a:solidFill>
                  <a:srgbClr val="0B163B"/>
                </a:solidFill>
                <a:effectLst/>
                <a:uFillTx/>
                <a:latin typeface="Garet Book"/>
              </a:rPr>
              <a:t>Discuss</a:t>
            </a:r>
            <a:r>
              <a:rPr lang="de-DE" sz="1400" b="0" u="sng" strike="noStrike" dirty="0">
                <a:solidFill>
                  <a:srgbClr val="0B163B"/>
                </a:solidFill>
                <a:effectLst/>
                <a:uFillTx/>
                <a:latin typeface="Garet Book"/>
              </a:rPr>
              <a:t> in 1-2 min.</a:t>
            </a:r>
            <a:endParaRPr lang="nl-BE" sz="1400" b="0" u="sng" strike="noStrike" dirty="0">
              <a:solidFill>
                <a:srgbClr val="0B163B"/>
              </a:solidFill>
              <a:effectLst/>
              <a:uFillTx/>
              <a:latin typeface="Arial"/>
            </a:endParaRPr>
          </a:p>
        </p:txBody>
      </p:sp>
      <p:sp>
        <p:nvSpPr>
          <p:cNvPr id="4" name="PlaceHolder 1">
            <a:extLst>
              <a:ext uri="{FF2B5EF4-FFF2-40B4-BE49-F238E27FC236}">
                <a16:creationId xmlns:a16="http://schemas.microsoft.com/office/drawing/2014/main" id="{6FB2A7BC-0FFC-40B4-81E6-5C32ABCA5F60}"/>
              </a:ext>
            </a:extLst>
          </p:cNvPr>
          <p:cNvSpPr txBox="1">
            <a:spLocks/>
          </p:cNvSpPr>
          <p:nvPr/>
        </p:nvSpPr>
        <p:spPr>
          <a:xfrm>
            <a:off x="1063080" y="2110160"/>
            <a:ext cx="7729560" cy="3370280"/>
          </a:xfrm>
          <a:prstGeom prst="rect">
            <a:avLst/>
          </a:prstGeom>
          <a:noFill/>
          <a:ln w="0">
            <a:noFill/>
          </a:ln>
        </p:spPr>
        <p:txBody>
          <a:bodyPr lIns="91440" tIns="45720" rIns="91440" bIns="45720" anchor="ctr">
            <a:noAutofit/>
          </a:bodyPr>
          <a:lstStyle>
            <a:lvl1pPr algn="l" rtl="0" eaLnBrk="1" fontAlgn="base" hangingPunct="1">
              <a:spcBef>
                <a:spcPct val="0"/>
              </a:spcBef>
              <a:spcAft>
                <a:spcPct val="0"/>
              </a:spcAft>
              <a:defRPr sz="3200" b="1" i="0" cap="none" baseline="0">
                <a:solidFill>
                  <a:schemeClr val="tx2"/>
                </a:solidFill>
                <a:latin typeface="Garet Heavy"/>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a:lstStyle>
          <a:p>
            <a:pPr algn="ctr">
              <a:spcBef>
                <a:spcPts val="1800"/>
              </a:spcBef>
              <a:tabLst>
                <a:tab pos="0" algn="l"/>
              </a:tabLst>
            </a:pPr>
            <a:r>
              <a:rPr lang="en-US" sz="4400" kern="0" dirty="0">
                <a:solidFill>
                  <a:srgbClr val="0B163B"/>
                </a:solidFill>
                <a:latin typeface="+mn-lt"/>
              </a:rPr>
              <a:t>Do you have an idea how AI/ML works?</a:t>
            </a:r>
            <a:endParaRPr lang="de-DE" sz="4400" b="0" kern="0" dirty="0">
              <a:solidFill>
                <a:srgbClr val="0B163B"/>
              </a:solidFill>
              <a:latin typeface="+mn-lt"/>
            </a:endParaRPr>
          </a:p>
        </p:txBody>
      </p:sp>
    </p:spTree>
    <p:extLst>
      <p:ext uri="{BB962C8B-B14F-4D97-AF65-F5344CB8AC3E}">
        <p14:creationId xmlns:p14="http://schemas.microsoft.com/office/powerpoint/2010/main" val="32204463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A93AD5B-311E-46ED-9A8D-F14A771DC1E8}"/>
              </a:ext>
            </a:extLst>
          </p:cNvPr>
          <p:cNvSpPr>
            <a:spLocks noGrp="1"/>
          </p:cNvSpPr>
          <p:nvPr>
            <p:ph type="title"/>
          </p:nvPr>
        </p:nvSpPr>
        <p:spPr/>
        <p:txBody>
          <a:bodyPr/>
          <a:lstStyle/>
          <a:p>
            <a:r>
              <a:rPr lang="de-DE" sz="3200" kern="0" dirty="0">
                <a:solidFill>
                  <a:schemeClr val="tx1"/>
                </a:solidFill>
              </a:rPr>
              <a:t>Basic </a:t>
            </a:r>
            <a:r>
              <a:rPr lang="de-DE" sz="3200" kern="0" dirty="0" err="1">
                <a:solidFill>
                  <a:schemeClr val="tx1"/>
                </a:solidFill>
              </a:rPr>
              <a:t>functionality</a:t>
            </a:r>
            <a:r>
              <a:rPr lang="de-DE" sz="3200" kern="0" dirty="0">
                <a:solidFill>
                  <a:schemeClr val="tx1"/>
                </a:solidFill>
              </a:rPr>
              <a:t> </a:t>
            </a:r>
            <a:r>
              <a:rPr lang="de-DE" sz="3200" kern="0" dirty="0" err="1">
                <a:solidFill>
                  <a:schemeClr val="tx1"/>
                </a:solidFill>
              </a:rPr>
              <a:t>of</a:t>
            </a:r>
            <a:r>
              <a:rPr lang="de-DE" sz="3200" kern="0" dirty="0">
                <a:solidFill>
                  <a:schemeClr val="tx1"/>
                </a:solidFill>
              </a:rPr>
              <a:t> AI </a:t>
            </a:r>
            <a:r>
              <a:rPr lang="de-DE" sz="3200" kern="0" dirty="0" err="1">
                <a:solidFill>
                  <a:schemeClr val="tx1"/>
                </a:solidFill>
              </a:rPr>
              <a:t>systems</a:t>
            </a:r>
            <a:endParaRPr lang="de-DE" dirty="0"/>
          </a:p>
        </p:txBody>
      </p:sp>
      <p:sp>
        <p:nvSpPr>
          <p:cNvPr id="5" name="Textfeld 4">
            <a:extLst>
              <a:ext uri="{FF2B5EF4-FFF2-40B4-BE49-F238E27FC236}">
                <a16:creationId xmlns:a16="http://schemas.microsoft.com/office/drawing/2014/main" id="{3A8EA98D-535C-4534-9702-E8AAE5CF655E}"/>
              </a:ext>
            </a:extLst>
          </p:cNvPr>
          <p:cNvSpPr txBox="1"/>
          <p:nvPr/>
        </p:nvSpPr>
        <p:spPr>
          <a:xfrm>
            <a:off x="0" y="1551013"/>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dirty="0">
              <a:solidFill>
                <a:schemeClr val="accent6"/>
              </a:solidFill>
            </a:endParaRPr>
          </a:p>
        </p:txBody>
      </p:sp>
      <p:sp>
        <p:nvSpPr>
          <p:cNvPr id="6" name="Inhaltsplatzhalter 2">
            <a:extLst>
              <a:ext uri="{FF2B5EF4-FFF2-40B4-BE49-F238E27FC236}">
                <a16:creationId xmlns:a16="http://schemas.microsoft.com/office/drawing/2014/main" id="{6A07EBF9-803C-4CD6-8CE0-BB440CA484EF}"/>
              </a:ext>
            </a:extLst>
          </p:cNvPr>
          <p:cNvSpPr/>
          <p:nvPr/>
        </p:nvSpPr>
        <p:spPr>
          <a:xfrm>
            <a:off x="457200" y="1530049"/>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algn="ctr" defTabSz="914400">
              <a:lnSpc>
                <a:spcPct val="100000"/>
              </a:lnSpc>
              <a:spcBef>
                <a:spcPts val="1001"/>
              </a:spcBef>
              <a:tabLst>
                <a:tab pos="0" algn="l"/>
              </a:tabLst>
            </a:pPr>
            <a:r>
              <a:rPr lang="en-US" sz="1800" b="0" u="none" strike="noStrike" dirty="0">
                <a:solidFill>
                  <a:schemeClr val="accent4"/>
                </a:solidFill>
                <a:effectLst/>
                <a:uFillTx/>
                <a:latin typeface="+mj-lt"/>
              </a:rPr>
              <a:t>Core principle: from input to output</a:t>
            </a:r>
            <a:endParaRPr lang="nl-BE" sz="1800" b="0" u="none" strike="noStrike" dirty="0">
              <a:solidFill>
                <a:schemeClr val="accent4"/>
              </a:solidFill>
              <a:effectLst/>
              <a:uFillTx/>
              <a:latin typeface="+mj-lt"/>
            </a:endParaRPr>
          </a:p>
        </p:txBody>
      </p:sp>
      <p:sp>
        <p:nvSpPr>
          <p:cNvPr id="7" name="Abgerundetes Rechteck 5">
            <a:extLst>
              <a:ext uri="{FF2B5EF4-FFF2-40B4-BE49-F238E27FC236}">
                <a16:creationId xmlns:a16="http://schemas.microsoft.com/office/drawing/2014/main" id="{00B80695-3398-4533-9A8B-860DB94943FD}"/>
              </a:ext>
            </a:extLst>
          </p:cNvPr>
          <p:cNvSpPr/>
          <p:nvPr/>
        </p:nvSpPr>
        <p:spPr bwMode="auto">
          <a:xfrm>
            <a:off x="3128807" y="2315861"/>
            <a:ext cx="1296144" cy="64807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AT" sz="1400" dirty="0">
                <a:latin typeface="+mj-lt"/>
              </a:rPr>
              <a:t>Input</a:t>
            </a:r>
            <a:endParaRPr lang="de-AT" sz="1600" dirty="0">
              <a:latin typeface="+mj-lt"/>
            </a:endParaRPr>
          </a:p>
        </p:txBody>
      </p:sp>
      <p:sp>
        <p:nvSpPr>
          <p:cNvPr id="8" name="Abgerundetes Rechteck 6">
            <a:extLst>
              <a:ext uri="{FF2B5EF4-FFF2-40B4-BE49-F238E27FC236}">
                <a16:creationId xmlns:a16="http://schemas.microsoft.com/office/drawing/2014/main" id="{D0C8355B-FE2C-4D3C-A694-DC950F6A7597}"/>
              </a:ext>
            </a:extLst>
          </p:cNvPr>
          <p:cNvSpPr/>
          <p:nvPr/>
        </p:nvSpPr>
        <p:spPr bwMode="auto">
          <a:xfrm>
            <a:off x="8869949" y="2328637"/>
            <a:ext cx="1296144" cy="64807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AT" sz="1400" dirty="0">
                <a:latin typeface="+mj-lt"/>
              </a:rPr>
              <a:t>Output</a:t>
            </a:r>
            <a:endParaRPr lang="de-AT" sz="1600" dirty="0">
              <a:latin typeface="+mj-lt"/>
            </a:endParaRPr>
          </a:p>
        </p:txBody>
      </p:sp>
      <p:sp>
        <p:nvSpPr>
          <p:cNvPr id="9" name="Abgerundetes Rechteck 7">
            <a:extLst>
              <a:ext uri="{FF2B5EF4-FFF2-40B4-BE49-F238E27FC236}">
                <a16:creationId xmlns:a16="http://schemas.microsoft.com/office/drawing/2014/main" id="{57327C5B-E819-4A25-AE27-F38DA062D506}"/>
              </a:ext>
            </a:extLst>
          </p:cNvPr>
          <p:cNvSpPr/>
          <p:nvPr/>
        </p:nvSpPr>
        <p:spPr bwMode="auto">
          <a:xfrm>
            <a:off x="5161537" y="2054211"/>
            <a:ext cx="2880320" cy="1196927"/>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dirty="0" err="1">
                <a:latin typeface="+mn-lt"/>
              </a:rPr>
              <a:t>Machine</a:t>
            </a:r>
            <a:r>
              <a:rPr lang="de-DE" sz="1400" dirty="0">
                <a:latin typeface="+mn-lt"/>
              </a:rPr>
              <a:t> Learning (ML)</a:t>
            </a:r>
            <a:endParaRPr lang="de-AT" sz="1400" dirty="0">
              <a:latin typeface="+mn-lt"/>
            </a:endParaRPr>
          </a:p>
          <a:p>
            <a:pPr algn="ctr"/>
            <a:r>
              <a:rPr lang="de-AT" sz="1400" dirty="0">
                <a:latin typeface="+mn-lt"/>
              </a:rPr>
              <a:t>Data </a:t>
            </a:r>
            <a:r>
              <a:rPr lang="de-AT" sz="1400" dirty="0" err="1">
                <a:latin typeface="+mn-lt"/>
              </a:rPr>
              <a:t>analysis</a:t>
            </a:r>
            <a:r>
              <a:rPr lang="de-AT" sz="1400" dirty="0">
                <a:latin typeface="+mn-lt"/>
              </a:rPr>
              <a:t>/</a:t>
            </a:r>
            <a:r>
              <a:rPr lang="de-AT" sz="1400" dirty="0" err="1">
                <a:latin typeface="+mn-lt"/>
              </a:rPr>
              <a:t>modeling</a:t>
            </a:r>
            <a:endParaRPr lang="de-AT" sz="1400" dirty="0">
              <a:latin typeface="+mn-lt"/>
            </a:endParaRPr>
          </a:p>
          <a:p>
            <a:pPr algn="ctr"/>
            <a:r>
              <a:rPr lang="de-AT" sz="1400" b="1" dirty="0" err="1">
                <a:latin typeface="+mj-lt"/>
              </a:rPr>
              <a:t>Complex</a:t>
            </a:r>
            <a:r>
              <a:rPr lang="de-AT" sz="1400" b="1" dirty="0">
                <a:latin typeface="+mj-lt"/>
              </a:rPr>
              <a:t> </a:t>
            </a:r>
            <a:r>
              <a:rPr lang="de-AT" sz="1400" b="1" dirty="0" err="1">
                <a:latin typeface="+mj-lt"/>
              </a:rPr>
              <a:t>statistics</a:t>
            </a:r>
            <a:endParaRPr lang="de-AT" sz="1400" b="1" dirty="0">
              <a:latin typeface="+mj-lt"/>
            </a:endParaRPr>
          </a:p>
          <a:p>
            <a:pPr algn="ctr"/>
            <a:r>
              <a:rPr lang="de-AT" sz="1400" b="1" dirty="0">
                <a:latin typeface="+mj-lt"/>
              </a:rPr>
              <a:t>Computing </a:t>
            </a:r>
            <a:r>
              <a:rPr lang="de-AT" sz="1400" b="1" dirty="0" err="1">
                <a:latin typeface="+mj-lt"/>
              </a:rPr>
              <a:t>of</a:t>
            </a:r>
            <a:r>
              <a:rPr lang="de-AT" sz="1400" b="1" dirty="0">
                <a:latin typeface="+mj-lt"/>
              </a:rPr>
              <a:t> </a:t>
            </a:r>
            <a:r>
              <a:rPr lang="de-AT" sz="1400" b="1" dirty="0" err="1">
                <a:latin typeface="+mj-lt"/>
              </a:rPr>
              <a:t>probabilities</a:t>
            </a:r>
            <a:endParaRPr lang="de-AT" sz="1400" b="1" dirty="0">
              <a:latin typeface="+mj-lt"/>
            </a:endParaRPr>
          </a:p>
        </p:txBody>
      </p:sp>
      <p:cxnSp>
        <p:nvCxnSpPr>
          <p:cNvPr id="10" name="Gerade Verbindung mit Pfeil 9">
            <a:extLst>
              <a:ext uri="{FF2B5EF4-FFF2-40B4-BE49-F238E27FC236}">
                <a16:creationId xmlns:a16="http://schemas.microsoft.com/office/drawing/2014/main" id="{870B1CF7-9000-47C2-A728-188552AF1D80}"/>
              </a:ext>
            </a:extLst>
          </p:cNvPr>
          <p:cNvCxnSpPr>
            <a:cxnSpLocks/>
            <a:stCxn id="7" idx="3"/>
            <a:endCxn id="9" idx="1"/>
          </p:cNvCxnSpPr>
          <p:nvPr/>
        </p:nvCxnSpPr>
        <p:spPr bwMode="auto">
          <a:xfrm>
            <a:off x="4424951" y="2639898"/>
            <a:ext cx="736586" cy="12777"/>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Gerade Verbindung mit Pfeil 10">
            <a:extLst>
              <a:ext uri="{FF2B5EF4-FFF2-40B4-BE49-F238E27FC236}">
                <a16:creationId xmlns:a16="http://schemas.microsoft.com/office/drawing/2014/main" id="{2509B4B8-D3F2-41FB-8838-56994983C7E4}"/>
              </a:ext>
            </a:extLst>
          </p:cNvPr>
          <p:cNvCxnSpPr>
            <a:cxnSpLocks/>
            <a:stCxn id="9" idx="3"/>
            <a:endCxn id="8" idx="1"/>
          </p:cNvCxnSpPr>
          <p:nvPr/>
        </p:nvCxnSpPr>
        <p:spPr bwMode="auto">
          <a:xfrm flipV="1">
            <a:off x="8041857" y="2652674"/>
            <a:ext cx="828092" cy="1"/>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2" name="Grafik 11">
            <a:extLst>
              <a:ext uri="{FF2B5EF4-FFF2-40B4-BE49-F238E27FC236}">
                <a16:creationId xmlns:a16="http://schemas.microsoft.com/office/drawing/2014/main" id="{79BA65D2-86F7-4F9B-8702-A282AA6BBC74}"/>
              </a:ext>
            </a:extLst>
          </p:cNvPr>
          <p:cNvPicPr>
            <a:picLocks noChangeAspect="1"/>
          </p:cNvPicPr>
          <p:nvPr/>
        </p:nvPicPr>
        <p:blipFill>
          <a:blip r:embed="rId2"/>
          <a:stretch>
            <a:fillRect/>
          </a:stretch>
        </p:blipFill>
        <p:spPr>
          <a:xfrm>
            <a:off x="2612201" y="3331301"/>
            <a:ext cx="7208557" cy="2933918"/>
          </a:xfrm>
          <a:prstGeom prst="rect">
            <a:avLst/>
          </a:prstGeom>
        </p:spPr>
      </p:pic>
      <p:sp>
        <p:nvSpPr>
          <p:cNvPr id="13" name="Textfeld 12">
            <a:extLst>
              <a:ext uri="{FF2B5EF4-FFF2-40B4-BE49-F238E27FC236}">
                <a16:creationId xmlns:a16="http://schemas.microsoft.com/office/drawing/2014/main" id="{BC5D350A-2B8D-482C-A6A6-2D12DA5F6A5C}"/>
              </a:ext>
            </a:extLst>
          </p:cNvPr>
          <p:cNvSpPr txBox="1"/>
          <p:nvPr/>
        </p:nvSpPr>
        <p:spPr>
          <a:xfrm>
            <a:off x="753257" y="3729671"/>
            <a:ext cx="1858944" cy="584775"/>
          </a:xfrm>
          <a:prstGeom prst="rect">
            <a:avLst/>
          </a:prstGeom>
          <a:noFill/>
        </p:spPr>
        <p:txBody>
          <a:bodyPr wrap="square" rtlCol="0">
            <a:spAutoFit/>
          </a:bodyPr>
          <a:lstStyle/>
          <a:p>
            <a:r>
              <a:rPr lang="de-DE" sz="1600" dirty="0" err="1">
                <a:latin typeface="+mn-lt"/>
              </a:rPr>
              <a:t>Example</a:t>
            </a:r>
            <a:r>
              <a:rPr lang="de-DE" sz="1600" dirty="0">
                <a:latin typeface="+mn-lt"/>
              </a:rPr>
              <a:t> </a:t>
            </a:r>
            <a:r>
              <a:rPr lang="de-DE" sz="1600" dirty="0" err="1">
                <a:latin typeface="+mn-lt"/>
              </a:rPr>
              <a:t>of</a:t>
            </a:r>
            <a:endParaRPr lang="de-DE" sz="1600" dirty="0">
              <a:latin typeface="+mn-lt"/>
            </a:endParaRPr>
          </a:p>
          <a:p>
            <a:r>
              <a:rPr lang="de-DE" sz="1600" dirty="0">
                <a:latin typeface="+mn-lt"/>
              </a:rPr>
              <a:t>Deep Learning </a:t>
            </a:r>
          </a:p>
        </p:txBody>
      </p:sp>
      <p:sp>
        <p:nvSpPr>
          <p:cNvPr id="2" name="Rechteck 1">
            <a:extLst>
              <a:ext uri="{FF2B5EF4-FFF2-40B4-BE49-F238E27FC236}">
                <a16:creationId xmlns:a16="http://schemas.microsoft.com/office/drawing/2014/main" id="{733E04E1-09F2-6003-A8FE-0BDF61AAE2F8}"/>
              </a:ext>
            </a:extLst>
          </p:cNvPr>
          <p:cNvSpPr/>
          <p:nvPr/>
        </p:nvSpPr>
        <p:spPr>
          <a:xfrm>
            <a:off x="2612201" y="6328731"/>
            <a:ext cx="7355764" cy="369332"/>
          </a:xfrm>
          <a:prstGeom prst="rect">
            <a:avLst/>
          </a:prstGeom>
          <a:solidFill>
            <a:schemeClr val="bg1">
              <a:alpha val="68000"/>
            </a:schemeClr>
          </a:solidFill>
        </p:spPr>
        <p:txBody>
          <a:bodyPr wrap="square" anchor="ctr">
            <a:spAutoFit/>
          </a:bodyPr>
          <a:lstStyle/>
          <a:p>
            <a:pPr marL="452438" indent="-452438"/>
            <a:r>
              <a:rPr lang="en-US" sz="900" dirty="0">
                <a:solidFill>
                  <a:srgbClr val="0B163B"/>
                </a:solidFill>
                <a:latin typeface="Garet Book"/>
              </a:rPr>
              <a:t>Image: </a:t>
            </a:r>
            <a:r>
              <a:rPr lang="en-US" sz="900" dirty="0" err="1">
                <a:latin typeface="+mn-lt"/>
              </a:rPr>
              <a:t>Strauß</a:t>
            </a:r>
            <a:r>
              <a:rPr lang="en-US" sz="900" dirty="0">
                <a:latin typeface="+mn-lt"/>
              </a:rPr>
              <a:t>, S. (2018). From Big Data to Deep Learning: A Leap Towards Strong AI or ‘</a:t>
            </a:r>
            <a:r>
              <a:rPr lang="en-US" sz="900" dirty="0" err="1">
                <a:latin typeface="+mn-lt"/>
              </a:rPr>
              <a:t>Intelligentia</a:t>
            </a:r>
            <a:r>
              <a:rPr lang="en-US" sz="900" dirty="0">
                <a:latin typeface="+mn-lt"/>
              </a:rPr>
              <a:t> Obscura’? </a:t>
            </a:r>
            <a:r>
              <a:rPr lang="en-US" sz="900" i="1" dirty="0">
                <a:latin typeface="+mn-lt"/>
              </a:rPr>
              <a:t>Big Data and Cognitive Computing</a:t>
            </a:r>
            <a:r>
              <a:rPr lang="en-US" sz="900" dirty="0">
                <a:latin typeface="+mn-lt"/>
              </a:rPr>
              <a:t>, </a:t>
            </a:r>
            <a:r>
              <a:rPr lang="en-US" sz="900" i="1" dirty="0">
                <a:latin typeface="+mn-lt"/>
              </a:rPr>
              <a:t>2</a:t>
            </a:r>
            <a:r>
              <a:rPr lang="en-US" sz="900" dirty="0">
                <a:latin typeface="+mn-lt"/>
              </a:rPr>
              <a:t>(3), 16. https://doi.org/10.3390/bdcc2030016, p. 6)</a:t>
            </a:r>
            <a:endParaRPr lang="de-DE" sz="1050" b="1" dirty="0">
              <a:solidFill>
                <a:srgbClr val="0B163B"/>
              </a:solidFill>
              <a:latin typeface="+mn-lt"/>
            </a:endParaRPr>
          </a:p>
        </p:txBody>
      </p:sp>
    </p:spTree>
    <p:extLst>
      <p:ext uri="{BB962C8B-B14F-4D97-AF65-F5344CB8AC3E}">
        <p14:creationId xmlns:p14="http://schemas.microsoft.com/office/powerpoint/2010/main" val="9179556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730E410-9723-4E33-BF4C-F9AD958D5D5C}"/>
              </a:ext>
            </a:extLst>
          </p:cNvPr>
          <p:cNvSpPr txBox="1"/>
          <p:nvPr/>
        </p:nvSpPr>
        <p:spPr>
          <a:xfrm>
            <a:off x="-5092" y="4001329"/>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dirty="0">
              <a:solidFill>
                <a:schemeClr val="accent6"/>
              </a:solidFill>
            </a:endParaRPr>
          </a:p>
        </p:txBody>
      </p:sp>
      <p:sp>
        <p:nvSpPr>
          <p:cNvPr id="3" name="Titel 2">
            <a:extLst>
              <a:ext uri="{FF2B5EF4-FFF2-40B4-BE49-F238E27FC236}">
                <a16:creationId xmlns:a16="http://schemas.microsoft.com/office/drawing/2014/main" id="{0F040842-2282-492C-BA05-735DCF6656C3}"/>
              </a:ext>
            </a:extLst>
          </p:cNvPr>
          <p:cNvSpPr>
            <a:spLocks noGrp="1"/>
          </p:cNvSpPr>
          <p:nvPr>
            <p:ph type="title"/>
          </p:nvPr>
        </p:nvSpPr>
        <p:spPr/>
        <p:txBody>
          <a:bodyPr/>
          <a:lstStyle/>
          <a:p>
            <a:r>
              <a:rPr lang="de-DE" sz="3200" kern="0" dirty="0">
                <a:solidFill>
                  <a:schemeClr val="tx1"/>
                </a:solidFill>
              </a:rPr>
              <a:t>Basic </a:t>
            </a:r>
            <a:r>
              <a:rPr lang="de-DE" sz="3200" kern="0" dirty="0" err="1">
                <a:solidFill>
                  <a:schemeClr val="tx1"/>
                </a:solidFill>
              </a:rPr>
              <a:t>functionality</a:t>
            </a:r>
            <a:r>
              <a:rPr lang="de-DE" sz="3200" kern="0" dirty="0">
                <a:solidFill>
                  <a:schemeClr val="tx1"/>
                </a:solidFill>
              </a:rPr>
              <a:t> </a:t>
            </a:r>
            <a:r>
              <a:rPr lang="de-DE" sz="3200" kern="0" dirty="0" err="1">
                <a:solidFill>
                  <a:schemeClr val="tx1"/>
                </a:solidFill>
              </a:rPr>
              <a:t>of</a:t>
            </a:r>
            <a:r>
              <a:rPr lang="de-DE" sz="3200" kern="0" dirty="0">
                <a:solidFill>
                  <a:schemeClr val="tx1"/>
                </a:solidFill>
              </a:rPr>
              <a:t> AI </a:t>
            </a:r>
            <a:r>
              <a:rPr lang="de-DE" sz="3200" kern="0" dirty="0" err="1">
                <a:solidFill>
                  <a:schemeClr val="tx1"/>
                </a:solidFill>
              </a:rPr>
              <a:t>systems</a:t>
            </a:r>
            <a:endParaRPr lang="de-DE" dirty="0"/>
          </a:p>
        </p:txBody>
      </p:sp>
      <p:sp>
        <p:nvSpPr>
          <p:cNvPr id="5" name="Textfeld 4">
            <a:extLst>
              <a:ext uri="{FF2B5EF4-FFF2-40B4-BE49-F238E27FC236}">
                <a16:creationId xmlns:a16="http://schemas.microsoft.com/office/drawing/2014/main" id="{59F2AEB1-2214-4655-BDE6-2A1F33E80D96}"/>
              </a:ext>
            </a:extLst>
          </p:cNvPr>
          <p:cNvSpPr txBox="1"/>
          <p:nvPr/>
        </p:nvSpPr>
        <p:spPr>
          <a:xfrm>
            <a:off x="-5092" y="1997827"/>
            <a:ext cx="12192000" cy="346249"/>
          </a:xfrm>
          <a:prstGeom prst="rect">
            <a:avLst/>
          </a:prstGeom>
          <a:solidFill>
            <a:srgbClr val="F4EEFE"/>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nSpc>
                <a:spcPct val="150000"/>
              </a:lnSpc>
            </a:pPr>
            <a:endParaRPr lang="en-US" sz="1200">
              <a:solidFill>
                <a:schemeClr val="accent6"/>
              </a:solidFill>
            </a:endParaRPr>
          </a:p>
        </p:txBody>
      </p:sp>
      <p:sp>
        <p:nvSpPr>
          <p:cNvPr id="6" name="Inhaltsplatzhalter 2">
            <a:extLst>
              <a:ext uri="{FF2B5EF4-FFF2-40B4-BE49-F238E27FC236}">
                <a16:creationId xmlns:a16="http://schemas.microsoft.com/office/drawing/2014/main" id="{D60B6675-C399-422D-8E6B-FA35ABD358FC}"/>
              </a:ext>
            </a:extLst>
          </p:cNvPr>
          <p:cNvSpPr/>
          <p:nvPr/>
        </p:nvSpPr>
        <p:spPr>
          <a:xfrm>
            <a:off x="452108" y="1976863"/>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u="none" strike="noStrike" dirty="0">
                <a:solidFill>
                  <a:schemeClr val="accent4"/>
                </a:solidFill>
                <a:effectLst/>
                <a:uFillTx/>
                <a:latin typeface="+mj-lt"/>
              </a:rPr>
              <a:t>AI is useful for:</a:t>
            </a:r>
            <a:endParaRPr lang="nl-BE" sz="1800" b="0" u="none" strike="noStrike" dirty="0">
              <a:solidFill>
                <a:srgbClr val="000000"/>
              </a:solidFill>
              <a:effectLst/>
              <a:uFillTx/>
              <a:latin typeface="+mj-lt"/>
            </a:endParaRPr>
          </a:p>
        </p:txBody>
      </p:sp>
      <p:sp>
        <p:nvSpPr>
          <p:cNvPr id="7" name="Inhaltsplatzhalter 2">
            <a:extLst>
              <a:ext uri="{FF2B5EF4-FFF2-40B4-BE49-F238E27FC236}">
                <a16:creationId xmlns:a16="http://schemas.microsoft.com/office/drawing/2014/main" id="{318D2554-B884-49A2-8C21-9C4ABBE11A41}"/>
              </a:ext>
            </a:extLst>
          </p:cNvPr>
          <p:cNvSpPr/>
          <p:nvPr/>
        </p:nvSpPr>
        <p:spPr>
          <a:xfrm>
            <a:off x="452108" y="2344076"/>
            <a:ext cx="11048220" cy="1680953"/>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85750" indent="-285750">
              <a:spcBef>
                <a:spcPts val="1000"/>
              </a:spcBef>
              <a:buFont typeface="Arial" panose="020B0604020202020204" pitchFamily="34" charset="0"/>
              <a:buChar char="•"/>
            </a:pPr>
            <a:r>
              <a:rPr lang="en-GB" sz="1400" dirty="0"/>
              <a:t>information </a:t>
            </a:r>
          </a:p>
          <a:p>
            <a:pPr marL="285750" indent="-285750">
              <a:spcBef>
                <a:spcPts val="1000"/>
              </a:spcBef>
              <a:buFont typeface="Arial" panose="020B0604020202020204" pitchFamily="34" charset="0"/>
              <a:buChar char="•"/>
            </a:pPr>
            <a:r>
              <a:rPr lang="en-GB" sz="1400" dirty="0"/>
              <a:t>data </a:t>
            </a:r>
            <a:r>
              <a:rPr lang="en-GB" sz="1400" dirty="0" err="1"/>
              <a:t>modeling</a:t>
            </a:r>
            <a:r>
              <a:rPr lang="en-GB" sz="1400" dirty="0"/>
              <a:t> &amp; </a:t>
            </a:r>
            <a:r>
              <a:rPr lang="en-GB" sz="1400" b="1" dirty="0"/>
              <a:t>pattern recognition</a:t>
            </a:r>
          </a:p>
          <a:p>
            <a:pPr marL="285750" indent="-285750">
              <a:spcBef>
                <a:spcPts val="1000"/>
              </a:spcBef>
              <a:buFont typeface="Arial" panose="020B0604020202020204" pitchFamily="34" charset="0"/>
              <a:buChar char="•"/>
            </a:pPr>
            <a:r>
              <a:rPr lang="en-GB" sz="1400" dirty="0"/>
              <a:t>generating &amp; transforming different contents (e.g. production/transformation of text, images, audio/video) etc.</a:t>
            </a:r>
          </a:p>
          <a:p>
            <a:pPr marL="285750" indent="-285750">
              <a:spcBef>
                <a:spcPts val="1000"/>
              </a:spcBef>
              <a:buFont typeface="Arial" panose="020B0604020202020204" pitchFamily="34" charset="0"/>
              <a:buChar char="•"/>
            </a:pPr>
            <a:r>
              <a:rPr lang="en-GB" sz="1400" b="1" dirty="0"/>
              <a:t>mapping of existing knowledge</a:t>
            </a:r>
          </a:p>
          <a:p>
            <a:pPr marL="285750" indent="-285750">
              <a:spcBef>
                <a:spcPts val="1000"/>
              </a:spcBef>
              <a:buFont typeface="Arial" panose="020B0604020202020204" pitchFamily="34" charset="0"/>
              <a:buChar char="•"/>
            </a:pPr>
            <a:endParaRPr lang="en-GB" sz="1400" b="1" dirty="0"/>
          </a:p>
        </p:txBody>
      </p:sp>
      <p:sp>
        <p:nvSpPr>
          <p:cNvPr id="8" name="Inhaltsplatzhalter 2">
            <a:extLst>
              <a:ext uri="{FF2B5EF4-FFF2-40B4-BE49-F238E27FC236}">
                <a16:creationId xmlns:a16="http://schemas.microsoft.com/office/drawing/2014/main" id="{2B7944F6-3CBC-49D1-8392-28E082321048}"/>
              </a:ext>
            </a:extLst>
          </p:cNvPr>
          <p:cNvSpPr/>
          <p:nvPr/>
        </p:nvSpPr>
        <p:spPr>
          <a:xfrm>
            <a:off x="457200" y="4001329"/>
            <a:ext cx="11048220" cy="1680953"/>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spcBef>
                <a:spcPts val="1000"/>
              </a:spcBef>
            </a:pPr>
            <a:endParaRPr lang="en-GB" sz="1400" b="1" dirty="0"/>
          </a:p>
        </p:txBody>
      </p:sp>
      <p:sp>
        <p:nvSpPr>
          <p:cNvPr id="9" name="Inhaltsplatzhalter 2">
            <a:extLst>
              <a:ext uri="{FF2B5EF4-FFF2-40B4-BE49-F238E27FC236}">
                <a16:creationId xmlns:a16="http://schemas.microsoft.com/office/drawing/2014/main" id="{25E46567-B964-4012-9CB7-01685BFD1CA6}"/>
              </a:ext>
            </a:extLst>
          </p:cNvPr>
          <p:cNvSpPr/>
          <p:nvPr/>
        </p:nvSpPr>
        <p:spPr>
          <a:xfrm>
            <a:off x="462292" y="4397329"/>
            <a:ext cx="11048220" cy="1680953"/>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nSpc>
                <a:spcPct val="150000"/>
              </a:lnSpc>
              <a:spcBef>
                <a:spcPts val="1000"/>
              </a:spcBef>
            </a:pPr>
            <a:r>
              <a:rPr lang="de-AT" sz="1400" b="1" dirty="0"/>
              <a:t>Quality </a:t>
            </a:r>
            <a:r>
              <a:rPr lang="de-AT" sz="1400" b="1" dirty="0" err="1"/>
              <a:t>of</a:t>
            </a:r>
            <a:r>
              <a:rPr lang="de-AT" sz="1400" b="1" dirty="0"/>
              <a:t> </a:t>
            </a:r>
            <a:r>
              <a:rPr lang="de-AT" sz="1400" b="1" dirty="0" err="1"/>
              <a:t>data</a:t>
            </a:r>
            <a:r>
              <a:rPr lang="de-AT" sz="1400" b="1" dirty="0"/>
              <a:t> &amp; </a:t>
            </a:r>
            <a:r>
              <a:rPr lang="de-AT" sz="1400" b="1" dirty="0" err="1"/>
              <a:t>input</a:t>
            </a:r>
            <a:r>
              <a:rPr lang="de-AT" sz="1400" b="1" dirty="0"/>
              <a:t> </a:t>
            </a:r>
            <a:r>
              <a:rPr lang="de-AT" sz="1400" b="1" dirty="0" err="1"/>
              <a:t>has</a:t>
            </a:r>
            <a:r>
              <a:rPr lang="de-AT" sz="1400" b="1" dirty="0"/>
              <a:t> </a:t>
            </a:r>
            <a:r>
              <a:rPr lang="de-AT" sz="1400" b="1" dirty="0" err="1"/>
              <a:t>impact</a:t>
            </a:r>
            <a:r>
              <a:rPr lang="de-AT" sz="1400" b="1" dirty="0"/>
              <a:t> on </a:t>
            </a:r>
            <a:r>
              <a:rPr lang="de-AT" sz="1400" b="1" dirty="0" err="1"/>
              <a:t>quality</a:t>
            </a:r>
            <a:r>
              <a:rPr lang="de-AT" sz="1400" b="1" dirty="0"/>
              <a:t> </a:t>
            </a:r>
            <a:r>
              <a:rPr lang="de-AT" sz="1400" b="1" dirty="0" err="1"/>
              <a:t>of</a:t>
            </a:r>
            <a:r>
              <a:rPr lang="de-AT" sz="1400" b="1" dirty="0"/>
              <a:t> </a:t>
            </a:r>
            <a:r>
              <a:rPr lang="de-AT" sz="1400" b="1" dirty="0" err="1"/>
              <a:t>output</a:t>
            </a:r>
            <a:r>
              <a:rPr lang="de-AT" sz="1400" b="1" dirty="0"/>
              <a:t> &amp; </a:t>
            </a:r>
            <a:r>
              <a:rPr lang="de-AT" sz="1400" b="1" dirty="0" err="1"/>
              <a:t>results</a:t>
            </a:r>
            <a:r>
              <a:rPr lang="de-AT" sz="1400" b="1" dirty="0"/>
              <a:t> </a:t>
            </a:r>
            <a:br>
              <a:rPr lang="de-AT" sz="1400" dirty="0"/>
            </a:br>
            <a:r>
              <a:rPr lang="de-AT" sz="1400" dirty="0"/>
              <a:t>and </a:t>
            </a:r>
            <a:r>
              <a:rPr lang="de-AT" sz="1400" b="1" dirty="0" err="1"/>
              <a:t>thus</a:t>
            </a:r>
            <a:r>
              <a:rPr lang="de-AT" sz="1400" b="1" dirty="0"/>
              <a:t> on </a:t>
            </a:r>
            <a:r>
              <a:rPr lang="de-AT" sz="1400" b="1" dirty="0" err="1"/>
              <a:t>the</a:t>
            </a:r>
            <a:r>
              <a:rPr lang="de-AT" sz="1400" b="1" dirty="0"/>
              <a:t> </a:t>
            </a:r>
            <a:r>
              <a:rPr lang="de-AT" sz="1400" b="1" dirty="0" err="1"/>
              <a:t>functionality</a:t>
            </a:r>
            <a:r>
              <a:rPr lang="de-AT" sz="1400" b="1" dirty="0"/>
              <a:t> and </a:t>
            </a:r>
            <a:r>
              <a:rPr lang="de-AT" sz="1400" b="1" dirty="0" err="1"/>
              <a:t>usefuleness</a:t>
            </a:r>
            <a:r>
              <a:rPr lang="de-AT" sz="1400" b="1" dirty="0"/>
              <a:t> </a:t>
            </a:r>
            <a:r>
              <a:rPr lang="de-AT" sz="1400" b="1" dirty="0" err="1"/>
              <a:t>of</a:t>
            </a:r>
            <a:r>
              <a:rPr lang="de-AT" sz="1400" b="1" dirty="0"/>
              <a:t> an AI-system </a:t>
            </a:r>
            <a:r>
              <a:rPr lang="de-AT" sz="1400" b="1" dirty="0" err="1"/>
              <a:t>as</a:t>
            </a:r>
            <a:r>
              <a:rPr lang="de-AT" sz="1400" b="1" dirty="0"/>
              <a:t> a </a:t>
            </a:r>
            <a:r>
              <a:rPr lang="de-AT" sz="1400" b="1" dirty="0" err="1"/>
              <a:t>whole</a:t>
            </a:r>
            <a:endParaRPr lang="de-AT" sz="1400" b="1" dirty="0">
              <a:sym typeface="Wingdings" pitchFamily="2" charset="2"/>
            </a:endParaRPr>
          </a:p>
        </p:txBody>
      </p:sp>
      <p:sp>
        <p:nvSpPr>
          <p:cNvPr id="11" name="Inhaltsplatzhalter 2">
            <a:extLst>
              <a:ext uri="{FF2B5EF4-FFF2-40B4-BE49-F238E27FC236}">
                <a16:creationId xmlns:a16="http://schemas.microsoft.com/office/drawing/2014/main" id="{D3913247-79D2-47FF-B606-6F9967F15D83}"/>
              </a:ext>
            </a:extLst>
          </p:cNvPr>
          <p:cNvSpPr/>
          <p:nvPr/>
        </p:nvSpPr>
        <p:spPr>
          <a:xfrm>
            <a:off x="452108" y="4001329"/>
            <a:ext cx="11518560" cy="3960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2500" lnSpcReduction="9999"/>
          </a:bodyPr>
          <a:lstStyle/>
          <a:p>
            <a:pPr defTabSz="914400">
              <a:lnSpc>
                <a:spcPct val="100000"/>
              </a:lnSpc>
              <a:spcBef>
                <a:spcPts val="1001"/>
              </a:spcBef>
              <a:tabLst>
                <a:tab pos="0" algn="l"/>
              </a:tabLst>
            </a:pPr>
            <a:r>
              <a:rPr lang="en-US" sz="1800" b="0" strike="noStrike" dirty="0">
                <a:solidFill>
                  <a:schemeClr val="accent4"/>
                </a:solidFill>
                <a:effectLst/>
                <a:uFillTx/>
                <a:latin typeface="+mj-lt"/>
              </a:rPr>
              <a:t>BUT:</a:t>
            </a:r>
            <a:endParaRPr lang="nl-BE" sz="1800" b="0" strike="noStrike" dirty="0">
              <a:solidFill>
                <a:srgbClr val="000000"/>
              </a:solidFill>
              <a:effectLst/>
              <a:uFillTx/>
              <a:latin typeface="+mj-lt"/>
            </a:endParaRPr>
          </a:p>
        </p:txBody>
      </p:sp>
    </p:spTree>
    <p:extLst>
      <p:ext uri="{BB962C8B-B14F-4D97-AF65-F5344CB8AC3E}">
        <p14:creationId xmlns:p14="http://schemas.microsoft.com/office/powerpoint/2010/main" val="3741731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089A1-925C-43FF-88D6-018B0E7782F3}"/>
              </a:ext>
            </a:extLst>
          </p:cNvPr>
          <p:cNvSpPr>
            <a:spLocks noGrp="1"/>
          </p:cNvSpPr>
          <p:nvPr>
            <p:ph type="title"/>
          </p:nvPr>
        </p:nvSpPr>
        <p:spPr>
          <a:xfrm>
            <a:off x="457199" y="795600"/>
            <a:ext cx="9411629" cy="831600"/>
          </a:xfrm>
        </p:spPr>
        <p:txBody>
          <a:bodyPr/>
          <a:lstStyle/>
          <a:p>
            <a:r>
              <a:rPr lang="de-DE" dirty="0"/>
              <a:t>Flash </a:t>
            </a:r>
            <a:r>
              <a:rPr lang="de-DE" dirty="0" err="1"/>
              <a:t>discussion</a:t>
            </a:r>
            <a:r>
              <a:rPr lang="de-DE" dirty="0"/>
              <a:t>: </a:t>
            </a:r>
            <a:r>
              <a:rPr lang="de-DE" dirty="0">
                <a:latin typeface="+mn-lt"/>
              </a:rPr>
              <a:t>Can </a:t>
            </a:r>
            <a:r>
              <a:rPr lang="de-DE" dirty="0" err="1">
                <a:latin typeface="+mn-lt"/>
              </a:rPr>
              <a:t>frogs</a:t>
            </a:r>
            <a:r>
              <a:rPr lang="de-DE" dirty="0">
                <a:latin typeface="+mn-lt"/>
              </a:rPr>
              <a:t> </a:t>
            </a:r>
            <a:r>
              <a:rPr lang="de-DE" dirty="0" err="1">
                <a:latin typeface="+mn-lt"/>
              </a:rPr>
              <a:t>become</a:t>
            </a:r>
            <a:r>
              <a:rPr lang="de-DE" dirty="0">
                <a:latin typeface="+mn-lt"/>
              </a:rPr>
              <a:t> </a:t>
            </a:r>
            <a:r>
              <a:rPr lang="de-DE" dirty="0" err="1">
                <a:latin typeface="+mn-lt"/>
              </a:rPr>
              <a:t>cats</a:t>
            </a:r>
            <a:r>
              <a:rPr lang="de-DE" dirty="0">
                <a:latin typeface="+mn-lt"/>
              </a:rPr>
              <a:t>?</a:t>
            </a:r>
            <a:br>
              <a:rPr lang="de-DE" dirty="0">
                <a:latin typeface="+mn-lt"/>
              </a:rPr>
            </a:br>
            <a:endParaRPr lang="de-DE" dirty="0">
              <a:latin typeface="+mn-lt"/>
            </a:endParaRPr>
          </a:p>
        </p:txBody>
      </p:sp>
      <p:pic>
        <p:nvPicPr>
          <p:cNvPr id="3" name="Grafik 2">
            <a:extLst>
              <a:ext uri="{FF2B5EF4-FFF2-40B4-BE49-F238E27FC236}">
                <a16:creationId xmlns:a16="http://schemas.microsoft.com/office/drawing/2014/main" id="{211DF2E5-948E-4E76-A521-80A7E4820549}"/>
              </a:ext>
            </a:extLst>
          </p:cNvPr>
          <p:cNvPicPr>
            <a:picLocks noChangeAspect="1"/>
          </p:cNvPicPr>
          <p:nvPr/>
        </p:nvPicPr>
        <p:blipFill>
          <a:blip r:embed="rId3"/>
          <a:stretch>
            <a:fillRect/>
          </a:stretch>
        </p:blipFill>
        <p:spPr>
          <a:xfrm>
            <a:off x="2432675" y="1627200"/>
            <a:ext cx="6402267" cy="2605754"/>
          </a:xfrm>
          <a:prstGeom prst="rect">
            <a:avLst/>
          </a:prstGeom>
        </p:spPr>
      </p:pic>
      <p:pic>
        <p:nvPicPr>
          <p:cNvPr id="4" name="Grafik 3">
            <a:extLst>
              <a:ext uri="{FF2B5EF4-FFF2-40B4-BE49-F238E27FC236}">
                <a16:creationId xmlns:a16="http://schemas.microsoft.com/office/drawing/2014/main" id="{14D8E8E2-7EDD-4782-84CD-896C0F67CCA2}"/>
              </a:ext>
            </a:extLst>
          </p:cNvPr>
          <p:cNvPicPr>
            <a:picLocks noChangeAspect="1"/>
          </p:cNvPicPr>
          <p:nvPr/>
        </p:nvPicPr>
        <p:blipFill>
          <a:blip r:embed="rId4"/>
          <a:stretch>
            <a:fillRect/>
          </a:stretch>
        </p:blipFill>
        <p:spPr>
          <a:xfrm>
            <a:off x="830489" y="1885179"/>
            <a:ext cx="1975475" cy="1575922"/>
          </a:xfrm>
          <a:prstGeom prst="rect">
            <a:avLst/>
          </a:prstGeom>
        </p:spPr>
      </p:pic>
      <p:sp>
        <p:nvSpPr>
          <p:cNvPr id="5" name="Inhaltsplatzhalter 2">
            <a:extLst>
              <a:ext uri="{FF2B5EF4-FFF2-40B4-BE49-F238E27FC236}">
                <a16:creationId xmlns:a16="http://schemas.microsoft.com/office/drawing/2014/main" id="{DB1C86E3-7555-4B4B-A844-316AE61A4AC8}"/>
              </a:ext>
            </a:extLst>
          </p:cNvPr>
          <p:cNvSpPr/>
          <p:nvPr/>
        </p:nvSpPr>
        <p:spPr>
          <a:xfrm>
            <a:off x="9959040" y="2535480"/>
            <a:ext cx="2131360" cy="251964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90000"/>
              </a:lnSpc>
              <a:spcBef>
                <a:spcPts val="1001"/>
              </a:spcBef>
              <a:tabLst>
                <a:tab pos="0" algn="l"/>
              </a:tabLst>
            </a:pPr>
            <a:r>
              <a:rPr lang="de-DE" sz="2000" b="1" u="none" strike="noStrike" dirty="0">
                <a:solidFill>
                  <a:schemeClr val="dk1"/>
                </a:solidFill>
                <a:effectLst/>
                <a:uFillTx/>
                <a:latin typeface="+mj-lt"/>
              </a:rPr>
              <a:t>Approach:</a:t>
            </a:r>
            <a:endParaRPr lang="nl-BE" sz="2000" b="0" u="none" strike="noStrike" dirty="0">
              <a:solidFill>
                <a:srgbClr val="000000"/>
              </a:solidFill>
              <a:effectLst/>
              <a:uFillTx/>
              <a:latin typeface="+mj-lt"/>
            </a:endParaRPr>
          </a:p>
          <a:p>
            <a:pPr marL="228600" indent="-228600" defTabSz="914400">
              <a:lnSpc>
                <a:spcPct val="90000"/>
              </a:lnSpc>
              <a:spcBef>
                <a:spcPts val="1001"/>
              </a:spcBef>
              <a:buClr>
                <a:srgbClr val="0B163B"/>
              </a:buClr>
              <a:buFont typeface="Arial"/>
              <a:buChar char="•"/>
              <a:tabLst>
                <a:tab pos="0" algn="l"/>
              </a:tabLst>
            </a:pPr>
            <a:r>
              <a:rPr lang="de-DE" sz="1400" b="0" u="sng" strike="noStrike" dirty="0" err="1">
                <a:solidFill>
                  <a:schemeClr val="dk1"/>
                </a:solidFill>
                <a:effectLst/>
                <a:uFillTx/>
                <a:latin typeface="Garet Book"/>
              </a:rPr>
              <a:t>Discuss</a:t>
            </a:r>
            <a:r>
              <a:rPr lang="de-DE" sz="1400" b="0" u="sng" strike="noStrike" dirty="0">
                <a:solidFill>
                  <a:schemeClr val="dk1"/>
                </a:solidFill>
                <a:effectLst/>
                <a:uFillTx/>
                <a:latin typeface="Garet Book"/>
              </a:rPr>
              <a:t> in 2 min.</a:t>
            </a:r>
            <a:endParaRPr lang="nl-BE" sz="1400" b="0" u="sng" strike="noStrike" dirty="0">
              <a:solidFill>
                <a:srgbClr val="000000"/>
              </a:solidFill>
              <a:effectLst/>
              <a:uFillTx/>
              <a:latin typeface="Arial"/>
            </a:endParaRPr>
          </a:p>
        </p:txBody>
      </p:sp>
      <p:sp>
        <p:nvSpPr>
          <p:cNvPr id="6" name="PlaceHolder 1">
            <a:extLst>
              <a:ext uri="{FF2B5EF4-FFF2-40B4-BE49-F238E27FC236}">
                <a16:creationId xmlns:a16="http://schemas.microsoft.com/office/drawing/2014/main" id="{1FA92963-086B-4E85-8CD7-539794F60CF2}"/>
              </a:ext>
            </a:extLst>
          </p:cNvPr>
          <p:cNvSpPr txBox="1">
            <a:spLocks/>
          </p:cNvSpPr>
          <p:nvPr/>
        </p:nvSpPr>
        <p:spPr>
          <a:xfrm>
            <a:off x="1051465" y="4232954"/>
            <a:ext cx="8524614" cy="2337102"/>
          </a:xfrm>
          <a:prstGeom prst="rect">
            <a:avLst/>
          </a:prstGeom>
          <a:noFill/>
          <a:ln w="0">
            <a:noFill/>
          </a:ln>
        </p:spPr>
        <p:txBody>
          <a:bodyPr lIns="91440" tIns="45720" rIns="91440" bIns="45720" anchor="ctr">
            <a:noAutofit/>
          </a:bodyPr>
          <a:lstStyle>
            <a:lvl1pPr algn="l" rtl="0" eaLnBrk="1" fontAlgn="base" hangingPunct="1">
              <a:spcBef>
                <a:spcPct val="0"/>
              </a:spcBef>
              <a:spcAft>
                <a:spcPct val="0"/>
              </a:spcAft>
              <a:defRPr sz="3200" b="1" i="0" cap="none" baseline="0">
                <a:solidFill>
                  <a:schemeClr val="tx2"/>
                </a:solidFill>
                <a:latin typeface="Garet Heavy"/>
                <a:ea typeface="+mj-ea"/>
                <a:cs typeface="Brandon Grotesque Black" panose="020B0503020203060202" pitchFamily="34" charset="77"/>
              </a:defRPr>
            </a:lvl1pPr>
            <a:lvl2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rgbClr val="00666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b="1">
                <a:solidFill>
                  <a:srgbClr val="006666"/>
                </a:solidFill>
                <a:latin typeface="Arial" charset="0"/>
                <a:ea typeface="ＭＳ Ｐゴシック" charset="0"/>
              </a:defRPr>
            </a:lvl6pPr>
            <a:lvl7pPr marL="914400" algn="l" rtl="0" eaLnBrk="1" fontAlgn="base" hangingPunct="1">
              <a:spcBef>
                <a:spcPct val="0"/>
              </a:spcBef>
              <a:spcAft>
                <a:spcPct val="0"/>
              </a:spcAft>
              <a:defRPr sz="3200" b="1">
                <a:solidFill>
                  <a:srgbClr val="006666"/>
                </a:solidFill>
                <a:latin typeface="Arial" charset="0"/>
                <a:ea typeface="ＭＳ Ｐゴシック" charset="0"/>
              </a:defRPr>
            </a:lvl7pPr>
            <a:lvl8pPr marL="1371600" algn="l" rtl="0" eaLnBrk="1" fontAlgn="base" hangingPunct="1">
              <a:spcBef>
                <a:spcPct val="0"/>
              </a:spcBef>
              <a:spcAft>
                <a:spcPct val="0"/>
              </a:spcAft>
              <a:defRPr sz="3200" b="1">
                <a:solidFill>
                  <a:srgbClr val="006666"/>
                </a:solidFill>
                <a:latin typeface="Arial" charset="0"/>
                <a:ea typeface="ＭＳ Ｐゴシック" charset="0"/>
              </a:defRPr>
            </a:lvl8pPr>
            <a:lvl9pPr marL="1828800" algn="l" rtl="0" eaLnBrk="1" fontAlgn="base" hangingPunct="1">
              <a:spcBef>
                <a:spcPct val="0"/>
              </a:spcBef>
              <a:spcAft>
                <a:spcPct val="0"/>
              </a:spcAft>
              <a:defRPr sz="3200" b="1">
                <a:solidFill>
                  <a:srgbClr val="006666"/>
                </a:solidFill>
                <a:latin typeface="Arial" charset="0"/>
                <a:ea typeface="ＭＳ Ｐゴシック" charset="0"/>
              </a:defRPr>
            </a:lvl9pPr>
          </a:lstStyle>
          <a:p>
            <a:pPr algn="ctr">
              <a:spcBef>
                <a:spcPts val="1800"/>
              </a:spcBef>
              <a:tabLst>
                <a:tab pos="0" algn="l"/>
              </a:tabLst>
            </a:pPr>
            <a:r>
              <a:rPr lang="en-US" kern="0" dirty="0">
                <a:solidFill>
                  <a:schemeClr val="dk1"/>
                </a:solidFill>
                <a:latin typeface="+mn-lt"/>
              </a:rPr>
              <a:t>What would happen in this example, </a:t>
            </a:r>
          </a:p>
          <a:p>
            <a:pPr algn="ctr">
              <a:spcBef>
                <a:spcPts val="1800"/>
              </a:spcBef>
              <a:tabLst>
                <a:tab pos="0" algn="l"/>
              </a:tabLst>
            </a:pPr>
            <a:r>
              <a:rPr lang="en-US" kern="0" dirty="0">
                <a:solidFill>
                  <a:schemeClr val="dk1"/>
                </a:solidFill>
                <a:latin typeface="+mn-lt"/>
              </a:rPr>
              <a:t>if images of frogs are in the input data?</a:t>
            </a:r>
          </a:p>
        </p:txBody>
      </p:sp>
      <p:sp>
        <p:nvSpPr>
          <p:cNvPr id="7" name="Rechteck 6">
            <a:extLst>
              <a:ext uri="{FF2B5EF4-FFF2-40B4-BE49-F238E27FC236}">
                <a16:creationId xmlns:a16="http://schemas.microsoft.com/office/drawing/2014/main" id="{984E910B-4478-3DBB-D583-1BADA7694448}"/>
              </a:ext>
            </a:extLst>
          </p:cNvPr>
          <p:cNvSpPr/>
          <p:nvPr/>
        </p:nvSpPr>
        <p:spPr>
          <a:xfrm>
            <a:off x="1485131" y="4306267"/>
            <a:ext cx="7355764" cy="369332"/>
          </a:xfrm>
          <a:prstGeom prst="rect">
            <a:avLst/>
          </a:prstGeom>
          <a:solidFill>
            <a:schemeClr val="bg1">
              <a:alpha val="68000"/>
            </a:schemeClr>
          </a:solidFill>
        </p:spPr>
        <p:txBody>
          <a:bodyPr wrap="square" anchor="ctr">
            <a:spAutoFit/>
          </a:bodyPr>
          <a:lstStyle/>
          <a:p>
            <a:pPr marL="452438" indent="-452438"/>
            <a:r>
              <a:rPr lang="en-US" sz="900" dirty="0">
                <a:solidFill>
                  <a:srgbClr val="0B163B"/>
                </a:solidFill>
                <a:latin typeface="Garet Book"/>
              </a:rPr>
              <a:t>Image: </a:t>
            </a:r>
            <a:r>
              <a:rPr lang="en-US" sz="900" dirty="0" err="1">
                <a:latin typeface="+mn-lt"/>
              </a:rPr>
              <a:t>Strauß</a:t>
            </a:r>
            <a:r>
              <a:rPr lang="en-US" sz="900" dirty="0">
                <a:latin typeface="+mn-lt"/>
              </a:rPr>
              <a:t>, S. (2018). From Big Data to Deep Learning: A Leap Towards Strong AI or ‘</a:t>
            </a:r>
            <a:r>
              <a:rPr lang="en-US" sz="900" dirty="0" err="1">
                <a:latin typeface="+mn-lt"/>
              </a:rPr>
              <a:t>Intelligentia</a:t>
            </a:r>
            <a:r>
              <a:rPr lang="en-US" sz="900" dirty="0">
                <a:latin typeface="+mn-lt"/>
              </a:rPr>
              <a:t> Obscura’? </a:t>
            </a:r>
            <a:r>
              <a:rPr lang="en-US" sz="900" i="1" dirty="0">
                <a:latin typeface="+mn-lt"/>
              </a:rPr>
              <a:t>Big Data and Cognitive Computing</a:t>
            </a:r>
            <a:r>
              <a:rPr lang="en-US" sz="900" dirty="0">
                <a:latin typeface="+mn-lt"/>
              </a:rPr>
              <a:t>, </a:t>
            </a:r>
            <a:r>
              <a:rPr lang="en-US" sz="900" i="1" dirty="0">
                <a:latin typeface="+mn-lt"/>
              </a:rPr>
              <a:t>2</a:t>
            </a:r>
            <a:r>
              <a:rPr lang="en-US" sz="900" dirty="0">
                <a:latin typeface="+mn-lt"/>
              </a:rPr>
              <a:t>(3), 16. https://doi.org/10.3390/bdcc2030016, p. 6)</a:t>
            </a:r>
            <a:endParaRPr lang="de-DE" sz="1050" b="1" dirty="0">
              <a:solidFill>
                <a:srgbClr val="0B163B"/>
              </a:solidFill>
              <a:latin typeface="+mn-lt"/>
            </a:endParaRPr>
          </a:p>
        </p:txBody>
      </p:sp>
    </p:spTree>
    <p:extLst>
      <p:ext uri="{BB962C8B-B14F-4D97-AF65-F5344CB8AC3E}">
        <p14:creationId xmlns:p14="http://schemas.microsoft.com/office/powerpoint/2010/main" val="252319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5FD961F-FA04-4271-AC3F-F35164773431}"/>
              </a:ext>
            </a:extLst>
          </p:cNvPr>
          <p:cNvSpPr>
            <a:spLocks noGrp="1"/>
          </p:cNvSpPr>
          <p:nvPr>
            <p:ph type="title"/>
          </p:nvPr>
        </p:nvSpPr>
        <p:spPr/>
        <p:txBody>
          <a:bodyPr>
            <a:normAutofit/>
          </a:bodyPr>
          <a:lstStyle/>
          <a:p>
            <a:r>
              <a:rPr lang="en-US" dirty="0">
                <a:solidFill>
                  <a:srgbClr val="0B163B"/>
                </a:solidFill>
              </a:rPr>
              <a:t>Overview of basic types of machine Learning </a:t>
            </a:r>
            <a:endParaRPr lang="de-DE" dirty="0">
              <a:solidFill>
                <a:srgbClr val="0B163B"/>
              </a:solidFill>
            </a:endParaRPr>
          </a:p>
        </p:txBody>
      </p:sp>
    </p:spTree>
    <p:extLst>
      <p:ext uri="{BB962C8B-B14F-4D97-AF65-F5344CB8AC3E}">
        <p14:creationId xmlns:p14="http://schemas.microsoft.com/office/powerpoint/2010/main" val="295352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5C11E-34DA-47A0-852E-DA7D09358E72}"/>
              </a:ext>
            </a:extLst>
          </p:cNvPr>
          <p:cNvSpPr>
            <a:spLocks noGrp="1"/>
          </p:cNvSpPr>
          <p:nvPr>
            <p:ph type="title"/>
          </p:nvPr>
        </p:nvSpPr>
        <p:spPr>
          <a:xfrm>
            <a:off x="457199" y="795600"/>
            <a:ext cx="11382375" cy="830997"/>
          </a:xfrm>
        </p:spPr>
        <p:txBody>
          <a:bodyPr/>
          <a:lstStyle/>
          <a:p>
            <a:r>
              <a:rPr lang="de-DE" kern="0" dirty="0" err="1">
                <a:solidFill>
                  <a:schemeClr val="tx1"/>
                </a:solidFill>
              </a:rPr>
              <a:t>Overview</a:t>
            </a:r>
            <a:r>
              <a:rPr lang="de-DE" kern="0" dirty="0">
                <a:solidFill>
                  <a:schemeClr val="tx1"/>
                </a:solidFill>
              </a:rPr>
              <a:t> </a:t>
            </a:r>
            <a:r>
              <a:rPr lang="de-DE" kern="0" dirty="0" err="1">
                <a:solidFill>
                  <a:schemeClr val="tx1"/>
                </a:solidFill>
              </a:rPr>
              <a:t>of</a:t>
            </a:r>
            <a:r>
              <a:rPr lang="de-DE" kern="0" dirty="0">
                <a:solidFill>
                  <a:schemeClr val="tx1"/>
                </a:solidFill>
              </a:rPr>
              <a:t> </a:t>
            </a:r>
            <a:r>
              <a:rPr lang="de-DE" kern="0" dirty="0" err="1">
                <a:solidFill>
                  <a:schemeClr val="tx1"/>
                </a:solidFill>
              </a:rPr>
              <a:t>basic</a:t>
            </a:r>
            <a:r>
              <a:rPr lang="de-DE" kern="0" dirty="0">
                <a:solidFill>
                  <a:schemeClr val="tx1"/>
                </a:solidFill>
              </a:rPr>
              <a:t> </a:t>
            </a:r>
            <a:r>
              <a:rPr lang="de-DE" kern="0" dirty="0" err="1">
                <a:solidFill>
                  <a:schemeClr val="tx1"/>
                </a:solidFill>
              </a:rPr>
              <a:t>types</a:t>
            </a:r>
            <a:r>
              <a:rPr lang="de-DE" kern="0" dirty="0">
                <a:solidFill>
                  <a:schemeClr val="tx1"/>
                </a:solidFill>
              </a:rPr>
              <a:t> </a:t>
            </a:r>
            <a:r>
              <a:rPr lang="de-DE" kern="0" dirty="0" err="1">
                <a:solidFill>
                  <a:schemeClr val="tx1"/>
                </a:solidFill>
              </a:rPr>
              <a:t>of</a:t>
            </a:r>
            <a:r>
              <a:rPr lang="de-DE" kern="0" dirty="0">
                <a:solidFill>
                  <a:schemeClr val="tx1"/>
                </a:solidFill>
              </a:rPr>
              <a:t> </a:t>
            </a:r>
            <a:r>
              <a:rPr lang="de-DE" kern="0" dirty="0" err="1">
                <a:solidFill>
                  <a:schemeClr val="tx1"/>
                </a:solidFill>
              </a:rPr>
              <a:t>machine</a:t>
            </a:r>
            <a:r>
              <a:rPr lang="de-DE" kern="0" dirty="0">
                <a:solidFill>
                  <a:schemeClr val="tx1"/>
                </a:solidFill>
              </a:rPr>
              <a:t> </a:t>
            </a:r>
            <a:r>
              <a:rPr lang="de-DE" kern="0" dirty="0" err="1">
                <a:solidFill>
                  <a:schemeClr val="tx1"/>
                </a:solidFill>
              </a:rPr>
              <a:t>learning</a:t>
            </a:r>
            <a:endParaRPr lang="de-DE" dirty="0"/>
          </a:p>
        </p:txBody>
      </p:sp>
      <p:sp>
        <p:nvSpPr>
          <p:cNvPr id="12" name="Rectangle 2">
            <a:extLst>
              <a:ext uri="{FF2B5EF4-FFF2-40B4-BE49-F238E27FC236}">
                <a16:creationId xmlns:a16="http://schemas.microsoft.com/office/drawing/2014/main" id="{66334D4A-804F-4232-B794-AB808D96BA2E}"/>
              </a:ext>
            </a:extLst>
          </p:cNvPr>
          <p:cNvSpPr>
            <a:spLocks noChangeAspect="1"/>
          </p:cNvSpPr>
          <p:nvPr/>
        </p:nvSpPr>
        <p:spPr>
          <a:xfrm>
            <a:off x="2211225" y="1732864"/>
            <a:ext cx="3884776" cy="21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rgbClr val="0B163B"/>
                </a:solidFill>
                <a:latin typeface="+mj-lt"/>
              </a:rPr>
              <a:t>Supervised learning</a:t>
            </a:r>
          </a:p>
          <a:p>
            <a:pPr algn="ctr"/>
            <a:r>
              <a:rPr lang="en-US" sz="1400" dirty="0">
                <a:solidFill>
                  <a:srgbClr val="0B163B"/>
                </a:solidFill>
              </a:rPr>
              <a:t>Predefined „learning“-aim &amp; </a:t>
            </a:r>
            <a:br>
              <a:rPr lang="en-US" sz="1400" dirty="0">
                <a:solidFill>
                  <a:srgbClr val="0B163B"/>
                </a:solidFill>
              </a:rPr>
            </a:br>
            <a:r>
              <a:rPr lang="en-US" sz="1400" dirty="0">
                <a:solidFill>
                  <a:srgbClr val="0B163B"/>
                </a:solidFill>
              </a:rPr>
              <a:t>data structure</a:t>
            </a:r>
          </a:p>
          <a:p>
            <a:pPr algn="ctr"/>
            <a:r>
              <a:rPr lang="en-US" sz="1400" dirty="0">
                <a:solidFill>
                  <a:srgbClr val="0B163B"/>
                </a:solidFill>
              </a:rPr>
              <a:t> works with small amounts of data  but effort of pre-labeling  </a:t>
            </a:r>
          </a:p>
          <a:p>
            <a:pPr algn="ctr"/>
            <a:r>
              <a:rPr lang="en-US" sz="1400" dirty="0">
                <a:solidFill>
                  <a:srgbClr val="0B163B"/>
                </a:solidFill>
              </a:rPr>
              <a:t>results are verifiable</a:t>
            </a:r>
          </a:p>
          <a:p>
            <a:pPr algn="ctr"/>
            <a:r>
              <a:rPr lang="en-US" sz="1200" i="1" dirty="0">
                <a:solidFill>
                  <a:srgbClr val="0B163B"/>
                </a:solidFill>
              </a:rPr>
              <a:t>Examples: spam filtering; image classification</a:t>
            </a:r>
          </a:p>
        </p:txBody>
      </p:sp>
      <p:sp>
        <p:nvSpPr>
          <p:cNvPr id="13" name="Rectangle 5">
            <a:extLst>
              <a:ext uri="{FF2B5EF4-FFF2-40B4-BE49-F238E27FC236}">
                <a16:creationId xmlns:a16="http://schemas.microsoft.com/office/drawing/2014/main" id="{673C6E9E-9FB7-4729-863D-9847237398E2}"/>
              </a:ext>
            </a:extLst>
          </p:cNvPr>
          <p:cNvSpPr>
            <a:spLocks noChangeAspect="1"/>
          </p:cNvSpPr>
          <p:nvPr/>
        </p:nvSpPr>
        <p:spPr>
          <a:xfrm>
            <a:off x="2211225" y="3879286"/>
            <a:ext cx="3884776" cy="2160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mj-lt"/>
              </a:rPr>
              <a:t>Reinforcement learning</a:t>
            </a:r>
          </a:p>
          <a:p>
            <a:pPr algn="ctr"/>
            <a:r>
              <a:rPr lang="en-US" sz="1400" dirty="0"/>
              <a:t>Known aim, agent tries to optimize output based on trial-&amp;-error </a:t>
            </a:r>
          </a:p>
          <a:p>
            <a:pPr algn="ctr"/>
            <a:r>
              <a:rPr lang="en-US" sz="1400" dirty="0"/>
              <a:t> gathers unstructured (sensor) data from its environment</a:t>
            </a:r>
            <a:br>
              <a:rPr lang="en-US" sz="1400" dirty="0"/>
            </a:br>
            <a:r>
              <a:rPr lang="en-US" sz="1400" dirty="0"/>
              <a:t>imprecise, unstable, costly regarding data and computing power</a:t>
            </a:r>
          </a:p>
          <a:p>
            <a:pPr algn="ctr"/>
            <a:r>
              <a:rPr lang="en-US" sz="1200" i="1" dirty="0"/>
              <a:t>Examples: robotics; chatbots</a:t>
            </a:r>
          </a:p>
        </p:txBody>
      </p:sp>
      <p:sp>
        <p:nvSpPr>
          <p:cNvPr id="14" name="Rectangle 6">
            <a:extLst>
              <a:ext uri="{FF2B5EF4-FFF2-40B4-BE49-F238E27FC236}">
                <a16:creationId xmlns:a16="http://schemas.microsoft.com/office/drawing/2014/main" id="{A72D78F5-F00A-493D-AF74-B38CB7141007}"/>
              </a:ext>
            </a:extLst>
          </p:cNvPr>
          <p:cNvSpPr>
            <a:spLocks noChangeAspect="1"/>
          </p:cNvSpPr>
          <p:nvPr/>
        </p:nvSpPr>
        <p:spPr>
          <a:xfrm>
            <a:off x="6096001" y="3879286"/>
            <a:ext cx="3884776" cy="2160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latin typeface="+mj-lt"/>
              </a:rPr>
              <a:t>Deep learning</a:t>
            </a:r>
            <a:br>
              <a:rPr lang="en-GB" sz="1400" dirty="0"/>
            </a:br>
            <a:r>
              <a:rPr lang="en-GB" sz="1400" dirty="0"/>
              <a:t>most complex unsupervised ML type, imitates neuronal networks, large amounts of unstructured data</a:t>
            </a:r>
          </a:p>
          <a:p>
            <a:pPr algn="ctr"/>
            <a:r>
              <a:rPr lang="en-GB" sz="1400" dirty="0"/>
              <a:t>Highly dynamic, resource intensive unpredictable &amp; opaque </a:t>
            </a:r>
            <a:r>
              <a:rPr lang="en-GB" sz="1400" dirty="0" err="1"/>
              <a:t>behavior</a:t>
            </a:r>
            <a:endParaRPr lang="en-GB" sz="1400" dirty="0"/>
          </a:p>
          <a:p>
            <a:pPr algn="ctr"/>
            <a:r>
              <a:rPr lang="en-GB" sz="1200" i="1" dirty="0"/>
              <a:t>Examples: LLMs; image/audio recognition; physical data analysis</a:t>
            </a:r>
          </a:p>
        </p:txBody>
      </p:sp>
      <p:sp>
        <p:nvSpPr>
          <p:cNvPr id="15" name="Rectangle 7">
            <a:extLst>
              <a:ext uri="{FF2B5EF4-FFF2-40B4-BE49-F238E27FC236}">
                <a16:creationId xmlns:a16="http://schemas.microsoft.com/office/drawing/2014/main" id="{8D062E5B-EDB9-4CDA-BC3D-36E3DBCD4198}"/>
              </a:ext>
            </a:extLst>
          </p:cNvPr>
          <p:cNvSpPr>
            <a:spLocks noChangeAspect="1"/>
          </p:cNvSpPr>
          <p:nvPr/>
        </p:nvSpPr>
        <p:spPr>
          <a:xfrm>
            <a:off x="6096000" y="1732861"/>
            <a:ext cx="3884776" cy="2146425"/>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mj-lt"/>
              </a:rPr>
              <a:t>unsupervised learning</a:t>
            </a:r>
            <a:br>
              <a:rPr lang="en-US" sz="1400" dirty="0"/>
            </a:br>
            <a:r>
              <a:rPr lang="en-US" sz="1400" dirty="0"/>
              <a:t>no predefined „learning“ aims &amp;  unstructured data</a:t>
            </a:r>
            <a:br>
              <a:rPr lang="en-US" sz="1400" dirty="0"/>
            </a:br>
            <a:r>
              <a:rPr lang="en-US" sz="1400" dirty="0"/>
              <a:t>Useful to </a:t>
            </a:r>
            <a:r>
              <a:rPr lang="en-US" sz="1400" dirty="0" err="1"/>
              <a:t>organise</a:t>
            </a:r>
            <a:r>
              <a:rPr lang="en-US" sz="1400" dirty="0"/>
              <a:t> large data sets &amp; find patterns or anomalies </a:t>
            </a:r>
          </a:p>
          <a:p>
            <a:pPr algn="ctr"/>
            <a:r>
              <a:rPr lang="en-US" sz="1400" dirty="0"/>
              <a:t>Imprecise; difficult to verify results</a:t>
            </a:r>
          </a:p>
          <a:p>
            <a:pPr algn="ctr"/>
            <a:r>
              <a:rPr lang="en-US" sz="1200" i="1" dirty="0"/>
              <a:t>Examples: medica/genetic data  analysis; weather forecasts</a:t>
            </a:r>
          </a:p>
        </p:txBody>
      </p:sp>
    </p:spTree>
    <p:extLst>
      <p:ext uri="{BB962C8B-B14F-4D97-AF65-F5344CB8AC3E}">
        <p14:creationId xmlns:p14="http://schemas.microsoft.com/office/powerpoint/2010/main" val="50634136"/>
      </p:ext>
    </p:extLst>
  </p:cSld>
  <p:clrMapOvr>
    <a:masterClrMapping/>
  </p:clrMapOvr>
  <p:transition/>
</p:sld>
</file>

<file path=ppt/theme/theme1.xml><?xml version="1.0" encoding="utf-8"?>
<a:theme xmlns:a="http://schemas.openxmlformats.org/drawingml/2006/main" name="Titel (Deckblatt)">
  <a:themeElements>
    <a:clrScheme name="ITA Farben">
      <a:dk1>
        <a:srgbClr val="000000"/>
      </a:dk1>
      <a:lt1>
        <a:srgbClr val="FFFFFF"/>
      </a:lt1>
      <a:dk2>
        <a:srgbClr val="000000"/>
      </a:dk2>
      <a:lt2>
        <a:srgbClr val="808080"/>
      </a:lt2>
      <a:accent1>
        <a:srgbClr val="BCCF00"/>
      </a:accent1>
      <a:accent2>
        <a:srgbClr val="00807B"/>
      </a:accent2>
      <a:accent3>
        <a:srgbClr val="FFFFFF"/>
      </a:accent3>
      <a:accent4>
        <a:srgbClr val="000000"/>
      </a:accent4>
      <a:accent5>
        <a:srgbClr val="BCCF00"/>
      </a:accent5>
      <a:accent6>
        <a:srgbClr val="00807B"/>
      </a:accent6>
      <a:hlink>
        <a:srgbClr val="005FA0"/>
      </a:hlink>
      <a:folHlink>
        <a:srgbClr val="B2B2B2"/>
      </a:folHlink>
    </a:clrScheme>
    <a:fontScheme name="Elementa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CBAAADF-0558-B24D-8F54-FBA5DEB55F52}" vid="{66730A3F-DC3F-3F4C-9296-8B87651B4934}"/>
    </a:ext>
  </a:extLst>
</a:theme>
</file>

<file path=ppt/theme/theme2.xml><?xml version="1.0" encoding="utf-8"?>
<a:theme xmlns:a="http://schemas.openxmlformats.org/drawingml/2006/main" name="Inhalt">
  <a:themeElements>
    <a:clrScheme name="Benutzerdefiniert 8">
      <a:dk1>
        <a:srgbClr val="0B163B"/>
      </a:dk1>
      <a:lt1>
        <a:srgbClr val="FFFFFF"/>
      </a:lt1>
      <a:dk2>
        <a:srgbClr val="0B163B"/>
      </a:dk2>
      <a:lt2>
        <a:srgbClr val="808080"/>
      </a:lt2>
      <a:accent1>
        <a:srgbClr val="F4EEFE"/>
      </a:accent1>
      <a:accent2>
        <a:srgbClr val="FC0FF5"/>
      </a:accent2>
      <a:accent3>
        <a:srgbClr val="8F52F5"/>
      </a:accent3>
      <a:accent4>
        <a:srgbClr val="0B163B"/>
      </a:accent4>
      <a:accent5>
        <a:srgbClr val="FC0FF5"/>
      </a:accent5>
      <a:accent6>
        <a:srgbClr val="8F52F5"/>
      </a:accent6>
      <a:hlink>
        <a:srgbClr val="F4EEFE"/>
      </a:hlink>
      <a:folHlink>
        <a:srgbClr val="B2B2B2"/>
      </a:folHlink>
    </a:clrScheme>
    <a:fontScheme name="Benutzerdefiniert 2">
      <a:majorFont>
        <a:latin typeface="Garet Heavy"/>
        <a:ea typeface=""/>
        <a:cs typeface=""/>
      </a:majorFont>
      <a:minorFont>
        <a:latin typeface="Gare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CBAAADF-0558-B24D-8F54-FBA5DEB55F52}" vid="{EDB44733-4060-A148-BC79-325E68B3E95F}"/>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Garet Heavy"/>
        <a:ea typeface=""/>
        <a:cs typeface=""/>
      </a:majorFont>
      <a:minorFont>
        <a:latin typeface="Gare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D">
      <a:dk1>
        <a:srgbClr val="0B163B"/>
      </a:dk1>
      <a:lt1>
        <a:srgbClr val="F4EEFE"/>
      </a:lt1>
      <a:dk2>
        <a:srgbClr val="44546A"/>
      </a:dk2>
      <a:lt2>
        <a:srgbClr val="E7E9EC"/>
      </a:lt2>
      <a:accent1>
        <a:srgbClr val="F4EEFE"/>
      </a:accent1>
      <a:accent2>
        <a:srgbClr val="113B6C"/>
      </a:accent2>
      <a:accent3>
        <a:srgbClr val="38FBDB"/>
      </a:accent3>
      <a:accent4>
        <a:srgbClr val="0B163B"/>
      </a:accent4>
      <a:accent5>
        <a:srgbClr val="FC0FF5"/>
      </a:accent5>
      <a:accent6>
        <a:srgbClr val="8F52F5"/>
      </a:accent6>
      <a:hlink>
        <a:srgbClr val="1F2C8F"/>
      </a:hlink>
      <a:folHlink>
        <a:srgbClr val="AAC3E9"/>
      </a:folHlink>
    </a:clrScheme>
    <a:fontScheme name="AI.D">
      <a:majorFont>
        <a:latin typeface="Garet Heavy"/>
        <a:ea typeface=""/>
        <a:cs typeface=""/>
      </a:majorFont>
      <a:minorFont>
        <a:latin typeface="Garet Book"/>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ITA-Powerpoint_2022_EN</Template>
  <TotalTime>0</TotalTime>
  <Words>1630</Words>
  <Application>Microsoft Office PowerPoint</Application>
  <PresentationFormat>Breitbild</PresentationFormat>
  <Paragraphs>165</Paragraphs>
  <Slides>22</Slides>
  <Notes>2</Notes>
  <HiddenSlides>0</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22</vt:i4>
      </vt:variant>
    </vt:vector>
  </HeadingPairs>
  <TitlesOfParts>
    <vt:vector size="35" baseType="lpstr">
      <vt:lpstr>Wingdings</vt:lpstr>
      <vt:lpstr>Times New Roman</vt:lpstr>
      <vt:lpstr>Palatino Linotype</vt:lpstr>
      <vt:lpstr>Symbol</vt:lpstr>
      <vt:lpstr>Garet Heavy</vt:lpstr>
      <vt:lpstr>Courier New</vt:lpstr>
      <vt:lpstr>Garet Book</vt:lpstr>
      <vt:lpstr>Arial</vt:lpstr>
      <vt:lpstr>Calibri</vt:lpstr>
      <vt:lpstr>Titel (Deckblatt)</vt:lpstr>
      <vt:lpstr>Inhalt</vt:lpstr>
      <vt:lpstr>Benutzerdefiniertes Design</vt:lpstr>
      <vt:lpstr>Office Theme</vt:lpstr>
      <vt:lpstr>Peculiarities of AI-based Automation</vt:lpstr>
      <vt:lpstr>Content</vt:lpstr>
      <vt:lpstr>How AI works – basic functionality of AI and machine learning</vt:lpstr>
      <vt:lpstr>Flash discussion</vt:lpstr>
      <vt:lpstr>Basic functionality of AI systems</vt:lpstr>
      <vt:lpstr>Basic functionality of AI systems</vt:lpstr>
      <vt:lpstr>Flash discussion: Can frogs become cats? </vt:lpstr>
      <vt:lpstr>Overview of basic types of machine Learning </vt:lpstr>
      <vt:lpstr>Overview of basic types of machine learning</vt:lpstr>
      <vt:lpstr>Summary of basic types of ML</vt:lpstr>
      <vt:lpstr>Single work + group discussion</vt:lpstr>
      <vt:lpstr>Important peculiarities of AI </vt:lpstr>
      <vt:lpstr>Important peculiarities of AI-based technology</vt:lpstr>
      <vt:lpstr>Important peculiarities of AI-based technology</vt:lpstr>
      <vt:lpstr>AI is like a stochastic parrot </vt:lpstr>
      <vt:lpstr>The ELIZA effect and automation bias</vt:lpstr>
      <vt:lpstr>The ELIZA Effect</vt:lpstr>
      <vt:lpstr>(Deep) automation bias and overreliance in AI Mismatch between system behaviour and user practice</vt:lpstr>
      <vt:lpstr>Vicious cycle</vt:lpstr>
      <vt:lpstr>Human vs. Machine? A practical example of automation bias</vt:lpstr>
      <vt:lpstr>Group discussion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Strauß, Stefan</dc:creator>
  <cp:lastModifiedBy>lfender</cp:lastModifiedBy>
  <cp:revision>518</cp:revision>
  <cp:lastPrinted>2012-08-20T13:38:50Z</cp:lastPrinted>
  <dcterms:created xsi:type="dcterms:W3CDTF">2022-06-21T14:12:07Z</dcterms:created>
  <dcterms:modified xsi:type="dcterms:W3CDTF">2026-03-24T10:49:02Z</dcterms:modified>
</cp:coreProperties>
</file>