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706" r:id="rId2"/>
    <p:sldMasterId id="2147483720" r:id="rId3"/>
    <p:sldMasterId id="2147483732" r:id="rId4"/>
  </p:sldMasterIdLst>
  <p:notesMasterIdLst>
    <p:notesMasterId r:id="rId24"/>
  </p:notesMasterIdLst>
  <p:handoutMasterIdLst>
    <p:handoutMasterId r:id="rId25"/>
  </p:handoutMasterIdLst>
  <p:sldIdLst>
    <p:sldId id="256" r:id="rId5"/>
    <p:sldId id="464" r:id="rId6"/>
    <p:sldId id="466" r:id="rId7"/>
    <p:sldId id="467" r:id="rId8"/>
    <p:sldId id="468" r:id="rId9"/>
    <p:sldId id="469" r:id="rId10"/>
    <p:sldId id="472" r:id="rId11"/>
    <p:sldId id="470" r:id="rId12"/>
    <p:sldId id="471" r:id="rId13"/>
    <p:sldId id="473" r:id="rId14"/>
    <p:sldId id="474" r:id="rId15"/>
    <p:sldId id="477" r:id="rId16"/>
    <p:sldId id="478" r:id="rId17"/>
    <p:sldId id="479" r:id="rId18"/>
    <p:sldId id="480" r:id="rId19"/>
    <p:sldId id="481" r:id="rId20"/>
    <p:sldId id="482" r:id="rId21"/>
    <p:sldId id="483" r:id="rId22"/>
    <p:sldId id="485" r:id="rId23"/>
  </p:sldIdLst>
  <p:sldSz cx="12192000" cy="6858000"/>
  <p:notesSz cx="6858000" cy="9144000"/>
  <p:embeddedFontLst>
    <p:embeddedFont>
      <p:font typeface="Garet Book" pitchFamily="2" charset="0"/>
      <p:regular r:id="rId26"/>
    </p:embeddedFont>
    <p:embeddedFont>
      <p:font typeface="Garet Heavy" pitchFamily="2" charset="0"/>
      <p:bold r:id="rId27"/>
    </p:embeddedFont>
    <p:embeddedFont>
      <p:font typeface="Palatino Linotype" panose="02040502050505030304" pitchFamily="18" charset="0"/>
      <p:regular r:id="rId28"/>
      <p:bold r:id="rId29"/>
      <p:italic r:id="rId30"/>
      <p:boldItalic r:id="rId31"/>
    </p:embeddedFont>
  </p:embeddedFontLst>
  <p:defaultTextStyle>
    <a:defPPr>
      <a:defRPr lang="de-DE"/>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63B"/>
    <a:srgbClr val="FF9933"/>
    <a:srgbClr val="8F52F5"/>
    <a:srgbClr val="113B6C"/>
    <a:srgbClr val="38FBDB"/>
    <a:srgbClr val="0ABFAE"/>
    <a:srgbClr val="FC0FF5"/>
    <a:srgbClr val="F4EEFE"/>
    <a:srgbClr val="FF3300"/>
    <a:srgbClr val="F58B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89561" autoAdjust="0"/>
  </p:normalViewPr>
  <p:slideViewPr>
    <p:cSldViewPr snapToGrid="0" snapToObjects="1">
      <p:cViewPr varScale="1">
        <p:scale>
          <a:sx n="95" d="100"/>
          <a:sy n="95" d="100"/>
        </p:scale>
        <p:origin x="134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6" d="100"/>
          <a:sy n="86"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de-AT" dirty="0"/>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de-AT" dirty="0"/>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de-AT" dirty="0"/>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9EB1258A-418F-AD4C-9454-38B8C2A27697}" type="slidenum">
              <a:rPr lang="de-AT"/>
              <a:pPr>
                <a:defRPr/>
              </a:pPr>
              <a:t>‹Nr.›</a:t>
            </a:fld>
            <a:endParaRPr lang="de-AT" dirty="0"/>
          </a:p>
        </p:txBody>
      </p:sp>
    </p:spTree>
    <p:extLst>
      <p:ext uri="{BB962C8B-B14F-4D97-AF65-F5344CB8AC3E}">
        <p14:creationId xmlns:p14="http://schemas.microsoft.com/office/powerpoint/2010/main" val="649277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D0F49-590C-6A42-8CD9-C0C7C1063DD9}" type="datetimeFigureOut">
              <a:rPr lang="de-DE" smtClean="0"/>
              <a:t>24.03.2026</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6A020-8969-2940-A8F0-7A3C572F4DBC}" type="slidenum">
              <a:rPr lang="de-DE" smtClean="0"/>
              <a:t>‹Nr.›</a:t>
            </a:fld>
            <a:endParaRPr lang="de-DE" dirty="0"/>
          </a:p>
        </p:txBody>
      </p:sp>
    </p:spTree>
    <p:extLst>
      <p:ext uri="{BB962C8B-B14F-4D97-AF65-F5344CB8AC3E}">
        <p14:creationId xmlns:p14="http://schemas.microsoft.com/office/powerpoint/2010/main" val="31863452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A6A020-8969-2940-A8F0-7A3C572F4DBC}" type="slidenum">
              <a:rPr lang="de-DE" smtClean="0"/>
              <a:t>4</a:t>
            </a:fld>
            <a:endParaRPr lang="de-DE" dirty="0"/>
          </a:p>
        </p:txBody>
      </p:sp>
    </p:spTree>
    <p:extLst>
      <p:ext uri="{BB962C8B-B14F-4D97-AF65-F5344CB8AC3E}">
        <p14:creationId xmlns:p14="http://schemas.microsoft.com/office/powerpoint/2010/main" val="273978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A6A020-8969-2940-A8F0-7A3C572F4DBC}" type="slidenum">
              <a:rPr lang="de-DE" smtClean="0"/>
              <a:t>5</a:t>
            </a:fld>
            <a:endParaRPr lang="de-DE" dirty="0"/>
          </a:p>
        </p:txBody>
      </p:sp>
    </p:spTree>
    <p:extLst>
      <p:ext uri="{BB962C8B-B14F-4D97-AF65-F5344CB8AC3E}">
        <p14:creationId xmlns:p14="http://schemas.microsoft.com/office/powerpoint/2010/main" val="199121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eit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8B6D09FE-81B2-7C46-A281-622DC4827BC3}"/>
              </a:ext>
            </a:extLst>
          </p:cNvPr>
          <p:cNvSpPr>
            <a:spLocks noGrp="1"/>
          </p:cNvSpPr>
          <p:nvPr>
            <p:ph type="body" sz="quarter" idx="11" hasCustomPrompt="1"/>
          </p:nvPr>
        </p:nvSpPr>
        <p:spPr>
          <a:xfrm>
            <a:off x="571500" y="4075114"/>
            <a:ext cx="11025717" cy="1286159"/>
          </a:xfrm>
          <a:prstGeom prst="rect">
            <a:avLst/>
          </a:prstGeom>
        </p:spPr>
        <p:txBody>
          <a:bodyPr/>
          <a:lstStyle>
            <a:lvl1pPr marL="0" indent="0" eaLnBrk="1">
              <a:buNone/>
              <a:defRPr/>
            </a:lvl1pPr>
          </a:lstStyle>
          <a:p>
            <a:pPr eaLnBrk="1"/>
            <a:r>
              <a:rPr lang="en-GB" altLang="de-DE" sz="2000" noProof="0" dirty="0">
                <a:latin typeface="Palatino Linotype" panose="02040502050505030304" pitchFamily="18" charset="0"/>
              </a:rPr>
              <a:t>Name of the presenter</a:t>
            </a:r>
            <a:br>
              <a:rPr lang="en-GB" altLang="de-DE" sz="2000" noProof="0" dirty="0">
                <a:latin typeface="Palatino Linotype" panose="02040502050505030304" pitchFamily="18" charset="0"/>
              </a:rPr>
            </a:br>
            <a:r>
              <a:rPr lang="en-GB" altLang="de-DE" sz="2000" noProof="0" dirty="0">
                <a:latin typeface="Palatino Linotype" panose="02040502050505030304" pitchFamily="18" charset="0"/>
              </a:rPr>
              <a:t>Place of the presentation</a:t>
            </a:r>
            <a:br>
              <a:rPr lang="en-GB" altLang="de-DE" sz="2000" noProof="0" dirty="0">
                <a:latin typeface="Palatino Linotype" panose="02040502050505030304" pitchFamily="18" charset="0"/>
              </a:rPr>
            </a:br>
            <a:r>
              <a:rPr lang="en-GB" altLang="de-DE" sz="2000" noProof="0" dirty="0">
                <a:latin typeface="Palatino Linotype" panose="02040502050505030304" pitchFamily="18" charset="0"/>
              </a:rPr>
              <a:t>Date of the presentation</a:t>
            </a:r>
          </a:p>
        </p:txBody>
      </p:sp>
      <p:sp>
        <p:nvSpPr>
          <p:cNvPr id="8" name="Textfeld 7">
            <a:extLst>
              <a:ext uri="{FF2B5EF4-FFF2-40B4-BE49-F238E27FC236}">
                <a16:creationId xmlns:a16="http://schemas.microsoft.com/office/drawing/2014/main" id="{FA3049B6-95A2-DE49-A24F-2C1979A6C502}"/>
              </a:ext>
            </a:extLst>
          </p:cNvPr>
          <p:cNvSpPr txBox="1"/>
          <p:nvPr userDrawn="1"/>
        </p:nvSpPr>
        <p:spPr>
          <a:xfrm>
            <a:off x="9609514" y="6450677"/>
            <a:ext cx="184731" cy="461665"/>
          </a:xfrm>
          <a:prstGeom prst="rect">
            <a:avLst/>
          </a:prstGeom>
          <a:noFill/>
        </p:spPr>
        <p:txBody>
          <a:bodyPr wrap="none" rtlCol="0">
            <a:spAutoFit/>
          </a:bodyPr>
          <a:lstStyle/>
          <a:p>
            <a:endParaRPr lang="de-DE" sz="2400" dirty="0"/>
          </a:p>
        </p:txBody>
      </p:sp>
    </p:spTree>
    <p:extLst>
      <p:ext uri="{BB962C8B-B14F-4D97-AF65-F5344CB8AC3E}">
        <p14:creationId xmlns:p14="http://schemas.microsoft.com/office/powerpoint/2010/main" val="32706790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A7B58-EE60-42B6-A018-32AD2C159BB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EC68B42-84D3-4621-AABA-AADDF4FE67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3342804-45A5-43E2-993F-1796EA1792B6}"/>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70D6C54C-E6D0-4D33-BABE-162FD93FB8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987AF76-9646-40BA-B148-C7BE8BFF4EE6}"/>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136738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3F50F-AEBD-439D-A8DB-46DA45510F4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A2209D-6FD4-4316-8A77-04B3C17BA13B}"/>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3F4C4E-E336-4950-888B-0DF2A587403E}"/>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63B8D379-1069-4DB7-8779-8DB9BBEA67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A7D3AD-BD06-4BB6-BD33-C376617E82E8}"/>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404212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28B77-27D7-4840-B674-534793B1026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8B05B4F-A8EB-45C0-AC0A-02F41F5BC1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5E22DB1-0D30-43BA-A968-E5D3CF602A66}"/>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03E4CA89-AB57-4704-B707-15D264EF17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4695B3-9236-4FA3-8AA5-890810CEF5B1}"/>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147583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5093A-A842-483B-893D-90DB3ABB63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F774CB-3238-4529-A66F-EBDBEC2280BC}"/>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6B960C-2146-4D13-981C-D3A2ED7FDBCF}"/>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2FD8592-73F0-4465-BBCC-E63A218FDED4}"/>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6" name="Fußzeilenplatzhalter 5">
            <a:extLst>
              <a:ext uri="{FF2B5EF4-FFF2-40B4-BE49-F238E27FC236}">
                <a16:creationId xmlns:a16="http://schemas.microsoft.com/office/drawing/2014/main" id="{5E8C789F-7F15-4189-BC23-A902D67B2F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FAFF351-CBDF-4AFC-BFA5-EC2D53CB882D}"/>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296704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DCAD8-21A6-4A4C-92A5-A5884A0CFC0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1ACBA7C-B079-4494-9406-DFFBC5D438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89ED576-EDA9-4485-BCD2-BF6D22800D2C}"/>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050E305-06E8-47F4-9A39-26F0516795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54704C-E36F-4E51-B3FE-04C9D6609CA4}"/>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6BBA300-E559-44BA-B8A0-FF4FD5941FA5}"/>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8" name="Fußzeilenplatzhalter 7">
            <a:extLst>
              <a:ext uri="{FF2B5EF4-FFF2-40B4-BE49-F238E27FC236}">
                <a16:creationId xmlns:a16="http://schemas.microsoft.com/office/drawing/2014/main" id="{149A43F0-2F4C-4FFE-A1B4-D0680368F4A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2810196-3049-41B6-A8A6-FFB3F89A488A}"/>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60410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000EE-52B4-4FC1-83B8-22B3D761869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8BA0485-D854-42F2-8D65-08A13068434F}"/>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4" name="Fußzeilenplatzhalter 3">
            <a:extLst>
              <a:ext uri="{FF2B5EF4-FFF2-40B4-BE49-F238E27FC236}">
                <a16:creationId xmlns:a16="http://schemas.microsoft.com/office/drawing/2014/main" id="{48889FA0-C97F-4AF9-BE0E-098BC14E36D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F1F30AE-D7C4-454A-BE86-6B40467BAD65}"/>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12325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CE365A-DB4B-4762-AF37-E5F270B8BD11}"/>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3" name="Fußzeilenplatzhalter 2">
            <a:extLst>
              <a:ext uri="{FF2B5EF4-FFF2-40B4-BE49-F238E27FC236}">
                <a16:creationId xmlns:a16="http://schemas.microsoft.com/office/drawing/2014/main" id="{6E693031-A6CA-4B0E-BFAF-8FF7925784E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E306EFC-B11C-4D4C-892C-0D12CF5CC3C8}"/>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429388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5C417-F13F-4142-9A52-DFD2B80B865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6400FDB-0EF0-48A1-9654-F5323DE401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3BFB526-1545-436D-A205-02A3B41DF0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3470A6-AEB3-4CFB-AA6F-9E398AB43F5E}"/>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6" name="Fußzeilenplatzhalter 5">
            <a:extLst>
              <a:ext uri="{FF2B5EF4-FFF2-40B4-BE49-F238E27FC236}">
                <a16:creationId xmlns:a16="http://schemas.microsoft.com/office/drawing/2014/main" id="{5DBF143D-3855-4445-ADDC-61E28F5318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D86EAA-46E4-4E5D-AE50-48E0D4A8F2AF}"/>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206350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0D8CF-7EE3-49D0-A560-B967FD26CFC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7380A6C-66A8-4D4B-91BC-F4B3E1504C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3D80DA7-EA40-4113-ADCD-740BC79DDD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BFCAFC-4517-4CA2-8176-FE8005E5A27B}"/>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6" name="Fußzeilenplatzhalter 5">
            <a:extLst>
              <a:ext uri="{FF2B5EF4-FFF2-40B4-BE49-F238E27FC236}">
                <a16:creationId xmlns:a16="http://schemas.microsoft.com/office/drawing/2014/main" id="{4D3D54A7-BB54-408D-9E5C-E7EBBE8743B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543BC8-102E-4A26-822B-F882468563B7}"/>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3169969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DD84D-3B8E-4F37-8A3A-AADC497DBBE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CF1FBB9-25BA-46A9-B1F9-065E696FBA0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B5BECE-852B-4478-BA40-3E57C42A889F}"/>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8F35BC34-59AC-455A-931F-DBE11F3656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D4C38B-2FD1-468C-BB96-1844C85B2108}"/>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247815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 Titel, Textblock">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42400" y="1836000"/>
            <a:ext cx="10504800" cy="3474888"/>
          </a:xfrm>
          <a:prstGeom prst="rect">
            <a:avLst/>
          </a:prstGeom>
        </p:spPr>
        <p:txBody>
          <a:bodyPr/>
          <a:lstStyle>
            <a:lvl1pPr>
              <a:defRPr>
                <a:latin typeface="Garet Book"/>
              </a:defRPr>
            </a:lvl1pPr>
            <a:lvl2pPr marL="952500" indent="-376238">
              <a:buFont typeface="Courier New" panose="02070309020205020404" pitchFamily="49" charset="0"/>
              <a:buChar char="o"/>
              <a:defRPr sz="1800">
                <a:latin typeface="Garet Book"/>
              </a:defRPr>
            </a:lvl2pPr>
          </a:lstStyle>
          <a:p>
            <a:pPr lvl="0"/>
            <a:r>
              <a:rPr lang="en-GB" noProof="0" dirty="0"/>
              <a:t>Edit master text format</a:t>
            </a:r>
          </a:p>
          <a:p>
            <a:pPr lvl="1"/>
            <a:r>
              <a:rPr lang="en-GB" noProof="0" dirty="0"/>
              <a:t>Second level</a:t>
            </a:r>
          </a:p>
        </p:txBody>
      </p:sp>
      <p:sp>
        <p:nvSpPr>
          <p:cNvPr id="5" name="Titel 1">
            <a:extLst>
              <a:ext uri="{FF2B5EF4-FFF2-40B4-BE49-F238E27FC236}">
                <a16:creationId xmlns:a16="http://schemas.microsoft.com/office/drawing/2014/main" id="{3C2CEC45-2FFB-4F05-A72A-E927B7777597}"/>
              </a:ext>
            </a:extLst>
          </p:cNvPr>
          <p:cNvSpPr>
            <a:spLocks noGrp="1"/>
          </p:cNvSpPr>
          <p:nvPr>
            <p:ph type="title" hasCustomPrompt="1"/>
          </p:nvPr>
        </p:nvSpPr>
        <p:spPr>
          <a:xfrm>
            <a:off x="457200" y="795600"/>
            <a:ext cx="10972800" cy="830997"/>
          </a:xfrm>
          <a:prstGeom prst="rect">
            <a:avLst/>
          </a:prstGeom>
        </p:spPr>
        <p:txBody>
          <a:bodyPr/>
          <a:lstStyle>
            <a:lvl1pPr>
              <a:defRPr sz="3200">
                <a:latin typeface="Garet Heavy"/>
              </a:defRPr>
            </a:lvl1pPr>
          </a:lstStyle>
          <a:p>
            <a:r>
              <a:rPr lang="en-GB" noProof="0" dirty="0"/>
              <a:t>Edit master title format</a:t>
            </a:r>
          </a:p>
        </p:txBody>
      </p:sp>
    </p:spTree>
    <p:extLst>
      <p:ext uri="{BB962C8B-B14F-4D97-AF65-F5344CB8AC3E}">
        <p14:creationId xmlns:p14="http://schemas.microsoft.com/office/powerpoint/2010/main" val="42010974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5C53CFB-BE2D-47A5-9130-6169F79E829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C68283C-1ECA-43DD-B9A1-0C899F89CFA2}"/>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9464046-4991-43E2-B472-73074D946E49}"/>
              </a:ext>
            </a:extLst>
          </p:cNvPr>
          <p:cNvSpPr>
            <a:spLocks noGrp="1"/>
          </p:cNvSpPr>
          <p:nvPr>
            <p:ph type="dt" sz="half" idx="10"/>
          </p:nvPr>
        </p:nvSpPr>
        <p:spPr/>
        <p:txBody>
          <a:body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27ADC604-76A8-4AC2-A28A-0CA145CE84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DAD179-A440-4FBC-A37B-5BF4520381A3}"/>
              </a:ext>
            </a:extLst>
          </p:cNvPr>
          <p:cNvSpPr>
            <a:spLocks noGrp="1"/>
          </p:cNvSpPr>
          <p:nvPr>
            <p:ph type="sldNum" sz="quarter" idx="12"/>
          </p:nvPr>
        </p:nvSpPr>
        <p:spPr/>
        <p:txBody>
          <a:bodyPr/>
          <a:lstStyle/>
          <a:p>
            <a:fld id="{59695CA9-CCF2-42CE-A8A5-86114B1B561D}" type="slidenum">
              <a:rPr lang="de-DE" smtClean="0"/>
              <a:t>‹Nr.›</a:t>
            </a:fld>
            <a:endParaRPr lang="de-DE"/>
          </a:p>
        </p:txBody>
      </p:sp>
    </p:spTree>
    <p:extLst>
      <p:ext uri="{BB962C8B-B14F-4D97-AF65-F5344CB8AC3E}">
        <p14:creationId xmlns:p14="http://schemas.microsoft.com/office/powerpoint/2010/main" val="338782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de-DE" sz="6000" b="0" u="none" strike="noStrike">
                <a:solidFill>
                  <a:schemeClr val="dk1"/>
                </a:solidFill>
                <a:effectLst/>
                <a:uFillTx/>
                <a:latin typeface="Garet Heavy"/>
              </a:rPr>
              <a:t>Titelmasterformat durch Klicken bearbeiten</a:t>
            </a:r>
            <a:endParaRPr lang="de-DE" sz="6000" b="0" u="none" strike="noStrike">
              <a:solidFill>
                <a:schemeClr val="dk1"/>
              </a:solidFill>
              <a:effectLst/>
              <a:uFillTx/>
              <a:latin typeface="Garet Book"/>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EAC9CAA-9230-48A1-B7B3-8713A8EC0701}"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Garet Book"/>
              </a:rPr>
              <a:t>Click to edit the outline text format</a:t>
            </a:r>
          </a:p>
          <a:p>
            <a:pPr marL="864000" lvl="1" indent="-324000">
              <a:lnSpc>
                <a:spcPct val="90000"/>
              </a:lnSpc>
              <a:spcBef>
                <a:spcPts val="1134"/>
              </a:spcBef>
              <a:buClr>
                <a:srgbClr val="000000"/>
              </a:buClr>
              <a:buSzPct val="75000"/>
              <a:buFont typeface="Symbol" charset="2"/>
              <a:buChar char=""/>
            </a:pPr>
            <a:r>
              <a:rPr lang="de-DE" sz="2000" b="0" u="none" strike="noStrike">
                <a:solidFill>
                  <a:schemeClr val="dk1"/>
                </a:solidFill>
                <a:effectLst/>
                <a:uFillTx/>
                <a:latin typeface="Garet Book"/>
              </a:rPr>
              <a:t>Second Outline Level</a:t>
            </a:r>
          </a:p>
          <a:p>
            <a:pPr marL="1296000" lvl="2" indent="-288000">
              <a:lnSpc>
                <a:spcPct val="90000"/>
              </a:lnSpc>
              <a:spcBef>
                <a:spcPts val="850"/>
              </a:spcBef>
              <a:buClr>
                <a:srgbClr val="000000"/>
              </a:buClr>
              <a:buSzPct val="45000"/>
              <a:buFont typeface="Wingdings" charset="2"/>
              <a:buChar char=""/>
            </a:pPr>
            <a:r>
              <a:rPr lang="de-DE" sz="1800" b="0" u="none" strike="noStrike">
                <a:solidFill>
                  <a:schemeClr val="dk1"/>
                </a:solidFill>
                <a:effectLst/>
                <a:uFillTx/>
                <a:latin typeface="Garet Book"/>
              </a:rPr>
              <a:t>Third Outline Level</a:t>
            </a:r>
          </a:p>
          <a:p>
            <a:pPr marL="1728000" lvl="3" indent="-216000">
              <a:lnSpc>
                <a:spcPct val="90000"/>
              </a:lnSpc>
              <a:spcBef>
                <a:spcPts val="567"/>
              </a:spcBef>
              <a:buClr>
                <a:srgbClr val="000000"/>
              </a:buClr>
              <a:buSzPct val="75000"/>
              <a:buFont typeface="Symbol" charset="2"/>
              <a:buChar char=""/>
            </a:pPr>
            <a:r>
              <a:rPr lang="de-DE" sz="1800" b="0" u="none" strike="noStrike">
                <a:solidFill>
                  <a:schemeClr val="dk1"/>
                </a:solidFill>
                <a:effectLst/>
                <a:uFillTx/>
                <a:latin typeface="Garet Book"/>
              </a:rPr>
              <a:t>Fourth Outline Level</a:t>
            </a:r>
          </a:p>
          <a:p>
            <a:pPr marL="2160000" lvl="4"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Fifth Outline Level</a:t>
            </a:r>
          </a:p>
          <a:p>
            <a:pPr marL="2592000" lvl="5"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Sixth Outline Level</a:t>
            </a:r>
          </a:p>
          <a:p>
            <a:pPr marL="3024000" lvl="6"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Seventh Outline Level</a:t>
            </a:r>
          </a:p>
        </p:txBody>
      </p:sp>
    </p:spTree>
    <p:extLst>
      <p:ext uri="{BB962C8B-B14F-4D97-AF65-F5344CB8AC3E}">
        <p14:creationId xmlns:p14="http://schemas.microsoft.com/office/powerpoint/2010/main" val="38578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6"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7"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8"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9"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67B1BFA-F3FB-4888-9245-04C1F7CC620D}"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686400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E7EBF0"/>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11"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12"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13"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4"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947D260-88DA-4483-87CF-18EE2D42D163}"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1829100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E7EBF0"/>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16"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17"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18"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9"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F21FDBF-E5D1-4D1F-A85D-C9C11FC90387}"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018870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E7EBF0"/>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u="none" strike="noStrike">
                <a:solidFill>
                  <a:schemeClr val="dk1"/>
                </a:solidFill>
                <a:effectLst/>
                <a:uFillTx/>
                <a:latin typeface="Garet Heavy"/>
              </a:rPr>
              <a:t>Titelmasterformat durch Klicken bearbeiten</a:t>
            </a:r>
            <a:endParaRPr lang="de-DE" sz="6000" b="0" u="none" strike="noStrike">
              <a:solidFill>
                <a:schemeClr val="dk1"/>
              </a:solidFill>
              <a:effectLst/>
              <a:uFillTx/>
              <a:latin typeface="Garet Book"/>
            </a:endParaRPr>
          </a:p>
        </p:txBody>
      </p:sp>
      <p:sp>
        <p:nvSpPr>
          <p:cNvPr id="21"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u="none" strike="noStrike">
                <a:solidFill>
                  <a:schemeClr val="dk1">
                    <a:tint val="75000"/>
                  </a:schemeClr>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22"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3"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24"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4F384A80-A4C7-491F-8CC5-0284C19ED648}"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125297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E7EBF0"/>
        </a:solidFill>
        <a:effectLst/>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26"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27"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28"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9"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0"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E616268-4D96-44CE-8BD8-499D8DEFB03D}"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22020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E7EBF0"/>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32"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u="none" strike="noStrike">
                <a:solidFill>
                  <a:schemeClr val="dk1"/>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33"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34"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u="none" strike="noStrike">
                <a:solidFill>
                  <a:schemeClr val="dk1"/>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35"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36"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37"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8"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A0896CD-3980-4707-B2D5-36F38718CDC6}"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1003841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E7EBF0"/>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40"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41"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2"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70CCFD35-62D7-4A91-A7DE-8049ED6D5F63}"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3805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E7EBF0"/>
        </a:solidFill>
        <a:effectLst/>
      </p:bgPr>
    </p:bg>
    <p:spTree>
      <p:nvGrpSpPr>
        <p:cNvPr id="1" name=""/>
        <p:cNvGrpSpPr/>
        <p:nvPr/>
      </p:nvGrpSpPr>
      <p:grpSpPr>
        <a:xfrm>
          <a:off x="0" y="0"/>
          <a:ext cx="0" cy="0"/>
          <a:chOff x="0" y="0"/>
          <a:chExt cx="0" cy="0"/>
        </a:xfrm>
      </p:grpSpPr>
      <p:sp>
        <p:nvSpPr>
          <p:cNvPr id="43"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44"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5"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37E62F14-7E9D-4E12-987C-BA369359EF3E}"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56142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halt - Titel, Textblock">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42400" y="1836000"/>
            <a:ext cx="10504800" cy="3474888"/>
          </a:xfrm>
          <a:prstGeom prst="rect">
            <a:avLst/>
          </a:prstGeom>
        </p:spPr>
        <p:txBody>
          <a:bodyPr/>
          <a:lstStyle>
            <a:lvl1pPr marL="457200" indent="-457200">
              <a:lnSpc>
                <a:spcPct val="150000"/>
              </a:lnSpc>
              <a:spcBef>
                <a:spcPts val="600"/>
              </a:spcBef>
              <a:buFont typeface="+mj-lt"/>
              <a:buAutoNum type="arabicPeriod"/>
              <a:defRPr>
                <a:latin typeface="Garet Book"/>
              </a:defRPr>
            </a:lvl1pPr>
            <a:lvl2pPr marL="952500" indent="-376238">
              <a:lnSpc>
                <a:spcPct val="150000"/>
              </a:lnSpc>
              <a:spcBef>
                <a:spcPts val="600"/>
              </a:spcBef>
              <a:buFont typeface="+mj-lt"/>
              <a:buAutoNum type="arabicPeriod"/>
              <a:defRPr sz="1800">
                <a:latin typeface="Garet Book"/>
              </a:defRPr>
            </a:lvl2pPr>
          </a:lstStyle>
          <a:p>
            <a:pPr lvl="0"/>
            <a:r>
              <a:rPr lang="en-GB" noProof="0" dirty="0"/>
              <a:t>Edit master text format</a:t>
            </a:r>
          </a:p>
          <a:p>
            <a:pPr lvl="1"/>
            <a:r>
              <a:rPr lang="en-GB" noProof="0" dirty="0"/>
              <a:t>Second level</a:t>
            </a:r>
          </a:p>
        </p:txBody>
      </p:sp>
      <p:sp>
        <p:nvSpPr>
          <p:cNvPr id="5" name="Titel 1">
            <a:extLst>
              <a:ext uri="{FF2B5EF4-FFF2-40B4-BE49-F238E27FC236}">
                <a16:creationId xmlns:a16="http://schemas.microsoft.com/office/drawing/2014/main" id="{3C2CEC45-2FFB-4F05-A72A-E927B7777597}"/>
              </a:ext>
            </a:extLst>
          </p:cNvPr>
          <p:cNvSpPr>
            <a:spLocks noGrp="1"/>
          </p:cNvSpPr>
          <p:nvPr>
            <p:ph type="title" hasCustomPrompt="1"/>
          </p:nvPr>
        </p:nvSpPr>
        <p:spPr>
          <a:xfrm>
            <a:off x="457200" y="795600"/>
            <a:ext cx="10972800" cy="830997"/>
          </a:xfrm>
          <a:prstGeom prst="rect">
            <a:avLst/>
          </a:prstGeom>
        </p:spPr>
        <p:txBody>
          <a:bodyPr/>
          <a:lstStyle>
            <a:lvl1pPr>
              <a:defRPr sz="3200">
                <a:latin typeface="Garet Heavy"/>
              </a:defRPr>
            </a:lvl1pPr>
          </a:lstStyle>
          <a:p>
            <a:r>
              <a:rPr lang="en-GB" noProof="0" dirty="0"/>
              <a:t>Edit master title format</a:t>
            </a:r>
          </a:p>
        </p:txBody>
      </p:sp>
    </p:spTree>
    <p:extLst>
      <p:ext uri="{BB962C8B-B14F-4D97-AF65-F5344CB8AC3E}">
        <p14:creationId xmlns:p14="http://schemas.microsoft.com/office/powerpoint/2010/main" val="13660195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E7EBF0"/>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Garet Heavy"/>
              </a:rPr>
              <a:t>Titelmasterformat durch Klicken bearbeiten</a:t>
            </a:r>
            <a:endParaRPr lang="de-DE" sz="3200" b="0" u="none" strike="noStrike">
              <a:solidFill>
                <a:schemeClr val="dk1"/>
              </a:solidFill>
              <a:effectLst/>
              <a:uFillTx/>
              <a:latin typeface="Garet Book"/>
            </a:endParaRPr>
          </a:p>
        </p:txBody>
      </p:sp>
      <p:sp>
        <p:nvSpPr>
          <p:cNvPr id="47"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32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8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Fünfte Ebene</a:t>
            </a:r>
          </a:p>
        </p:txBody>
      </p:sp>
      <p:sp>
        <p:nvSpPr>
          <p:cNvPr id="48"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u="none" strike="noStrike">
                <a:solidFill>
                  <a:schemeClr val="dk1"/>
                </a:solidFill>
                <a:effectLst/>
                <a:uFillTx/>
                <a:latin typeface="Garet Book"/>
              </a:rPr>
              <a:t>Textmasterformat bearbeiten</a:t>
            </a:r>
          </a:p>
        </p:txBody>
      </p:sp>
      <p:sp>
        <p:nvSpPr>
          <p:cNvPr id="49"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50"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1"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D48C65BC-77D6-4540-AD8A-7E06F4668CEC}"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299957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E7EBF0"/>
        </a:solidFill>
        <a:effectLst/>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Garet Heavy"/>
              </a:rPr>
              <a:t>Titelmasterformat durch Klicken bearbeiten</a:t>
            </a:r>
            <a:endParaRPr lang="de-DE" sz="3200" b="0" u="none" strike="noStrike">
              <a:solidFill>
                <a:schemeClr val="dk1"/>
              </a:solidFill>
              <a:effectLst/>
              <a:uFillTx/>
              <a:latin typeface="Garet Book"/>
            </a:endParaRPr>
          </a:p>
        </p:txBody>
      </p:sp>
      <p:sp>
        <p:nvSpPr>
          <p:cNvPr id="53"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Garet Book"/>
              </a:rPr>
              <a:t>Click to edit the outline text format</a:t>
            </a:r>
          </a:p>
          <a:p>
            <a:pPr marL="864000" lvl="1" indent="-324000">
              <a:lnSpc>
                <a:spcPct val="90000"/>
              </a:lnSpc>
              <a:spcBef>
                <a:spcPts val="1134"/>
              </a:spcBef>
              <a:buClr>
                <a:srgbClr val="000000"/>
              </a:buClr>
              <a:buSzPct val="75000"/>
              <a:buFont typeface="Symbol" charset="2"/>
              <a:buChar char=""/>
            </a:pPr>
            <a:r>
              <a:rPr lang="de-DE" sz="3200" b="0" u="none" strike="noStrike">
                <a:solidFill>
                  <a:schemeClr val="dk1"/>
                </a:solidFill>
                <a:effectLst/>
                <a:uFillTx/>
                <a:latin typeface="Garet Book"/>
              </a:rPr>
              <a:t>Second Outline Level</a:t>
            </a:r>
          </a:p>
          <a:p>
            <a:pPr marL="1296000" lvl="2" indent="-288000">
              <a:lnSpc>
                <a:spcPct val="90000"/>
              </a:lnSpc>
              <a:spcBef>
                <a:spcPts val="850"/>
              </a:spcBef>
              <a:buClr>
                <a:srgbClr val="000000"/>
              </a:buClr>
              <a:buSzPct val="45000"/>
              <a:buFont typeface="Wingdings" charset="2"/>
              <a:buChar char=""/>
            </a:pPr>
            <a:r>
              <a:rPr lang="de-DE" sz="3200" b="0" u="none" strike="noStrike">
                <a:solidFill>
                  <a:schemeClr val="dk1"/>
                </a:solidFill>
                <a:effectLst/>
                <a:uFillTx/>
                <a:latin typeface="Garet Book"/>
              </a:rPr>
              <a:t>Third Outline Level</a:t>
            </a:r>
          </a:p>
          <a:p>
            <a:pPr marL="1728000" lvl="3" indent="-216000">
              <a:lnSpc>
                <a:spcPct val="90000"/>
              </a:lnSpc>
              <a:spcBef>
                <a:spcPts val="567"/>
              </a:spcBef>
              <a:buClr>
                <a:srgbClr val="000000"/>
              </a:buClr>
              <a:buSzPct val="75000"/>
              <a:buFont typeface="Symbol" charset="2"/>
              <a:buChar char=""/>
            </a:pPr>
            <a:r>
              <a:rPr lang="de-DE" sz="3200" b="0" u="none" strike="noStrike">
                <a:solidFill>
                  <a:schemeClr val="dk1"/>
                </a:solidFill>
                <a:effectLst/>
                <a:uFillTx/>
                <a:latin typeface="Garet Book"/>
              </a:rPr>
              <a:t>Fourth Outline Level</a:t>
            </a:r>
          </a:p>
          <a:p>
            <a:pPr marL="2160000" lvl="4"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Fifth Outline Level</a:t>
            </a:r>
          </a:p>
          <a:p>
            <a:pPr marL="2592000" lvl="5"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Sixth Outline Level</a:t>
            </a:r>
          </a:p>
          <a:p>
            <a:pPr marL="3024000" lvl="6"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Seventh Outline Level</a:t>
            </a:r>
          </a:p>
        </p:txBody>
      </p:sp>
      <p:sp>
        <p:nvSpPr>
          <p:cNvPr id="54"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u="none" strike="noStrike">
                <a:solidFill>
                  <a:schemeClr val="dk1"/>
                </a:solidFill>
                <a:effectLst/>
                <a:uFillTx/>
                <a:latin typeface="Garet Book"/>
              </a:rPr>
              <a:t>Textmasterformat bearbeiten</a:t>
            </a:r>
          </a:p>
        </p:txBody>
      </p:sp>
      <p:sp>
        <p:nvSpPr>
          <p:cNvPr id="55"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56"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7"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EF2A383-228C-40F5-9639-966F8442A9A8}"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53145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Titel, Untertitel, Textblo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256545"/>
            <a:ext cx="10972800" cy="830997"/>
          </a:xfrm>
          <a:prstGeom prst="rect">
            <a:avLst/>
          </a:prstGeom>
        </p:spPr>
        <p:txBody>
          <a:bodyPr/>
          <a:lstStyle>
            <a:lvl1pPr>
              <a:defRPr/>
            </a:lvl1pPr>
          </a:lstStyle>
          <a:p>
            <a:r>
              <a:rPr lang="en-GB" noProof="0" dirty="0"/>
              <a:t>Edit master title format </a:t>
            </a:r>
          </a:p>
        </p:txBody>
      </p:sp>
      <p:sp>
        <p:nvSpPr>
          <p:cNvPr id="3" name="Inhaltsplatzhalter 2"/>
          <p:cNvSpPr>
            <a:spLocks noGrp="1"/>
          </p:cNvSpPr>
          <p:nvPr>
            <p:ph idx="1" hasCustomPrompt="1"/>
          </p:nvPr>
        </p:nvSpPr>
        <p:spPr>
          <a:xfrm>
            <a:off x="609600" y="3060834"/>
            <a:ext cx="10972800" cy="3205212"/>
          </a:xfrm>
          <a:prstGeom prst="rect">
            <a:avLst/>
          </a:prstGeom>
        </p:spPr>
        <p:txBody>
          <a:bodyPr/>
          <a:lstStyle>
            <a:lvl1pPr>
              <a:defRPr/>
            </a:lvl1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5" name="Textplatzhalter 4">
            <a:extLst>
              <a:ext uri="{FF2B5EF4-FFF2-40B4-BE49-F238E27FC236}">
                <a16:creationId xmlns:a16="http://schemas.microsoft.com/office/drawing/2014/main" id="{839DE8F8-9391-0341-83F8-D8B1E6A37DC8}"/>
              </a:ext>
            </a:extLst>
          </p:cNvPr>
          <p:cNvSpPr>
            <a:spLocks noGrp="1"/>
          </p:cNvSpPr>
          <p:nvPr>
            <p:ph type="body" sz="quarter" idx="10" hasCustomPrompt="1"/>
          </p:nvPr>
        </p:nvSpPr>
        <p:spPr>
          <a:xfrm>
            <a:off x="609600" y="2087564"/>
            <a:ext cx="10972800" cy="973271"/>
          </a:xfrm>
          <a:prstGeom prst="rect">
            <a:avLst/>
          </a:prstGeom>
        </p:spPr>
        <p:txBody>
          <a:bodyPr/>
          <a:lstStyle>
            <a:lvl1pPr marL="0" indent="0">
              <a:buNone/>
              <a:defRPr sz="2200" i="1"/>
            </a:lvl1pPr>
          </a:lstStyle>
          <a:p>
            <a:r>
              <a:rPr lang="en-GB" noProof="0" dirty="0"/>
              <a:t>Subtitle</a:t>
            </a:r>
          </a:p>
        </p:txBody>
      </p:sp>
    </p:spTree>
    <p:extLst>
      <p:ext uri="{BB962C8B-B14F-4D97-AF65-F5344CB8AC3E}">
        <p14:creationId xmlns:p14="http://schemas.microsoft.com/office/powerpoint/2010/main" val="42086183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alt - zwei Text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256555"/>
            <a:ext cx="10972800" cy="830997"/>
          </a:xfrm>
          <a:prstGeom prst="rect">
            <a:avLst/>
          </a:prstGeom>
        </p:spPr>
        <p:txBody>
          <a:bodyPr/>
          <a:lstStyle>
            <a:lvl1pPr>
              <a:defRPr sz="3200"/>
            </a:lvl1pPr>
          </a:lstStyle>
          <a:p>
            <a:r>
              <a:rPr lang="en-GB" noProof="0" dirty="0"/>
              <a:t>Edit master title format</a:t>
            </a:r>
          </a:p>
        </p:txBody>
      </p:sp>
      <p:sp>
        <p:nvSpPr>
          <p:cNvPr id="3" name="Inhaltsplatzhalter 2"/>
          <p:cNvSpPr>
            <a:spLocks noGrp="1"/>
          </p:cNvSpPr>
          <p:nvPr>
            <p:ph sz="half" idx="1" hasCustomPrompt="1"/>
          </p:nvPr>
        </p:nvSpPr>
        <p:spPr>
          <a:xfrm>
            <a:off x="609602" y="2216694"/>
            <a:ext cx="5325533" cy="3458709"/>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4" name="Inhaltsplatzhalter 3"/>
          <p:cNvSpPr>
            <a:spLocks noGrp="1"/>
          </p:cNvSpPr>
          <p:nvPr>
            <p:ph sz="half" idx="2" hasCustomPrompt="1"/>
          </p:nvPr>
        </p:nvSpPr>
        <p:spPr>
          <a:xfrm>
            <a:off x="6138333" y="2216693"/>
            <a:ext cx="5444067" cy="3458710"/>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Tree>
    <p:extLst>
      <p:ext uri="{BB962C8B-B14F-4D97-AF65-F5344CB8AC3E}">
        <p14:creationId xmlns:p14="http://schemas.microsoft.com/office/powerpoint/2010/main" val="37528228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Untertitel, zwei Textspal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2147267"/>
            <a:ext cx="5386917" cy="400110"/>
          </a:xfrm>
          <a:prstGeom prst="rect">
            <a:avLst/>
          </a:prstGeom>
        </p:spPr>
        <p:txBody>
          <a:bodyPr anchor="t" anchorCtr="0">
            <a:spAutoFit/>
          </a:bodyPr>
          <a:lstStyle>
            <a:lvl1pPr marL="0" indent="0">
              <a:buNone/>
              <a:defRPr lang="de-DE" sz="2000" b="0" i="1" cap="none" baseline="0" dirty="0">
                <a:solidFill>
                  <a:schemeClr val="tx1"/>
                </a:solidFill>
                <a:latin typeface="+mj-lt"/>
                <a:ea typeface="+mn-ea"/>
                <a:cs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text master format</a:t>
            </a:r>
          </a:p>
        </p:txBody>
      </p:sp>
      <p:sp>
        <p:nvSpPr>
          <p:cNvPr id="4" name="Inhaltsplatzhalter 3"/>
          <p:cNvSpPr>
            <a:spLocks noGrp="1"/>
          </p:cNvSpPr>
          <p:nvPr>
            <p:ph sz="half" idx="2" hasCustomPrompt="1"/>
          </p:nvPr>
        </p:nvSpPr>
        <p:spPr>
          <a:xfrm>
            <a:off x="609600" y="2855153"/>
            <a:ext cx="5386917" cy="294008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5" name="Textplatzhalter 4"/>
          <p:cNvSpPr>
            <a:spLocks noGrp="1"/>
          </p:cNvSpPr>
          <p:nvPr>
            <p:ph type="body" sz="quarter" idx="3" hasCustomPrompt="1"/>
          </p:nvPr>
        </p:nvSpPr>
        <p:spPr>
          <a:xfrm>
            <a:off x="6193368" y="2147267"/>
            <a:ext cx="5389033" cy="400110"/>
          </a:xfrm>
          <a:prstGeom prst="rect">
            <a:avLst/>
          </a:prstGeom>
        </p:spPr>
        <p:txBody>
          <a:bodyPr anchor="t" anchorCtr="0">
            <a:spAutoFit/>
          </a:bodyPr>
          <a:lstStyle>
            <a:lvl1pPr marL="0" indent="0">
              <a:buNone/>
              <a:defRPr lang="de-DE" sz="2000" b="0" i="1" cap="none" baseline="0" dirty="0">
                <a:solidFill>
                  <a:schemeClr val="tx1"/>
                </a:solidFill>
                <a:latin typeface="+mj-lt"/>
                <a:ea typeface="+mn-ea"/>
                <a:cs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text master format</a:t>
            </a:r>
          </a:p>
        </p:txBody>
      </p:sp>
      <p:sp>
        <p:nvSpPr>
          <p:cNvPr id="6" name="Inhaltsplatzhalter 5"/>
          <p:cNvSpPr>
            <a:spLocks noGrp="1"/>
          </p:cNvSpPr>
          <p:nvPr>
            <p:ph sz="quarter" idx="4" hasCustomPrompt="1"/>
          </p:nvPr>
        </p:nvSpPr>
        <p:spPr>
          <a:xfrm>
            <a:off x="6193368" y="2855153"/>
            <a:ext cx="5389033" cy="294008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9" name="Titel 1"/>
          <p:cNvSpPr>
            <a:spLocks noGrp="1"/>
          </p:cNvSpPr>
          <p:nvPr>
            <p:ph type="title" hasCustomPrompt="1"/>
          </p:nvPr>
        </p:nvSpPr>
        <p:spPr>
          <a:xfrm>
            <a:off x="609600" y="1256556"/>
            <a:ext cx="10972800" cy="830997"/>
          </a:xfrm>
          <a:prstGeom prst="rect">
            <a:avLst/>
          </a:prstGeom>
        </p:spPr>
        <p:txBody>
          <a:bodyPr/>
          <a:lstStyle>
            <a:lvl1pPr>
              <a:defRPr/>
            </a:lvl1pPr>
          </a:lstStyle>
          <a:p>
            <a:r>
              <a:rPr lang="en-GB" noProof="0" dirty="0"/>
              <a:t>Edit master title format</a:t>
            </a:r>
          </a:p>
        </p:txBody>
      </p:sp>
    </p:spTree>
    <p:extLst>
      <p:ext uri="{BB962C8B-B14F-4D97-AF65-F5344CB8AC3E}">
        <p14:creationId xmlns:p14="http://schemas.microsoft.com/office/powerpoint/2010/main" val="1927271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halt - 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256545"/>
            <a:ext cx="10972800" cy="830997"/>
          </a:xfrm>
          <a:prstGeom prst="rect">
            <a:avLst/>
          </a:prstGeom>
        </p:spPr>
        <p:txBody>
          <a:bodyPr/>
          <a:lstStyle>
            <a:lvl1pPr>
              <a:defRPr/>
            </a:lvl1pPr>
          </a:lstStyle>
          <a:p>
            <a:r>
              <a:rPr lang="en-GB" noProof="0" dirty="0"/>
              <a:t>Edit master title format</a:t>
            </a:r>
          </a:p>
        </p:txBody>
      </p:sp>
    </p:spTree>
    <p:extLst>
      <p:ext uri="{BB962C8B-B14F-4D97-AF65-F5344CB8AC3E}">
        <p14:creationId xmlns:p14="http://schemas.microsoft.com/office/powerpoint/2010/main" val="37701881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drei Blöcke">
    <p:spTree>
      <p:nvGrpSpPr>
        <p:cNvPr id="1" name=""/>
        <p:cNvGrpSpPr/>
        <p:nvPr/>
      </p:nvGrpSpPr>
      <p:grpSpPr>
        <a:xfrm>
          <a:off x="0" y="0"/>
          <a:ext cx="0" cy="0"/>
          <a:chOff x="0" y="0"/>
          <a:chExt cx="0" cy="0"/>
        </a:xfrm>
      </p:grpSpPr>
      <p:sp>
        <p:nvSpPr>
          <p:cNvPr id="6" name="Rechteck 10">
            <a:extLst>
              <a:ext uri="{FF2B5EF4-FFF2-40B4-BE49-F238E27FC236}">
                <a16:creationId xmlns:a16="http://schemas.microsoft.com/office/drawing/2014/main" id="{372A3967-A125-419B-9C98-A975FD545012}"/>
              </a:ext>
            </a:extLst>
          </p:cNvPr>
          <p:cNvSpPr/>
          <p:nvPr userDrawn="1"/>
        </p:nvSpPr>
        <p:spPr>
          <a:xfrm>
            <a:off x="9856440" y="496800"/>
            <a:ext cx="2335320" cy="6360840"/>
          </a:xfrm>
          <a:prstGeom prst="rect">
            <a:avLst/>
          </a:prstGeom>
          <a:solidFill>
            <a:srgbClr val="F4EEF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rgbClr val="94AEE8"/>
              </a:solidFill>
              <a:effectLst/>
              <a:uFillTx/>
              <a:latin typeface="Garet Book"/>
            </a:endParaRPr>
          </a:p>
        </p:txBody>
      </p:sp>
      <p:sp>
        <p:nvSpPr>
          <p:cNvPr id="5" name="Titel 1">
            <a:extLst>
              <a:ext uri="{FF2B5EF4-FFF2-40B4-BE49-F238E27FC236}">
                <a16:creationId xmlns:a16="http://schemas.microsoft.com/office/drawing/2014/main" id="{A0751603-C67E-4DD9-8247-49F0BC91189A}"/>
              </a:ext>
            </a:extLst>
          </p:cNvPr>
          <p:cNvSpPr>
            <a:spLocks noGrp="1"/>
          </p:cNvSpPr>
          <p:nvPr>
            <p:ph type="title" hasCustomPrompt="1"/>
          </p:nvPr>
        </p:nvSpPr>
        <p:spPr>
          <a:xfrm>
            <a:off x="457200" y="795600"/>
            <a:ext cx="7227277" cy="830997"/>
          </a:xfrm>
          <a:prstGeom prst="rect">
            <a:avLst/>
          </a:prstGeom>
        </p:spPr>
        <p:txBody>
          <a:bodyPr/>
          <a:lstStyle>
            <a:lvl1pPr>
              <a:defRPr sz="3200">
                <a:latin typeface="Garet Heavy"/>
              </a:defRPr>
            </a:lvl1pPr>
          </a:lstStyle>
          <a:p>
            <a:r>
              <a:rPr lang="en-GB" noProof="0" dirty="0"/>
              <a:t>Edit master title format</a:t>
            </a:r>
          </a:p>
        </p:txBody>
      </p:sp>
      <p:pic>
        <p:nvPicPr>
          <p:cNvPr id="7" name="Grafik 1">
            <a:extLst>
              <a:ext uri="{FF2B5EF4-FFF2-40B4-BE49-F238E27FC236}">
                <a16:creationId xmlns:a16="http://schemas.microsoft.com/office/drawing/2014/main" id="{D3D2CA4B-1D2A-41FC-98A5-013F3523CE0B}"/>
              </a:ext>
            </a:extLst>
          </p:cNvPr>
          <p:cNvPicPr/>
          <p:nvPr userDrawn="1"/>
        </p:nvPicPr>
        <p:blipFill>
          <a:blip r:embed="rId2"/>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19279979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16E6C9E-F86E-4F43-A848-44718AF7A0F4}"/>
              </a:ext>
            </a:extLst>
          </p:cNvPr>
          <p:cNvSpPr/>
          <p:nvPr userDrawn="1"/>
        </p:nvSpPr>
        <p:spPr>
          <a:xfrm>
            <a:off x="4282749" y="497160"/>
            <a:ext cx="7909251" cy="6360840"/>
          </a:xfrm>
          <a:prstGeom prst="rect">
            <a:avLst/>
          </a:prstGeom>
          <a:solidFill>
            <a:srgbClr val="F4EEF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dirty="0">
              <a:solidFill>
                <a:srgbClr val="94AEE8"/>
              </a:solidFill>
              <a:effectLst/>
              <a:uFillTx/>
              <a:latin typeface="Garet Book"/>
            </a:endParaRPr>
          </a:p>
        </p:txBody>
      </p:sp>
      <p:pic>
        <p:nvPicPr>
          <p:cNvPr id="3" name="Grafik 1">
            <a:extLst>
              <a:ext uri="{FF2B5EF4-FFF2-40B4-BE49-F238E27FC236}">
                <a16:creationId xmlns:a16="http://schemas.microsoft.com/office/drawing/2014/main" id="{4D49A717-5EF7-4EFC-BA82-7E6E065D981F}"/>
              </a:ext>
            </a:extLst>
          </p:cNvPr>
          <p:cNvPicPr/>
          <p:nvPr userDrawn="1"/>
        </p:nvPicPr>
        <p:blipFill>
          <a:blip r:embed="rId2"/>
          <a:stretch/>
        </p:blipFill>
        <p:spPr>
          <a:xfrm>
            <a:off x="11164320" y="5798160"/>
            <a:ext cx="1027440" cy="1059480"/>
          </a:xfrm>
          <a:prstGeom prst="rect">
            <a:avLst/>
          </a:prstGeom>
          <a:noFill/>
          <a:ln w="0">
            <a:noFill/>
          </a:ln>
        </p:spPr>
      </p:pic>
      <p:sp>
        <p:nvSpPr>
          <p:cNvPr id="4" name="Titel 1">
            <a:extLst>
              <a:ext uri="{FF2B5EF4-FFF2-40B4-BE49-F238E27FC236}">
                <a16:creationId xmlns:a16="http://schemas.microsoft.com/office/drawing/2014/main" id="{C5CA21F8-83B4-48D7-A6A5-07C3D3F076D2}"/>
              </a:ext>
            </a:extLst>
          </p:cNvPr>
          <p:cNvSpPr>
            <a:spLocks noGrp="1"/>
          </p:cNvSpPr>
          <p:nvPr>
            <p:ph type="title" hasCustomPrompt="1"/>
          </p:nvPr>
        </p:nvSpPr>
        <p:spPr>
          <a:xfrm>
            <a:off x="457200" y="795600"/>
            <a:ext cx="3825549" cy="1077162"/>
          </a:xfrm>
          <a:prstGeom prst="rect">
            <a:avLst/>
          </a:prstGeom>
        </p:spPr>
        <p:txBody>
          <a:bodyPr/>
          <a:lstStyle>
            <a:lvl1pPr>
              <a:defRPr sz="3200">
                <a:latin typeface="Garet Heavy"/>
              </a:defRPr>
            </a:lvl1pPr>
          </a:lstStyle>
          <a:p>
            <a:r>
              <a:rPr lang="en-GB" noProof="0" dirty="0"/>
              <a:t>Edit master title format</a:t>
            </a:r>
          </a:p>
        </p:txBody>
      </p:sp>
      <p:sp>
        <p:nvSpPr>
          <p:cNvPr id="6" name="Textplatzhalter 2">
            <a:extLst>
              <a:ext uri="{FF2B5EF4-FFF2-40B4-BE49-F238E27FC236}">
                <a16:creationId xmlns:a16="http://schemas.microsoft.com/office/drawing/2014/main" id="{2D97E19D-315D-4DC9-BCD1-1D7D5E32BB62}"/>
              </a:ext>
            </a:extLst>
          </p:cNvPr>
          <p:cNvSpPr>
            <a:spLocks noGrp="1"/>
          </p:cNvSpPr>
          <p:nvPr>
            <p:ph type="body" idx="1" hasCustomPrompt="1"/>
          </p:nvPr>
        </p:nvSpPr>
        <p:spPr>
          <a:xfrm>
            <a:off x="457200" y="2384918"/>
            <a:ext cx="3455377" cy="2585323"/>
          </a:xfrm>
          <a:prstGeom prst="rect">
            <a:avLst/>
          </a:prstGeom>
        </p:spPr>
        <p:txBody>
          <a:bodyPr wrap="square" anchor="ctr" anchorCtr="0">
            <a:spAutoFit/>
          </a:bodyPr>
          <a:lstStyle>
            <a:lvl1pPr marL="0" indent="0" algn="ctr">
              <a:buNone/>
              <a:defRPr lang="de-DE" sz="5400" b="0" i="0" cap="none" baseline="0" dirty="0">
                <a:solidFill>
                  <a:schemeClr val="tx1"/>
                </a:solidFill>
                <a:latin typeface="Garet Book" pitchFamily="2" charset="0"/>
                <a:ea typeface="+mn-ea"/>
                <a:cs typeface="Garet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text master format</a:t>
            </a:r>
          </a:p>
        </p:txBody>
      </p:sp>
    </p:spTree>
    <p:extLst>
      <p:ext uri="{BB962C8B-B14F-4D97-AF65-F5344CB8AC3E}">
        <p14:creationId xmlns:p14="http://schemas.microsoft.com/office/powerpoint/2010/main" val="25313002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9.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0477FBBE-9B3B-492A-909A-1552266282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7947" y="4534"/>
            <a:ext cx="2076106" cy="2140770"/>
          </a:xfrm>
          <a:prstGeom prst="rect">
            <a:avLst/>
          </a:prstGeom>
        </p:spPr>
      </p:pic>
      <p:pic>
        <p:nvPicPr>
          <p:cNvPr id="21" name="Grafik 20">
            <a:extLst>
              <a:ext uri="{FF2B5EF4-FFF2-40B4-BE49-F238E27FC236}">
                <a16:creationId xmlns:a16="http://schemas.microsoft.com/office/drawing/2014/main" id="{AD86FCBB-C5A0-4967-8CFA-6A5017EFB1B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564" y="5957670"/>
            <a:ext cx="991241" cy="601808"/>
          </a:xfrm>
          <a:prstGeom prst="rect">
            <a:avLst/>
          </a:prstGeom>
          <a:noFill/>
        </p:spPr>
      </p:pic>
      <p:pic>
        <p:nvPicPr>
          <p:cNvPr id="22" name="Grafik 21">
            <a:extLst>
              <a:ext uri="{FF2B5EF4-FFF2-40B4-BE49-F238E27FC236}">
                <a16:creationId xmlns:a16="http://schemas.microsoft.com/office/drawing/2014/main" id="{8370DA9C-AABF-42B3-8E45-086302AADCA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5331" r="21728" b="23726"/>
          <a:stretch/>
        </p:blipFill>
        <p:spPr bwMode="auto">
          <a:xfrm>
            <a:off x="9968948" y="5957999"/>
            <a:ext cx="1932690" cy="607728"/>
          </a:xfrm>
          <a:prstGeom prst="rect">
            <a:avLst/>
          </a:prstGeom>
          <a:noFill/>
          <a:ln>
            <a:noFill/>
          </a:ln>
          <a:extLst>
            <a:ext uri="{53640926-AAD7-44D8-BBD7-CCE9431645EC}">
              <a14:shadowObscured xmlns:a14="http://schemas.microsoft.com/office/drawing/2010/main"/>
            </a:ext>
          </a:extLst>
        </p:spPr>
      </p:pic>
      <p:grpSp>
        <p:nvGrpSpPr>
          <p:cNvPr id="23" name="Gruppieren 22">
            <a:extLst>
              <a:ext uri="{FF2B5EF4-FFF2-40B4-BE49-F238E27FC236}">
                <a16:creationId xmlns:a16="http://schemas.microsoft.com/office/drawing/2014/main" id="{5CEED63E-C4A4-483A-B850-5CD58048BBCF}"/>
              </a:ext>
            </a:extLst>
          </p:cNvPr>
          <p:cNvGrpSpPr/>
          <p:nvPr userDrawn="1"/>
        </p:nvGrpSpPr>
        <p:grpSpPr>
          <a:xfrm>
            <a:off x="290362" y="5958421"/>
            <a:ext cx="2682257" cy="605409"/>
            <a:chOff x="16922660" y="31128688"/>
            <a:chExt cx="5533589" cy="1248978"/>
          </a:xfrm>
        </p:grpSpPr>
        <p:pic>
          <p:nvPicPr>
            <p:cNvPr id="24" name="Grafik 23">
              <a:extLst>
                <a:ext uri="{FF2B5EF4-FFF2-40B4-BE49-F238E27FC236}">
                  <a16:creationId xmlns:a16="http://schemas.microsoft.com/office/drawing/2014/main" id="{0AC94BB8-DED9-468C-A8BD-D0BC25AA41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22586" y="31128688"/>
              <a:ext cx="1133663" cy="1243101"/>
            </a:xfrm>
            <a:prstGeom prst="rect">
              <a:avLst/>
            </a:prstGeom>
          </p:spPr>
        </p:pic>
        <p:pic>
          <p:nvPicPr>
            <p:cNvPr id="25" name="Grafik 24">
              <a:extLst>
                <a:ext uri="{FF2B5EF4-FFF2-40B4-BE49-F238E27FC236}">
                  <a16:creationId xmlns:a16="http://schemas.microsoft.com/office/drawing/2014/main" id="{166BD786-1F57-40CA-BF82-175E615AC3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22660" y="31134565"/>
              <a:ext cx="4308545" cy="1243101"/>
            </a:xfrm>
            <a:prstGeom prst="rect">
              <a:avLst/>
            </a:prstGeom>
          </p:spPr>
        </p:pic>
      </p:grpSp>
      <p:pic>
        <p:nvPicPr>
          <p:cNvPr id="26" name="Grafik 25">
            <a:extLst>
              <a:ext uri="{FF2B5EF4-FFF2-40B4-BE49-F238E27FC236}">
                <a16:creationId xmlns:a16="http://schemas.microsoft.com/office/drawing/2014/main" id="{97B7798F-10A4-4409-AFDC-1BF35AC42CB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86905" y="5967608"/>
            <a:ext cx="3452587" cy="591870"/>
          </a:xfrm>
          <a:prstGeom prst="rect">
            <a:avLst/>
          </a:prstGeom>
        </p:spPr>
      </p:pic>
      <p:pic>
        <p:nvPicPr>
          <p:cNvPr id="27" name="Grafik 26">
            <a:extLst>
              <a:ext uri="{FF2B5EF4-FFF2-40B4-BE49-F238E27FC236}">
                <a16:creationId xmlns:a16="http://schemas.microsoft.com/office/drawing/2014/main" id="{3075433A-C8D2-493F-AC35-9ECB0B84E8E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14427" y="5894356"/>
            <a:ext cx="721427" cy="721427"/>
          </a:xfrm>
          <a:prstGeom prst="rect">
            <a:avLst/>
          </a:prstGeom>
        </p:spPr>
      </p:pic>
      <p:pic>
        <p:nvPicPr>
          <p:cNvPr id="28" name="Grafik 27">
            <a:extLst>
              <a:ext uri="{FF2B5EF4-FFF2-40B4-BE49-F238E27FC236}">
                <a16:creationId xmlns:a16="http://schemas.microsoft.com/office/drawing/2014/main" id="{DC88F37C-7F48-4BC6-8E9B-C5D16E328B3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19106" y="5960337"/>
            <a:ext cx="763970" cy="599141"/>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Lst>
  <p:transition/>
  <p:hf sldNum="0" hdr="0"/>
  <p:txStyles>
    <p:titleStyle>
      <a:lvl1pPr algn="l" rtl="0" eaLnBrk="1" fontAlgn="base" hangingPunct="1">
        <a:spcBef>
          <a:spcPct val="0"/>
        </a:spcBef>
        <a:spcAft>
          <a:spcPct val="0"/>
        </a:spcAft>
        <a:defRPr sz="2400" b="1" i="0" cap="none" baseline="0">
          <a:solidFill>
            <a:schemeClr val="tx2"/>
          </a:solidFill>
          <a:latin typeface="+mj-lt"/>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p:titleStyle>
    <p:body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Palatino Linotype" panose="02040502050505030304" pitchFamily="18" charset="0"/>
          <a:ea typeface="+mn-ea"/>
          <a:cs typeface="Palatino Linotype" panose="02040502050505030304" pitchFamily="18" charset="0"/>
        </a:defRPr>
      </a:lvl1pPr>
      <a:lvl2pPr marL="952500" indent="-376238" algn="l" rtl="0" eaLnBrk="1" fontAlgn="base" hangingPunct="1">
        <a:spcBef>
          <a:spcPct val="20000"/>
        </a:spcBef>
        <a:spcAft>
          <a:spcPct val="0"/>
        </a:spcAft>
        <a:buClr>
          <a:schemeClr val="tx1"/>
        </a:buClr>
        <a:buSzPct val="100000"/>
        <a:buFont typeface="Arial"/>
        <a:buChar char="•"/>
        <a:defRPr sz="2000">
          <a:solidFill>
            <a:schemeClr val="tx1"/>
          </a:solidFill>
          <a:latin typeface="Palatino Linotype" panose="02040502050505030304" pitchFamily="18" charset="0"/>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11">
            <a:extLst>
              <a:ext uri="{FF2B5EF4-FFF2-40B4-BE49-F238E27FC236}">
                <a16:creationId xmlns:a16="http://schemas.microsoft.com/office/drawing/2014/main" id="{92075D62-7969-4DF8-BB8A-63C487599D93}"/>
              </a:ext>
            </a:extLst>
          </p:cNvPr>
          <p:cNvSpPr/>
          <p:nvPr userDrawn="1"/>
        </p:nvSpPr>
        <p:spPr>
          <a:xfrm>
            <a:off x="0" y="-19800"/>
            <a:ext cx="12191760" cy="516600"/>
          </a:xfrm>
          <a:prstGeom prst="rect">
            <a:avLst/>
          </a:prstGeom>
          <a:solidFill>
            <a:srgbClr val="8F52F5"/>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rgbClr val="94AEE8"/>
              </a:solidFill>
              <a:effectLst/>
              <a:uFillTx/>
              <a:latin typeface="Garet Book"/>
            </a:endParaRPr>
          </a:p>
        </p:txBody>
      </p:sp>
      <p:pic>
        <p:nvPicPr>
          <p:cNvPr id="6" name="Grafik 1">
            <a:extLst>
              <a:ext uri="{FF2B5EF4-FFF2-40B4-BE49-F238E27FC236}">
                <a16:creationId xmlns:a16="http://schemas.microsoft.com/office/drawing/2014/main" id="{5BF0E75A-055F-4D6E-A8B3-4200980E3E21}"/>
              </a:ext>
            </a:extLst>
          </p:cNvPr>
          <p:cNvPicPr/>
          <p:nvPr userDrawn="1"/>
        </p:nvPicPr>
        <p:blipFill>
          <a:blip r:embed="rId10"/>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3238710686"/>
      </p:ext>
    </p:extLst>
  </p:cSld>
  <p:clrMap bg1="lt1" tx1="dk1" bg2="lt2" tx2="dk2" accent1="accent1" accent2="accent2" accent3="accent3" accent4="accent4" accent5="accent5" accent6="accent6" hlink="hlink" folHlink="folHlink"/>
  <p:sldLayoutIdLst>
    <p:sldLayoutId id="2147483708" r:id="rId1"/>
    <p:sldLayoutId id="2147483715" r:id="rId2"/>
    <p:sldLayoutId id="2147483714" r:id="rId3"/>
    <p:sldLayoutId id="2147483709" r:id="rId4"/>
    <p:sldLayoutId id="2147483710" r:id="rId5"/>
    <p:sldLayoutId id="2147483711" r:id="rId6"/>
    <p:sldLayoutId id="2147483713" r:id="rId7"/>
    <p:sldLayoutId id="2147483712" r:id="rId8"/>
  </p:sldLayoutIdLst>
  <p:transition/>
  <p:hf sldNum="0" hdr="0"/>
  <p:txStyles>
    <p:titleStyle>
      <a:lvl1pPr algn="l" rtl="0" eaLnBrk="1" fontAlgn="base" hangingPunct="1">
        <a:spcBef>
          <a:spcPct val="0"/>
        </a:spcBef>
        <a:spcAft>
          <a:spcPct val="0"/>
        </a:spcAft>
        <a:defRPr sz="2400" b="1" i="0" cap="none" baseline="0">
          <a:solidFill>
            <a:schemeClr val="tx2"/>
          </a:solidFill>
          <a:latin typeface="+mj-lt"/>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p:titleStyle>
    <p:body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Palatino Linotype" panose="02040502050505030304" pitchFamily="18" charset="0"/>
          <a:ea typeface="+mn-ea"/>
          <a:cs typeface="Palatino Linotype" panose="02040502050505030304" pitchFamily="18" charset="0"/>
        </a:defRPr>
      </a:lvl1pPr>
      <a:lvl2pPr marL="952500" indent="-376238" algn="l" rtl="0" eaLnBrk="1" fontAlgn="base" hangingPunct="1">
        <a:spcBef>
          <a:spcPct val="20000"/>
        </a:spcBef>
        <a:spcAft>
          <a:spcPct val="0"/>
        </a:spcAft>
        <a:buClr>
          <a:schemeClr val="tx1"/>
        </a:buClr>
        <a:buSzPct val="100000"/>
        <a:buFont typeface="Arial"/>
        <a:buChar char="•"/>
        <a:defRPr sz="2000">
          <a:solidFill>
            <a:schemeClr val="tx1"/>
          </a:solidFill>
          <a:latin typeface="Palatino Linotype" panose="02040502050505030304" pitchFamily="18" charset="0"/>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3AD08BA-4D57-4E38-9E90-FCACB776E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46C45-7315-468F-A337-F9678D1DB292}" type="datetimeFigureOut">
              <a:rPr lang="de-DE" smtClean="0"/>
              <a:t>24.03.2026</a:t>
            </a:fld>
            <a:endParaRPr lang="de-DE"/>
          </a:p>
        </p:txBody>
      </p:sp>
      <p:sp>
        <p:nvSpPr>
          <p:cNvPr id="5" name="Fußzeilenplatzhalter 4">
            <a:extLst>
              <a:ext uri="{FF2B5EF4-FFF2-40B4-BE49-F238E27FC236}">
                <a16:creationId xmlns:a16="http://schemas.microsoft.com/office/drawing/2014/main" id="{01A529F1-780A-49F8-8EC4-5E00D01547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3C7438E-8F7A-4103-A25B-E1C5B49C9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95CA9-CCF2-42CE-A8A5-86114B1B561D}" type="slidenum">
              <a:rPr lang="de-DE" smtClean="0"/>
              <a:t>‹Nr.›</a:t>
            </a:fld>
            <a:endParaRPr lang="de-DE"/>
          </a:p>
        </p:txBody>
      </p:sp>
      <p:pic>
        <p:nvPicPr>
          <p:cNvPr id="7" name="Grafik 4">
            <a:extLst>
              <a:ext uri="{FF2B5EF4-FFF2-40B4-BE49-F238E27FC236}">
                <a16:creationId xmlns:a16="http://schemas.microsoft.com/office/drawing/2014/main" id="{5BE5B3CC-4BED-4F9B-99C2-43CAB9A86176}"/>
              </a:ext>
            </a:extLst>
          </p:cNvPr>
          <p:cNvPicPr/>
          <p:nvPr userDrawn="1"/>
        </p:nvPicPr>
        <p:blipFill>
          <a:blip r:embed="rId13"/>
          <a:stretch/>
        </p:blipFill>
        <p:spPr>
          <a:xfrm>
            <a:off x="5058000" y="-2880"/>
            <a:ext cx="2075760" cy="2140560"/>
          </a:xfrm>
          <a:prstGeom prst="rect">
            <a:avLst/>
          </a:prstGeom>
          <a:noFill/>
          <a:ln w="0">
            <a:noFill/>
          </a:ln>
        </p:spPr>
      </p:pic>
      <p:sp>
        <p:nvSpPr>
          <p:cNvPr id="9" name="Rechteck 8">
            <a:extLst>
              <a:ext uri="{FF2B5EF4-FFF2-40B4-BE49-F238E27FC236}">
                <a16:creationId xmlns:a16="http://schemas.microsoft.com/office/drawing/2014/main" id="{3D72B115-58DC-4EC1-BD4E-622EE85732A5}"/>
              </a:ext>
            </a:extLst>
          </p:cNvPr>
          <p:cNvSpPr/>
          <p:nvPr userDrawn="1"/>
        </p:nvSpPr>
        <p:spPr>
          <a:xfrm>
            <a:off x="0" y="2879280"/>
            <a:ext cx="12191760" cy="1530720"/>
          </a:xfrm>
          <a:prstGeom prst="rect">
            <a:avLst/>
          </a:prstGeom>
          <a:solidFill>
            <a:srgbClr val="8F52F5"/>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Garet Book"/>
            </a:endParaRPr>
          </a:p>
        </p:txBody>
      </p:sp>
      <p:sp>
        <p:nvSpPr>
          <p:cNvPr id="2" name="Titelplatzhalter 1">
            <a:extLst>
              <a:ext uri="{FF2B5EF4-FFF2-40B4-BE49-F238E27FC236}">
                <a16:creationId xmlns:a16="http://schemas.microsoft.com/office/drawing/2014/main" id="{427CBAE1-A10C-4984-BA99-CB11E49D5128}"/>
              </a:ext>
            </a:extLst>
          </p:cNvPr>
          <p:cNvSpPr>
            <a:spLocks noGrp="1"/>
          </p:cNvSpPr>
          <p:nvPr>
            <p:ph type="title"/>
          </p:nvPr>
        </p:nvSpPr>
        <p:spPr>
          <a:xfrm>
            <a:off x="838080" y="2981858"/>
            <a:ext cx="10515600" cy="1325563"/>
          </a:xfrm>
          <a:prstGeom prst="rect">
            <a:avLst/>
          </a:prstGeom>
        </p:spPr>
        <p:txBody>
          <a:bodyPr vert="horz" lIns="91440" tIns="45720" rIns="91440" bIns="45720" rtlCol="0" anchor="ctr">
            <a:normAutofit/>
          </a:bodyPr>
          <a:lstStyle/>
          <a:p>
            <a:r>
              <a:rPr lang="de-DE" dirty="0"/>
              <a:t>Mastertitelformat bearbeiten</a:t>
            </a:r>
          </a:p>
        </p:txBody>
      </p:sp>
    </p:spTree>
    <p:extLst>
      <p:ext uri="{BB962C8B-B14F-4D97-AF65-F5344CB8AC3E}">
        <p14:creationId xmlns:p14="http://schemas.microsoft.com/office/powerpoint/2010/main" val="23472044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3600" b="1" kern="1200">
          <a:solidFill>
            <a:schemeClr val="tx1"/>
          </a:solidFill>
          <a:latin typeface="Garet Heav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5343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hyperlink" Target="https://creativecommons.org/licenses/by-sa/4.0/?ref=chooser-v1" TargetMode="External"/><Relationship Id="rId4" Type="http://schemas.openxmlformats.org/officeDocument/2006/relationships/hyperlink" Target="https://democracy-ai.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 name="Rechteck 12"/>
          <p:cNvSpPr/>
          <p:nvPr/>
        </p:nvSpPr>
        <p:spPr>
          <a:xfrm>
            <a:off x="0" y="4080240"/>
            <a:ext cx="12191760" cy="117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4EEFE"/>
              </a:solidFill>
              <a:effectLst/>
              <a:uLnTx/>
              <a:uFillTx/>
              <a:latin typeface="Garet Book"/>
              <a:ea typeface="+mn-ea"/>
              <a:cs typeface="+mn-cs"/>
            </a:endParaRPr>
          </a:p>
        </p:txBody>
      </p:sp>
      <p:sp>
        <p:nvSpPr>
          <p:cNvPr id="59" name="PlaceHolder 1"/>
          <p:cNvSpPr>
            <a:spLocks noGrp="1"/>
          </p:cNvSpPr>
          <p:nvPr>
            <p:ph type="title"/>
          </p:nvPr>
        </p:nvSpPr>
        <p:spPr>
          <a:xfrm>
            <a:off x="1523880" y="2279880"/>
            <a:ext cx="9143640" cy="1468800"/>
          </a:xfrm>
          <a:prstGeom prst="rect">
            <a:avLst/>
          </a:prstGeom>
          <a:noFill/>
          <a:ln w="0">
            <a:noFill/>
          </a:ln>
        </p:spPr>
        <p:txBody>
          <a:bodyPr lIns="91440" tIns="45720" rIns="91440" bIns="45720" anchor="ctr">
            <a:normAutofit/>
          </a:bodyPr>
          <a:lstStyle/>
          <a:p>
            <a:pPr indent="0" algn="ctr" defTabSz="914400">
              <a:lnSpc>
                <a:spcPct val="90000"/>
              </a:lnSpc>
              <a:buNone/>
            </a:pPr>
            <a:r>
              <a:rPr lang="de-DE" sz="4800" b="0" u="none" strike="noStrike">
                <a:solidFill>
                  <a:schemeClr val="dk1"/>
                </a:solidFill>
                <a:effectLst/>
                <a:uFillTx/>
                <a:latin typeface="Garet Heavy"/>
              </a:rPr>
              <a:t>Origins</a:t>
            </a:r>
            <a:r>
              <a:rPr lang="de-DE" sz="4800" b="0" u="none" strike="noStrike" dirty="0">
                <a:solidFill>
                  <a:schemeClr val="dk1"/>
                </a:solidFill>
                <a:effectLst/>
                <a:uFillTx/>
                <a:latin typeface="Garet Heavy"/>
              </a:rPr>
              <a:t>,</a:t>
            </a:r>
            <a:r>
              <a:rPr lang="de-DE" sz="4800" dirty="0">
                <a:solidFill>
                  <a:schemeClr val="dk1"/>
                </a:solidFill>
                <a:latin typeface="Garet Heavy"/>
              </a:rPr>
              <a:t> </a:t>
            </a:r>
            <a:r>
              <a:rPr lang="de-DE" sz="4800" dirty="0" err="1">
                <a:solidFill>
                  <a:schemeClr val="dk1"/>
                </a:solidFill>
                <a:latin typeface="Garet Heavy"/>
              </a:rPr>
              <a:t>Definitions</a:t>
            </a:r>
            <a:r>
              <a:rPr lang="de-DE" sz="4800" dirty="0">
                <a:solidFill>
                  <a:schemeClr val="dk1"/>
                </a:solidFill>
                <a:latin typeface="Garet Heavy"/>
              </a:rPr>
              <a:t> and </a:t>
            </a:r>
            <a:r>
              <a:rPr lang="de-DE" sz="4800" dirty="0" err="1">
                <a:solidFill>
                  <a:schemeClr val="dk1"/>
                </a:solidFill>
                <a:latin typeface="Garet Heavy"/>
              </a:rPr>
              <a:t>Meaning</a:t>
            </a:r>
            <a:r>
              <a:rPr lang="de-DE" sz="4800" dirty="0">
                <a:solidFill>
                  <a:schemeClr val="dk1"/>
                </a:solidFill>
                <a:latin typeface="Garet Heavy"/>
              </a:rPr>
              <a:t> </a:t>
            </a:r>
            <a:r>
              <a:rPr lang="de-DE" sz="4800" dirty="0" err="1">
                <a:solidFill>
                  <a:schemeClr val="dk1"/>
                </a:solidFill>
                <a:latin typeface="Garet Heavy"/>
              </a:rPr>
              <a:t>of</a:t>
            </a:r>
            <a:r>
              <a:rPr lang="de-DE" sz="4800" dirty="0">
                <a:solidFill>
                  <a:schemeClr val="dk1"/>
                </a:solidFill>
                <a:latin typeface="Garet Heavy"/>
              </a:rPr>
              <a:t> AI</a:t>
            </a:r>
            <a:endParaRPr lang="de-DE" sz="4800" b="0" u="none" strike="noStrike" dirty="0">
              <a:solidFill>
                <a:schemeClr val="dk1"/>
              </a:solidFill>
              <a:effectLst/>
              <a:uFillTx/>
              <a:latin typeface="Garet Book"/>
            </a:endParaRPr>
          </a:p>
        </p:txBody>
      </p:sp>
      <p:sp>
        <p:nvSpPr>
          <p:cNvPr id="60" name="Rechteck 3"/>
          <p:cNvSpPr/>
          <p:nvPr/>
        </p:nvSpPr>
        <p:spPr>
          <a:xfrm>
            <a:off x="0" y="0"/>
            <a:ext cx="12191760" cy="867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4EEFE"/>
              </a:solidFill>
              <a:effectLst/>
              <a:uLnTx/>
              <a:uFillTx/>
              <a:latin typeface="Garet Book"/>
              <a:ea typeface="+mn-ea"/>
              <a:cs typeface="+mn-cs"/>
            </a:endParaRPr>
          </a:p>
        </p:txBody>
      </p:sp>
      <p:sp>
        <p:nvSpPr>
          <p:cNvPr id="61" name="Textfeld 26"/>
          <p:cNvSpPr/>
          <p:nvPr/>
        </p:nvSpPr>
        <p:spPr>
          <a:xfrm>
            <a:off x="768600" y="4312293"/>
            <a:ext cx="10548360" cy="7649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90000"/>
              </a:lnSpc>
              <a:spcBef>
                <a:spcPts val="1001"/>
              </a:spcBef>
              <a:spcAft>
                <a:spcPts val="0"/>
              </a:spcAft>
              <a:buClrTx/>
              <a:buSzTx/>
              <a:buFontTx/>
              <a:buNone/>
              <a:tabLst/>
              <a:defRPr/>
            </a:pPr>
            <a:r>
              <a:rPr kumimoji="0" lang="en-US" sz="2400" b="0" i="0" u="none" strike="noStrike" kern="1200" cap="none" spc="0" normalizeH="0" baseline="0" noProof="0" dirty="0">
                <a:ln>
                  <a:noFill/>
                </a:ln>
                <a:solidFill>
                  <a:srgbClr val="E7EBF0"/>
                </a:solidFill>
                <a:effectLst/>
                <a:uLnTx/>
                <a:uFillTx/>
                <a:latin typeface="Garet Book"/>
                <a:ea typeface="+mn-ea"/>
                <a:cs typeface="+mn-cs"/>
              </a:rPr>
              <a:t>Module 1 – Not Everything is AI: What </a:t>
            </a:r>
            <a:r>
              <a:rPr lang="en-US" dirty="0">
                <a:solidFill>
                  <a:srgbClr val="E7EBF0"/>
                </a:solidFill>
                <a:latin typeface="Garet Book"/>
              </a:rPr>
              <a:t>is AI and what is not?</a:t>
            </a:r>
            <a:br>
              <a:rPr lang="en-US" dirty="0">
                <a:solidFill>
                  <a:srgbClr val="E7EBF0"/>
                </a:solidFill>
                <a:latin typeface="Garet Book"/>
              </a:rPr>
            </a:br>
            <a:r>
              <a:rPr kumimoji="0" lang="en-US" sz="2400" b="0" i="0" u="none" strike="noStrike" kern="1200" cap="none" spc="0" normalizeH="0" baseline="0" noProof="0" dirty="0">
                <a:ln>
                  <a:noFill/>
                </a:ln>
                <a:solidFill>
                  <a:srgbClr val="E7EBF0"/>
                </a:solidFill>
                <a:effectLst/>
                <a:uLnTx/>
                <a:uFillTx/>
                <a:latin typeface="Garet Book"/>
                <a:ea typeface="+mn-ea"/>
                <a:cs typeface="+mn-cs"/>
              </a:rPr>
              <a:t>Teaching Unit 1 – </a:t>
            </a:r>
            <a:r>
              <a:rPr kumimoji="0" lang="de-DE" sz="2400" b="0" i="0" u="none" strike="noStrike" kern="1200" cap="none" spc="0" normalizeH="0" baseline="0" noProof="0" dirty="0" err="1">
                <a:ln>
                  <a:noFill/>
                </a:ln>
                <a:solidFill>
                  <a:srgbClr val="E7EBF0"/>
                </a:solidFill>
                <a:effectLst/>
                <a:uLnTx/>
                <a:uFillTx/>
                <a:latin typeface="Garet Book"/>
                <a:ea typeface="+mn-ea"/>
                <a:cs typeface="+mn-cs"/>
              </a:rPr>
              <a:t>What</a:t>
            </a:r>
            <a:r>
              <a:rPr kumimoji="0" lang="de-DE" sz="2400" b="0" i="0" u="none" strike="noStrike" kern="1200" cap="none" spc="0" normalizeH="0" baseline="0" noProof="0" dirty="0">
                <a:ln>
                  <a:noFill/>
                </a:ln>
                <a:solidFill>
                  <a:srgbClr val="E7EBF0"/>
                </a:solidFill>
                <a:effectLst/>
                <a:uLnTx/>
                <a:uFillTx/>
                <a:latin typeface="Garet Book"/>
                <a:ea typeface="+mn-ea"/>
                <a:cs typeface="+mn-cs"/>
              </a:rPr>
              <a:t> </a:t>
            </a:r>
            <a:r>
              <a:rPr kumimoji="0" lang="de-DE" sz="2400" b="0" i="0" u="none" strike="noStrike" kern="1200" cap="none" spc="0" normalizeH="0" baseline="0" noProof="0" dirty="0" err="1">
                <a:ln>
                  <a:noFill/>
                </a:ln>
                <a:solidFill>
                  <a:srgbClr val="E7EBF0"/>
                </a:solidFill>
                <a:effectLst/>
                <a:uLnTx/>
                <a:uFillTx/>
                <a:latin typeface="Garet Book"/>
                <a:ea typeface="+mn-ea"/>
                <a:cs typeface="+mn-cs"/>
              </a:rPr>
              <a:t>is</a:t>
            </a:r>
            <a:r>
              <a:rPr kumimoji="0" lang="de-DE" sz="2400" b="0" i="0" u="none" strike="noStrike" kern="1200" cap="none" spc="0" normalizeH="0" baseline="0" noProof="0" dirty="0">
                <a:ln>
                  <a:noFill/>
                </a:ln>
                <a:solidFill>
                  <a:srgbClr val="E7EBF0"/>
                </a:solidFill>
                <a:effectLst/>
                <a:uLnTx/>
                <a:uFillTx/>
                <a:latin typeface="Garet Book"/>
                <a:ea typeface="+mn-ea"/>
                <a:cs typeface="+mn-cs"/>
              </a:rPr>
              <a:t> AI?</a:t>
            </a:r>
            <a:endParaRPr kumimoji="0" lang="nl-BE" sz="2400" b="0" i="0" u="none" strike="noStrike" kern="1200" cap="none" spc="0" normalizeH="0" baseline="0" noProof="0" dirty="0">
              <a:ln>
                <a:noFill/>
              </a:ln>
              <a:solidFill>
                <a:srgbClr val="000000"/>
              </a:solidFill>
              <a:effectLst/>
              <a:uLnTx/>
              <a:uFillTx/>
              <a:latin typeface="Garet Book"/>
              <a:ea typeface="+mn-ea"/>
              <a:cs typeface="+mn-cs"/>
            </a:endParaRPr>
          </a:p>
        </p:txBody>
      </p:sp>
      <p:pic>
        <p:nvPicPr>
          <p:cNvPr id="62" name="Grafik 5"/>
          <p:cNvPicPr/>
          <p:nvPr/>
        </p:nvPicPr>
        <p:blipFill>
          <a:blip r:embed="rId2"/>
          <a:stretch/>
        </p:blipFill>
        <p:spPr>
          <a:xfrm>
            <a:off x="5058000" y="4680"/>
            <a:ext cx="2075760" cy="2140560"/>
          </a:xfrm>
          <a:prstGeom prst="rect">
            <a:avLst/>
          </a:prstGeom>
          <a:noFill/>
          <a:ln w="0">
            <a:noFill/>
          </a:ln>
        </p:spPr>
      </p:pic>
      <p:pic>
        <p:nvPicPr>
          <p:cNvPr id="63" name="Grafik 13"/>
          <p:cNvPicPr/>
          <p:nvPr/>
        </p:nvPicPr>
        <p:blipFill>
          <a:blip r:embed="rId3"/>
          <a:stretch/>
        </p:blipFill>
        <p:spPr>
          <a:xfrm>
            <a:off x="4229640" y="5957640"/>
            <a:ext cx="990720" cy="601560"/>
          </a:xfrm>
          <a:prstGeom prst="rect">
            <a:avLst/>
          </a:prstGeom>
          <a:noFill/>
          <a:ln w="0">
            <a:noFill/>
          </a:ln>
        </p:spPr>
      </p:pic>
      <p:pic>
        <p:nvPicPr>
          <p:cNvPr id="64" name="Grafik 17"/>
          <p:cNvPicPr/>
          <p:nvPr/>
        </p:nvPicPr>
        <p:blipFill>
          <a:blip r:embed="rId4"/>
          <a:srcRect t="25339" r="21731" b="23723"/>
          <a:stretch/>
        </p:blipFill>
        <p:spPr>
          <a:xfrm>
            <a:off x="9969120" y="5958000"/>
            <a:ext cx="1932480" cy="607320"/>
          </a:xfrm>
          <a:prstGeom prst="rect">
            <a:avLst/>
          </a:prstGeom>
          <a:noFill/>
          <a:ln w="0">
            <a:noFill/>
          </a:ln>
        </p:spPr>
      </p:pic>
      <p:grpSp>
        <p:nvGrpSpPr>
          <p:cNvPr id="65" name="Gruppieren 16"/>
          <p:cNvGrpSpPr/>
          <p:nvPr/>
        </p:nvGrpSpPr>
        <p:grpSpPr>
          <a:xfrm>
            <a:off x="290520" y="5958360"/>
            <a:ext cx="2681640" cy="605160"/>
            <a:chOff x="290520" y="5958360"/>
            <a:chExt cx="2681640" cy="605160"/>
          </a:xfrm>
        </p:grpSpPr>
        <p:pic>
          <p:nvPicPr>
            <p:cNvPr id="66" name="Grafik 18"/>
            <p:cNvPicPr/>
            <p:nvPr/>
          </p:nvPicPr>
          <p:blipFill>
            <a:blip r:embed="rId5"/>
            <a:stretch/>
          </p:blipFill>
          <p:spPr>
            <a:xfrm>
              <a:off x="2423160" y="5958360"/>
              <a:ext cx="549000" cy="602280"/>
            </a:xfrm>
            <a:prstGeom prst="rect">
              <a:avLst/>
            </a:prstGeom>
            <a:noFill/>
            <a:ln w="0">
              <a:noFill/>
            </a:ln>
          </p:spPr>
        </p:pic>
        <p:pic>
          <p:nvPicPr>
            <p:cNvPr id="67" name="Grafik 19"/>
            <p:cNvPicPr/>
            <p:nvPr/>
          </p:nvPicPr>
          <p:blipFill>
            <a:blip r:embed="rId6"/>
            <a:stretch/>
          </p:blipFill>
          <p:spPr>
            <a:xfrm>
              <a:off x="290520" y="5961240"/>
              <a:ext cx="2088000" cy="602280"/>
            </a:xfrm>
            <a:prstGeom prst="rect">
              <a:avLst/>
            </a:prstGeom>
            <a:noFill/>
            <a:ln w="0">
              <a:noFill/>
            </a:ln>
          </p:spPr>
        </p:pic>
      </p:grpSp>
      <p:pic>
        <p:nvPicPr>
          <p:cNvPr id="68" name="Grafik 20"/>
          <p:cNvPicPr/>
          <p:nvPr/>
        </p:nvPicPr>
        <p:blipFill>
          <a:blip r:embed="rId7"/>
          <a:stretch/>
        </p:blipFill>
        <p:spPr>
          <a:xfrm>
            <a:off x="5486760" y="5967720"/>
            <a:ext cx="3452400" cy="591480"/>
          </a:xfrm>
          <a:prstGeom prst="rect">
            <a:avLst/>
          </a:prstGeom>
          <a:noFill/>
          <a:ln w="0">
            <a:noFill/>
          </a:ln>
        </p:spPr>
      </p:pic>
      <p:pic>
        <p:nvPicPr>
          <p:cNvPr id="69" name="Grafik 21"/>
          <p:cNvPicPr/>
          <p:nvPr/>
        </p:nvPicPr>
        <p:blipFill>
          <a:blip r:embed="rId8"/>
          <a:stretch/>
        </p:blipFill>
        <p:spPr>
          <a:xfrm>
            <a:off x="3219120" y="5960160"/>
            <a:ext cx="763560" cy="598680"/>
          </a:xfrm>
          <a:prstGeom prst="rect">
            <a:avLst/>
          </a:prstGeom>
          <a:noFill/>
          <a:ln w="0">
            <a:noFill/>
          </a:ln>
        </p:spPr>
      </p:pic>
      <p:pic>
        <p:nvPicPr>
          <p:cNvPr id="70" name="Grafik 22"/>
          <p:cNvPicPr/>
          <p:nvPr/>
        </p:nvPicPr>
        <p:blipFill>
          <a:blip r:embed="rId9"/>
          <a:stretch/>
        </p:blipFill>
        <p:spPr>
          <a:xfrm>
            <a:off x="9014400" y="5894280"/>
            <a:ext cx="721080" cy="72108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0E96F-2851-49BF-A822-449A981174EA}"/>
              </a:ext>
            </a:extLst>
          </p:cNvPr>
          <p:cNvSpPr>
            <a:spLocks noGrp="1"/>
          </p:cNvSpPr>
          <p:nvPr>
            <p:ph type="title"/>
          </p:nvPr>
        </p:nvSpPr>
        <p:spPr/>
        <p:txBody>
          <a:bodyPr/>
          <a:lstStyle/>
          <a:p>
            <a:r>
              <a:rPr lang="en-US" dirty="0">
                <a:solidFill>
                  <a:srgbClr val="0B163B"/>
                </a:solidFill>
              </a:rPr>
              <a:t>Reflecting on common narratives and claims of AI</a:t>
            </a:r>
            <a:endParaRPr lang="de-DE" dirty="0">
              <a:solidFill>
                <a:srgbClr val="0B163B"/>
              </a:solidFill>
            </a:endParaRPr>
          </a:p>
        </p:txBody>
      </p:sp>
    </p:spTree>
    <p:extLst>
      <p:ext uri="{BB962C8B-B14F-4D97-AF65-F5344CB8AC3E}">
        <p14:creationId xmlns:p14="http://schemas.microsoft.com/office/powerpoint/2010/main" val="241594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CE68D73B-6DB8-4E45-8E60-DEDE561C5F10}"/>
              </a:ext>
            </a:extLst>
          </p:cNvPr>
          <p:cNvSpPr txBox="1"/>
          <p:nvPr/>
        </p:nvSpPr>
        <p:spPr>
          <a:xfrm>
            <a:off x="0" y="2580135"/>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dirty="0">
              <a:solidFill>
                <a:schemeClr val="accent6"/>
              </a:solidFill>
            </a:endParaRPr>
          </a:p>
        </p:txBody>
      </p:sp>
      <p:sp>
        <p:nvSpPr>
          <p:cNvPr id="4" name="Inhaltsplatzhalter 3">
            <a:extLst>
              <a:ext uri="{FF2B5EF4-FFF2-40B4-BE49-F238E27FC236}">
                <a16:creationId xmlns:a16="http://schemas.microsoft.com/office/drawing/2014/main" id="{5F8C7115-ACD6-4C00-A253-2264BC5DE6F8}"/>
              </a:ext>
            </a:extLst>
          </p:cNvPr>
          <p:cNvSpPr>
            <a:spLocks noGrp="1"/>
          </p:cNvSpPr>
          <p:nvPr>
            <p:ph idx="1"/>
          </p:nvPr>
        </p:nvSpPr>
        <p:spPr>
          <a:xfrm>
            <a:off x="457200" y="3112755"/>
            <a:ext cx="5009760" cy="2407211"/>
          </a:xfrm>
        </p:spPr>
        <p:txBody>
          <a:bodyPr/>
          <a:lstStyle/>
          <a:p>
            <a:pPr marL="0" indent="0">
              <a:spcBef>
                <a:spcPts val="1000"/>
              </a:spcBef>
              <a:buNone/>
            </a:pPr>
            <a:r>
              <a:rPr lang="de-DE" sz="1200" dirty="0">
                <a:solidFill>
                  <a:srgbClr val="0B163B"/>
                </a:solidFill>
              </a:rPr>
              <a:t>… </a:t>
            </a:r>
            <a:r>
              <a:rPr lang="de-DE" sz="1200" dirty="0" err="1">
                <a:solidFill>
                  <a:srgbClr val="0B163B"/>
                </a:solidFill>
              </a:rPr>
              <a:t>boosts</a:t>
            </a:r>
            <a:r>
              <a:rPr lang="de-DE" sz="1200" dirty="0">
                <a:solidFill>
                  <a:srgbClr val="0B163B"/>
                </a:solidFill>
              </a:rPr>
              <a:t> </a:t>
            </a:r>
            <a:r>
              <a:rPr lang="de-DE" sz="1200" dirty="0" err="1">
                <a:solidFill>
                  <a:srgbClr val="0B163B"/>
                </a:solidFill>
              </a:rPr>
              <a:t>efficiency</a:t>
            </a:r>
            <a:r>
              <a:rPr lang="de-DE" sz="1200" dirty="0">
                <a:solidFill>
                  <a:srgbClr val="0B163B"/>
                </a:solidFill>
              </a:rPr>
              <a:t> &amp; </a:t>
            </a:r>
            <a:r>
              <a:rPr lang="de-DE" sz="1200" dirty="0" err="1">
                <a:solidFill>
                  <a:srgbClr val="0B163B"/>
                </a:solidFill>
              </a:rPr>
              <a:t>productivity</a:t>
            </a:r>
            <a:endParaRPr lang="de-DE" sz="1200" dirty="0">
              <a:solidFill>
                <a:srgbClr val="0B163B"/>
              </a:solidFill>
            </a:endParaRPr>
          </a:p>
          <a:p>
            <a:pPr marL="0" indent="0">
              <a:spcBef>
                <a:spcPts val="1000"/>
              </a:spcBef>
              <a:buNone/>
            </a:pPr>
            <a:r>
              <a:rPr lang="de-DE" sz="1200" dirty="0">
                <a:solidFill>
                  <a:srgbClr val="0B163B"/>
                </a:solidFill>
              </a:rPr>
              <a:t>… </a:t>
            </a:r>
            <a:r>
              <a:rPr lang="de-DE" sz="1200" dirty="0" err="1">
                <a:solidFill>
                  <a:srgbClr val="0B163B"/>
                </a:solidFill>
              </a:rPr>
              <a:t>competitive</a:t>
            </a:r>
            <a:r>
              <a:rPr lang="de-DE" sz="1200" dirty="0">
                <a:solidFill>
                  <a:srgbClr val="0B163B"/>
                </a:solidFill>
              </a:rPr>
              <a:t> </a:t>
            </a:r>
            <a:r>
              <a:rPr lang="de-DE" sz="1200" dirty="0" err="1">
                <a:solidFill>
                  <a:srgbClr val="0B163B"/>
                </a:solidFill>
              </a:rPr>
              <a:t>advantages</a:t>
            </a:r>
            <a:r>
              <a:rPr lang="de-DE" sz="1200" dirty="0">
                <a:solidFill>
                  <a:srgbClr val="0B163B"/>
                </a:solidFill>
              </a:rPr>
              <a:t> &amp; </a:t>
            </a:r>
            <a:r>
              <a:rPr lang="de-DE" sz="1200" dirty="0" err="1">
                <a:solidFill>
                  <a:srgbClr val="0B163B"/>
                </a:solidFill>
              </a:rPr>
              <a:t>innovation</a:t>
            </a:r>
            <a:endParaRPr lang="de-DE" sz="1200" dirty="0">
              <a:solidFill>
                <a:srgbClr val="0B163B"/>
              </a:solidFill>
            </a:endParaRPr>
          </a:p>
          <a:p>
            <a:pPr marL="0" indent="0">
              <a:spcBef>
                <a:spcPts val="1000"/>
              </a:spcBef>
              <a:buNone/>
            </a:pPr>
            <a:r>
              <a:rPr lang="de-DE" sz="1200" dirty="0">
                <a:solidFill>
                  <a:srgbClr val="0B163B"/>
                </a:solidFill>
              </a:rPr>
              <a:t>… </a:t>
            </a:r>
            <a:r>
              <a:rPr lang="de-DE" sz="1200" dirty="0" err="1">
                <a:solidFill>
                  <a:srgbClr val="0B163B"/>
                </a:solidFill>
              </a:rPr>
              <a:t>improves</a:t>
            </a:r>
            <a:r>
              <a:rPr lang="de-DE" sz="1200" dirty="0">
                <a:solidFill>
                  <a:srgbClr val="0B163B"/>
                </a:solidFill>
              </a:rPr>
              <a:t> </a:t>
            </a:r>
            <a:r>
              <a:rPr lang="de-DE" sz="1200" dirty="0" err="1">
                <a:solidFill>
                  <a:srgbClr val="0B163B"/>
                </a:solidFill>
              </a:rPr>
              <a:t>customer</a:t>
            </a:r>
            <a:r>
              <a:rPr lang="de-DE" sz="1200" dirty="0">
                <a:solidFill>
                  <a:srgbClr val="0B163B"/>
                </a:solidFill>
              </a:rPr>
              <a:t> </a:t>
            </a:r>
            <a:r>
              <a:rPr lang="de-DE" sz="1200" dirty="0" err="1">
                <a:solidFill>
                  <a:srgbClr val="0B163B"/>
                </a:solidFill>
              </a:rPr>
              <a:t>relationships</a:t>
            </a:r>
            <a:endParaRPr lang="de-DE" sz="1200" dirty="0">
              <a:solidFill>
                <a:srgbClr val="0B163B"/>
              </a:solidFill>
            </a:endParaRPr>
          </a:p>
          <a:p>
            <a:pPr marL="0" indent="0">
              <a:spcBef>
                <a:spcPts val="1000"/>
              </a:spcBef>
              <a:buNone/>
            </a:pPr>
            <a:r>
              <a:rPr lang="de-DE" sz="1200" dirty="0">
                <a:solidFill>
                  <a:srgbClr val="0B163B"/>
                </a:solidFill>
              </a:rPr>
              <a:t>… </a:t>
            </a:r>
            <a:r>
              <a:rPr lang="de-DE" sz="1200" dirty="0" err="1">
                <a:solidFill>
                  <a:srgbClr val="0B163B"/>
                </a:solidFill>
              </a:rPr>
              <a:t>makes</a:t>
            </a:r>
            <a:r>
              <a:rPr lang="de-DE" sz="1200" dirty="0">
                <a:solidFill>
                  <a:srgbClr val="0B163B"/>
                </a:solidFill>
              </a:rPr>
              <a:t> </a:t>
            </a:r>
            <a:r>
              <a:rPr lang="de-DE" sz="1200" dirty="0" err="1">
                <a:solidFill>
                  <a:srgbClr val="0B163B"/>
                </a:solidFill>
              </a:rPr>
              <a:t>no</a:t>
            </a:r>
            <a:r>
              <a:rPr lang="de-DE" sz="1200" dirty="0">
                <a:solidFill>
                  <a:srgbClr val="0B163B"/>
                </a:solidFill>
              </a:rPr>
              <a:t> </a:t>
            </a:r>
            <a:r>
              <a:rPr lang="de-DE" sz="1200" dirty="0" err="1">
                <a:solidFill>
                  <a:srgbClr val="0B163B"/>
                </a:solidFill>
              </a:rPr>
              <a:t>mistakes</a:t>
            </a:r>
            <a:r>
              <a:rPr lang="de-DE" sz="1200" dirty="0">
                <a:solidFill>
                  <a:srgbClr val="0B163B"/>
                </a:solidFill>
              </a:rPr>
              <a:t> and </a:t>
            </a:r>
            <a:r>
              <a:rPr lang="de-DE" sz="1200" dirty="0" err="1">
                <a:solidFill>
                  <a:srgbClr val="0B163B"/>
                </a:solidFill>
              </a:rPr>
              <a:t>is</a:t>
            </a:r>
            <a:r>
              <a:rPr lang="de-DE" sz="1200" dirty="0">
                <a:solidFill>
                  <a:srgbClr val="0B163B"/>
                </a:solidFill>
              </a:rPr>
              <a:t> reliable</a:t>
            </a:r>
          </a:p>
          <a:p>
            <a:pPr marL="0" indent="0">
              <a:spcBef>
                <a:spcPts val="1000"/>
              </a:spcBef>
              <a:buNone/>
            </a:pPr>
            <a:r>
              <a:rPr lang="de-DE" sz="1200" dirty="0">
                <a:solidFill>
                  <a:srgbClr val="0B163B"/>
                </a:solidFill>
              </a:rPr>
              <a:t>…  </a:t>
            </a:r>
            <a:r>
              <a:rPr lang="de-DE" sz="1200" dirty="0" err="1">
                <a:solidFill>
                  <a:srgbClr val="0B163B"/>
                </a:solidFill>
              </a:rPr>
              <a:t>raises</a:t>
            </a:r>
            <a:r>
              <a:rPr lang="de-DE" sz="1200" dirty="0">
                <a:solidFill>
                  <a:srgbClr val="0B163B"/>
                </a:solidFill>
              </a:rPr>
              <a:t> </a:t>
            </a:r>
            <a:r>
              <a:rPr lang="de-DE" sz="1200" dirty="0" err="1">
                <a:solidFill>
                  <a:srgbClr val="0B163B"/>
                </a:solidFill>
              </a:rPr>
              <a:t>quality</a:t>
            </a:r>
            <a:r>
              <a:rPr lang="de-DE" sz="1200" dirty="0">
                <a:solidFill>
                  <a:srgbClr val="0B163B"/>
                </a:solidFill>
              </a:rPr>
              <a:t> &amp; </a:t>
            </a:r>
            <a:r>
              <a:rPr lang="de-DE" sz="1200" dirty="0" err="1">
                <a:solidFill>
                  <a:srgbClr val="0B163B"/>
                </a:solidFill>
              </a:rPr>
              <a:t>saves</a:t>
            </a:r>
            <a:r>
              <a:rPr lang="de-DE" sz="1200" dirty="0">
                <a:solidFill>
                  <a:srgbClr val="0B163B"/>
                </a:solidFill>
              </a:rPr>
              <a:t> </a:t>
            </a:r>
            <a:r>
              <a:rPr lang="de-DE" sz="1200" dirty="0" err="1">
                <a:solidFill>
                  <a:srgbClr val="0B163B"/>
                </a:solidFill>
              </a:rPr>
              <a:t>ressources</a:t>
            </a:r>
            <a:endParaRPr lang="de-DE" sz="1200" dirty="0">
              <a:solidFill>
                <a:srgbClr val="0B163B"/>
              </a:solidFill>
            </a:endParaRPr>
          </a:p>
          <a:p>
            <a:pPr marL="0" indent="0">
              <a:spcBef>
                <a:spcPts val="1000"/>
              </a:spcBef>
              <a:buNone/>
            </a:pPr>
            <a:r>
              <a:rPr lang="de-DE" sz="1200" dirty="0">
                <a:solidFill>
                  <a:srgbClr val="0B163B"/>
                </a:solidFill>
              </a:rPr>
              <a:t>… </a:t>
            </a:r>
            <a:r>
              <a:rPr lang="de-DE" sz="1200" dirty="0" err="1">
                <a:solidFill>
                  <a:srgbClr val="0B163B"/>
                </a:solidFill>
              </a:rPr>
              <a:t>eases</a:t>
            </a:r>
            <a:r>
              <a:rPr lang="de-DE" sz="1200" dirty="0">
                <a:solidFill>
                  <a:srgbClr val="0B163B"/>
                </a:solidFill>
              </a:rPr>
              <a:t> </a:t>
            </a:r>
            <a:r>
              <a:rPr lang="de-DE" sz="1200" dirty="0" err="1">
                <a:solidFill>
                  <a:srgbClr val="0B163B"/>
                </a:solidFill>
              </a:rPr>
              <a:t>workload</a:t>
            </a:r>
            <a:r>
              <a:rPr lang="de-DE" sz="1200" dirty="0">
                <a:solidFill>
                  <a:srgbClr val="0B163B"/>
                </a:solidFill>
              </a:rPr>
              <a:t>, </a:t>
            </a:r>
            <a:r>
              <a:rPr lang="de-DE" sz="1200" dirty="0" err="1">
                <a:solidFill>
                  <a:srgbClr val="0B163B"/>
                </a:solidFill>
              </a:rPr>
              <a:t>enables</a:t>
            </a:r>
            <a:r>
              <a:rPr lang="de-DE" sz="1200" dirty="0">
                <a:solidFill>
                  <a:srgbClr val="0B163B"/>
                </a:solidFill>
              </a:rPr>
              <a:t> </a:t>
            </a:r>
            <a:r>
              <a:rPr lang="de-DE" sz="1200" dirty="0" err="1">
                <a:solidFill>
                  <a:srgbClr val="0B163B"/>
                </a:solidFill>
              </a:rPr>
              <a:t>room</a:t>
            </a:r>
            <a:r>
              <a:rPr lang="de-DE" sz="1200" dirty="0">
                <a:solidFill>
                  <a:srgbClr val="0B163B"/>
                </a:solidFill>
              </a:rPr>
              <a:t> </a:t>
            </a:r>
            <a:r>
              <a:rPr lang="de-DE" sz="1200" dirty="0" err="1">
                <a:solidFill>
                  <a:srgbClr val="0B163B"/>
                </a:solidFill>
              </a:rPr>
              <a:t>for</a:t>
            </a:r>
            <a:r>
              <a:rPr lang="de-DE" sz="1200" dirty="0">
                <a:solidFill>
                  <a:srgbClr val="0B163B"/>
                </a:solidFill>
              </a:rPr>
              <a:t> </a:t>
            </a:r>
            <a:r>
              <a:rPr lang="de-DE" sz="1200" dirty="0" err="1">
                <a:solidFill>
                  <a:srgbClr val="0B163B"/>
                </a:solidFill>
              </a:rPr>
              <a:t>creativity</a:t>
            </a:r>
            <a:r>
              <a:rPr lang="de-DE" sz="1200" dirty="0">
                <a:solidFill>
                  <a:srgbClr val="0B163B"/>
                </a:solidFill>
              </a:rPr>
              <a:t> &amp; </a:t>
            </a:r>
            <a:r>
              <a:rPr lang="de-DE" sz="1200" dirty="0" err="1">
                <a:solidFill>
                  <a:srgbClr val="0B163B"/>
                </a:solidFill>
              </a:rPr>
              <a:t>improves</a:t>
            </a:r>
            <a:r>
              <a:rPr lang="de-DE" sz="1200" dirty="0">
                <a:solidFill>
                  <a:srgbClr val="0B163B"/>
                </a:solidFill>
              </a:rPr>
              <a:t> </a:t>
            </a:r>
            <a:r>
              <a:rPr lang="de-DE" sz="1200" dirty="0" err="1">
                <a:solidFill>
                  <a:srgbClr val="0B163B"/>
                </a:solidFill>
              </a:rPr>
              <a:t>working</a:t>
            </a:r>
            <a:r>
              <a:rPr lang="de-DE" sz="1200" dirty="0">
                <a:solidFill>
                  <a:srgbClr val="0B163B"/>
                </a:solidFill>
              </a:rPr>
              <a:t> </a:t>
            </a:r>
            <a:r>
              <a:rPr lang="de-DE" sz="1200" dirty="0" err="1">
                <a:solidFill>
                  <a:srgbClr val="0B163B"/>
                </a:solidFill>
              </a:rPr>
              <a:t>conditions</a:t>
            </a:r>
            <a:endParaRPr lang="de-DE" sz="1200" dirty="0">
              <a:solidFill>
                <a:srgbClr val="0B163B"/>
              </a:solidFill>
            </a:endParaRPr>
          </a:p>
          <a:p>
            <a:pPr marL="0" indent="0">
              <a:spcBef>
                <a:spcPts val="1000"/>
              </a:spcBef>
              <a:buNone/>
            </a:pPr>
            <a:r>
              <a:rPr lang="de-DE" sz="1200" dirty="0">
                <a:solidFill>
                  <a:srgbClr val="0B163B"/>
                </a:solidFill>
              </a:rPr>
              <a:t>…</a:t>
            </a:r>
            <a:endParaRPr lang="de-AT" sz="1200" dirty="0">
              <a:solidFill>
                <a:srgbClr val="0B163B"/>
              </a:solidFill>
            </a:endParaRPr>
          </a:p>
        </p:txBody>
      </p:sp>
      <p:sp>
        <p:nvSpPr>
          <p:cNvPr id="3" name="Titel 2">
            <a:extLst>
              <a:ext uri="{FF2B5EF4-FFF2-40B4-BE49-F238E27FC236}">
                <a16:creationId xmlns:a16="http://schemas.microsoft.com/office/drawing/2014/main" id="{F12A29A5-44B6-46B8-83C4-6DB8868C49AD}"/>
              </a:ext>
            </a:extLst>
          </p:cNvPr>
          <p:cNvSpPr>
            <a:spLocks noGrp="1"/>
          </p:cNvSpPr>
          <p:nvPr>
            <p:ph type="title"/>
          </p:nvPr>
        </p:nvSpPr>
        <p:spPr/>
        <p:txBody>
          <a:bodyPr/>
          <a:lstStyle/>
          <a:p>
            <a:r>
              <a:rPr lang="de-DE" dirty="0">
                <a:solidFill>
                  <a:srgbClr val="0B163B"/>
                </a:solidFill>
              </a:rPr>
              <a:t>Common Narratives on </a:t>
            </a:r>
            <a:r>
              <a:rPr lang="de-DE" dirty="0" err="1">
                <a:solidFill>
                  <a:srgbClr val="0B163B"/>
                </a:solidFill>
              </a:rPr>
              <a:t>Artificial</a:t>
            </a:r>
            <a:r>
              <a:rPr lang="de-DE" dirty="0">
                <a:solidFill>
                  <a:srgbClr val="0B163B"/>
                </a:solidFill>
              </a:rPr>
              <a:t> </a:t>
            </a:r>
            <a:r>
              <a:rPr lang="de-DE" dirty="0" err="1">
                <a:solidFill>
                  <a:srgbClr val="0B163B"/>
                </a:solidFill>
              </a:rPr>
              <a:t>Intelligence</a:t>
            </a:r>
            <a:endParaRPr lang="de-DE" dirty="0">
              <a:solidFill>
                <a:srgbClr val="0B163B"/>
              </a:solidFill>
            </a:endParaRPr>
          </a:p>
        </p:txBody>
      </p:sp>
      <p:sp>
        <p:nvSpPr>
          <p:cNvPr id="5" name="Inhaltsplatzhalter 3">
            <a:extLst>
              <a:ext uri="{FF2B5EF4-FFF2-40B4-BE49-F238E27FC236}">
                <a16:creationId xmlns:a16="http://schemas.microsoft.com/office/drawing/2014/main" id="{89687512-F7F0-4CFC-B481-ECD57181C900}"/>
              </a:ext>
            </a:extLst>
          </p:cNvPr>
          <p:cNvSpPr txBox="1">
            <a:spLocks/>
          </p:cNvSpPr>
          <p:nvPr/>
        </p:nvSpPr>
        <p:spPr>
          <a:xfrm>
            <a:off x="6531840" y="3093783"/>
            <a:ext cx="5009760" cy="2407211"/>
          </a:xfrm>
          <a:prstGeom prst="rect">
            <a:avLst/>
          </a:prstGeom>
        </p:spPr>
        <p:txBody>
          <a:bodyPr/>
          <a:lst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Garet Book"/>
                <a:ea typeface="+mn-ea"/>
                <a:cs typeface="Palatino Linotype" panose="02040502050505030304" pitchFamily="18" charset="0"/>
              </a:defRPr>
            </a:lvl1pPr>
            <a:lvl2pPr marL="952500" indent="-376238" algn="l" rtl="0" eaLnBrk="1" fontAlgn="base" hangingPunct="1">
              <a:spcBef>
                <a:spcPct val="20000"/>
              </a:spcBef>
              <a:spcAft>
                <a:spcPct val="0"/>
              </a:spcAft>
              <a:buClr>
                <a:schemeClr val="tx1"/>
              </a:buClr>
              <a:buSzPct val="100000"/>
              <a:buFont typeface="Courier New" panose="02070309020205020404" pitchFamily="49" charset="0"/>
              <a:buChar char="o"/>
              <a:defRPr sz="1800">
                <a:solidFill>
                  <a:schemeClr val="tx1"/>
                </a:solidFill>
                <a:latin typeface="Garet Book"/>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a:lstStyle>
          <a:p>
            <a:pPr marL="0" lvl="0" indent="0" algn="r">
              <a:spcBef>
                <a:spcPts val="1000"/>
              </a:spcBef>
              <a:buNone/>
            </a:pPr>
            <a:r>
              <a:rPr lang="de-DE" sz="1200" dirty="0">
                <a:solidFill>
                  <a:srgbClr val="0B163B"/>
                </a:solidFill>
              </a:rPr>
              <a:t>… </a:t>
            </a:r>
            <a:r>
              <a:rPr lang="de-DE" sz="1200" dirty="0" err="1">
                <a:solidFill>
                  <a:srgbClr val="0B163B"/>
                </a:solidFill>
              </a:rPr>
              <a:t>threatens</a:t>
            </a:r>
            <a:r>
              <a:rPr lang="de-DE" sz="1200" dirty="0">
                <a:solidFill>
                  <a:srgbClr val="0B163B"/>
                </a:solidFill>
              </a:rPr>
              <a:t> </a:t>
            </a:r>
            <a:r>
              <a:rPr lang="de-DE" sz="1200" dirty="0" err="1">
                <a:solidFill>
                  <a:srgbClr val="0B163B"/>
                </a:solidFill>
              </a:rPr>
              <a:t>jobs</a:t>
            </a:r>
            <a:endParaRPr lang="de-AT" sz="1200" dirty="0">
              <a:solidFill>
                <a:srgbClr val="0B163B"/>
              </a:solidFill>
            </a:endParaRPr>
          </a:p>
          <a:p>
            <a:pPr marL="0" lvl="0" indent="0" algn="r">
              <a:spcBef>
                <a:spcPts val="1000"/>
              </a:spcBef>
              <a:buNone/>
            </a:pPr>
            <a:r>
              <a:rPr lang="de-AT" sz="1200" dirty="0">
                <a:solidFill>
                  <a:srgbClr val="0B163B"/>
                </a:solidFill>
              </a:rPr>
              <a:t>…</a:t>
            </a:r>
            <a:r>
              <a:rPr lang="en-GB" sz="1200" dirty="0">
                <a:solidFill>
                  <a:srgbClr val="0B163B"/>
                </a:solidFill>
              </a:rPr>
              <a:t> reinforces discrimination</a:t>
            </a:r>
            <a:endParaRPr lang="de-AT" sz="1200" dirty="0">
              <a:solidFill>
                <a:srgbClr val="0B163B"/>
              </a:solidFill>
            </a:endParaRPr>
          </a:p>
          <a:p>
            <a:pPr marL="0" lvl="0" indent="0" algn="r">
              <a:spcBef>
                <a:spcPts val="1000"/>
              </a:spcBef>
              <a:buNone/>
            </a:pPr>
            <a:r>
              <a:rPr lang="en-GB" sz="1200" dirty="0">
                <a:solidFill>
                  <a:srgbClr val="0B163B"/>
                </a:solidFill>
              </a:rPr>
              <a:t>… threatens privacy</a:t>
            </a:r>
            <a:endParaRPr lang="de-AT" sz="1200" dirty="0">
              <a:solidFill>
                <a:srgbClr val="0B163B"/>
              </a:solidFill>
            </a:endParaRPr>
          </a:p>
          <a:p>
            <a:pPr marL="0" lvl="0" indent="0" algn="r">
              <a:spcBef>
                <a:spcPts val="1000"/>
              </a:spcBef>
              <a:buNone/>
            </a:pPr>
            <a:r>
              <a:rPr lang="en-GB" sz="1200" dirty="0">
                <a:solidFill>
                  <a:srgbClr val="0B163B"/>
                </a:solidFill>
              </a:rPr>
              <a:t>… is a security nightmare</a:t>
            </a:r>
          </a:p>
          <a:p>
            <a:pPr marL="0" lvl="0" indent="0" algn="r">
              <a:spcBef>
                <a:spcPts val="1000"/>
              </a:spcBef>
              <a:buNone/>
            </a:pPr>
            <a:r>
              <a:rPr lang="en-GB" sz="1200" dirty="0">
                <a:solidFill>
                  <a:srgbClr val="0B163B"/>
                </a:solidFill>
              </a:rPr>
              <a:t>… curtails freedom &amp; autonomy</a:t>
            </a:r>
            <a:endParaRPr lang="de-AT" sz="1200" dirty="0">
              <a:solidFill>
                <a:srgbClr val="0B163B"/>
              </a:solidFill>
            </a:endParaRPr>
          </a:p>
          <a:p>
            <a:pPr marL="0" lvl="0" indent="0" algn="r">
              <a:spcBef>
                <a:spcPts val="1000"/>
              </a:spcBef>
              <a:buNone/>
            </a:pPr>
            <a:r>
              <a:rPr lang="en-GB" sz="1200" dirty="0">
                <a:solidFill>
                  <a:srgbClr val="0B163B"/>
                </a:solidFill>
              </a:rPr>
              <a:t>… aggravates worker exploitation &amp; </a:t>
            </a:r>
            <a:br>
              <a:rPr lang="en-GB" sz="1200" dirty="0">
                <a:solidFill>
                  <a:srgbClr val="0B163B"/>
                </a:solidFill>
              </a:rPr>
            </a:br>
            <a:r>
              <a:rPr lang="en-GB" sz="1200" dirty="0">
                <a:solidFill>
                  <a:srgbClr val="0B163B"/>
                </a:solidFill>
              </a:rPr>
              <a:t>leads to </a:t>
            </a:r>
            <a:r>
              <a:rPr lang="en-GB" sz="1200" dirty="0" err="1">
                <a:solidFill>
                  <a:srgbClr val="0B163B"/>
                </a:solidFill>
              </a:rPr>
              <a:t>dehuminization</a:t>
            </a:r>
            <a:endParaRPr lang="en-GB" sz="1200" dirty="0">
              <a:solidFill>
                <a:srgbClr val="0B163B"/>
              </a:solidFill>
            </a:endParaRPr>
          </a:p>
          <a:p>
            <a:pPr marL="0" lvl="0" indent="0" algn="r">
              <a:spcBef>
                <a:spcPts val="1000"/>
              </a:spcBef>
              <a:buNone/>
            </a:pPr>
            <a:r>
              <a:rPr lang="en-GB" sz="1200" dirty="0">
                <a:solidFill>
                  <a:srgbClr val="0B163B"/>
                </a:solidFill>
              </a:rPr>
              <a:t>…</a:t>
            </a:r>
            <a:endParaRPr lang="de-AT" sz="1200" dirty="0">
              <a:solidFill>
                <a:srgbClr val="0B163B"/>
              </a:solidFill>
            </a:endParaRPr>
          </a:p>
        </p:txBody>
      </p:sp>
      <p:sp>
        <p:nvSpPr>
          <p:cNvPr id="8" name="Rechteck 7">
            <a:extLst>
              <a:ext uri="{FF2B5EF4-FFF2-40B4-BE49-F238E27FC236}">
                <a16:creationId xmlns:a16="http://schemas.microsoft.com/office/drawing/2014/main" id="{65D4BB2A-9D54-428E-ABAD-C68A94BD35D6}"/>
              </a:ext>
            </a:extLst>
          </p:cNvPr>
          <p:cNvSpPr/>
          <p:nvPr/>
        </p:nvSpPr>
        <p:spPr>
          <a:xfrm>
            <a:off x="2699047" y="5386961"/>
            <a:ext cx="7034866" cy="1210588"/>
          </a:xfrm>
          <a:prstGeom prst="rect">
            <a:avLst/>
          </a:prstGeom>
        </p:spPr>
        <p:txBody>
          <a:bodyPr wrap="square">
            <a:spAutoFit/>
          </a:bodyPr>
          <a:lstStyle/>
          <a:p>
            <a:pPr algn="just">
              <a:spcBef>
                <a:spcPts val="1000"/>
              </a:spcBef>
            </a:pPr>
            <a:r>
              <a:rPr lang="de-DE" sz="1600" dirty="0" err="1">
                <a:solidFill>
                  <a:srgbClr val="0B163B"/>
                </a:solidFill>
                <a:highlight>
                  <a:srgbClr val="F4EEFE"/>
                </a:highlight>
                <a:latin typeface="Garet Book"/>
              </a:rPr>
              <a:t>Misleading</a:t>
            </a:r>
            <a:r>
              <a:rPr lang="de-DE" sz="1600" dirty="0">
                <a:solidFill>
                  <a:srgbClr val="0B163B"/>
                </a:solidFill>
                <a:highlight>
                  <a:srgbClr val="F4EEFE"/>
                </a:highlight>
                <a:latin typeface="Garet Book"/>
              </a:rPr>
              <a:t> narratives &amp; </a:t>
            </a:r>
            <a:r>
              <a:rPr lang="de-DE" sz="1600" dirty="0" err="1">
                <a:solidFill>
                  <a:srgbClr val="0B163B"/>
                </a:solidFill>
                <a:highlight>
                  <a:srgbClr val="F4EEFE"/>
                </a:highlight>
                <a:latin typeface="Garet Book"/>
              </a:rPr>
              <a:t>assumptions</a:t>
            </a:r>
            <a:r>
              <a:rPr lang="de-DE" sz="1600" dirty="0">
                <a:solidFill>
                  <a:srgbClr val="0B163B"/>
                </a:solidFill>
                <a:highlight>
                  <a:srgbClr val="F4EEFE"/>
                </a:highlight>
                <a:latin typeface="Garet Book"/>
              </a:rPr>
              <a:t> on AI </a:t>
            </a:r>
            <a:r>
              <a:rPr lang="de-DE" sz="1600" dirty="0" err="1">
                <a:solidFill>
                  <a:srgbClr val="0B163B"/>
                </a:solidFill>
                <a:highlight>
                  <a:srgbClr val="F4EEFE"/>
                </a:highlight>
                <a:latin typeface="Garet Book"/>
              </a:rPr>
              <a:t>as</a:t>
            </a:r>
            <a:r>
              <a:rPr lang="de-DE" sz="1600" dirty="0">
                <a:solidFill>
                  <a:srgbClr val="0B163B"/>
                </a:solidFill>
                <a:highlight>
                  <a:srgbClr val="F4EEFE"/>
                </a:highlight>
                <a:latin typeface="Garet Book"/>
              </a:rPr>
              <a:t> superior </a:t>
            </a:r>
            <a:r>
              <a:rPr lang="de-DE" sz="1600" dirty="0" err="1">
                <a:solidFill>
                  <a:srgbClr val="0B163B"/>
                </a:solidFill>
                <a:highlight>
                  <a:srgbClr val="F4EEFE"/>
                </a:highlight>
                <a:latin typeface="Garet Book"/>
              </a:rPr>
              <a:t>technology</a:t>
            </a:r>
            <a:endParaRPr lang="de-DE" sz="1600" dirty="0">
              <a:solidFill>
                <a:srgbClr val="0B163B"/>
              </a:solidFill>
              <a:highlight>
                <a:srgbClr val="F4EEFE"/>
              </a:highlight>
              <a:latin typeface="Garet Book"/>
            </a:endParaRPr>
          </a:p>
          <a:p>
            <a:pPr marL="285750" indent="-285750" algn="just">
              <a:spcBef>
                <a:spcPts val="1000"/>
              </a:spcBef>
              <a:buFont typeface="Arial" panose="020B0604020202020204" pitchFamily="34" charset="0"/>
              <a:buChar char="•"/>
            </a:pPr>
            <a:r>
              <a:rPr lang="de-DE" sz="1200" dirty="0" err="1">
                <a:solidFill>
                  <a:srgbClr val="0B163B"/>
                </a:solidFill>
                <a:latin typeface="Garet Book"/>
              </a:rPr>
              <a:t>create</a:t>
            </a:r>
            <a:r>
              <a:rPr lang="de-DE" sz="1200" dirty="0">
                <a:solidFill>
                  <a:srgbClr val="0B163B"/>
                </a:solidFill>
                <a:latin typeface="Garet Book"/>
              </a:rPr>
              <a:t> high </a:t>
            </a:r>
            <a:r>
              <a:rPr lang="de-DE" sz="1200" dirty="0" err="1">
                <a:solidFill>
                  <a:srgbClr val="0B163B"/>
                </a:solidFill>
                <a:latin typeface="Garet Book"/>
              </a:rPr>
              <a:t>expectations</a:t>
            </a:r>
            <a:r>
              <a:rPr lang="de-DE" sz="1200" dirty="0">
                <a:solidFill>
                  <a:srgbClr val="0B163B"/>
                </a:solidFill>
                <a:latin typeface="Garet Book"/>
              </a:rPr>
              <a:t>, </a:t>
            </a:r>
            <a:r>
              <a:rPr lang="de-DE" sz="1200" dirty="0" err="1">
                <a:solidFill>
                  <a:srgbClr val="0B163B"/>
                </a:solidFill>
                <a:latin typeface="Garet Book"/>
              </a:rPr>
              <a:t>fears</a:t>
            </a:r>
            <a:r>
              <a:rPr lang="de-DE" sz="1200" dirty="0">
                <a:solidFill>
                  <a:srgbClr val="0B163B"/>
                </a:solidFill>
                <a:latin typeface="Garet Book"/>
              </a:rPr>
              <a:t> and boost </a:t>
            </a:r>
            <a:r>
              <a:rPr lang="de-DE" sz="1200" dirty="0" err="1">
                <a:solidFill>
                  <a:srgbClr val="0B163B"/>
                </a:solidFill>
                <a:latin typeface="Garet Book"/>
              </a:rPr>
              <a:t>polarization</a:t>
            </a:r>
            <a:r>
              <a:rPr lang="de-DE" sz="1200" dirty="0">
                <a:solidFill>
                  <a:srgbClr val="0B163B"/>
                </a:solidFill>
                <a:latin typeface="Garet Book"/>
              </a:rPr>
              <a:t> in </a:t>
            </a:r>
            <a:r>
              <a:rPr lang="de-DE" sz="1200" dirty="0" err="1">
                <a:solidFill>
                  <a:srgbClr val="0B163B"/>
                </a:solidFill>
                <a:latin typeface="Garet Book"/>
              </a:rPr>
              <a:t>public</a:t>
            </a:r>
            <a:r>
              <a:rPr lang="de-DE" sz="1200" dirty="0">
                <a:solidFill>
                  <a:srgbClr val="0B163B"/>
                </a:solidFill>
                <a:latin typeface="Garet Book"/>
              </a:rPr>
              <a:t> </a:t>
            </a:r>
            <a:r>
              <a:rPr lang="de-DE" sz="1200" dirty="0" err="1">
                <a:solidFill>
                  <a:srgbClr val="0B163B"/>
                </a:solidFill>
                <a:latin typeface="Garet Book"/>
              </a:rPr>
              <a:t>discourse</a:t>
            </a:r>
            <a:endParaRPr lang="de-DE" sz="1200" dirty="0">
              <a:solidFill>
                <a:srgbClr val="0B163B"/>
              </a:solidFill>
              <a:latin typeface="Garet Book"/>
            </a:endParaRPr>
          </a:p>
          <a:p>
            <a:pPr marL="285750" indent="-285750" algn="just">
              <a:spcBef>
                <a:spcPts val="1000"/>
              </a:spcBef>
              <a:buFont typeface="Arial" panose="020B0604020202020204" pitchFamily="34" charset="0"/>
              <a:buChar char="•"/>
            </a:pPr>
            <a:r>
              <a:rPr lang="de-DE" sz="1200" dirty="0" err="1">
                <a:solidFill>
                  <a:srgbClr val="0B163B"/>
                </a:solidFill>
                <a:latin typeface="Garet Book"/>
                <a:sym typeface="Wingdings" panose="05000000000000000000" pitchFamily="2" charset="2"/>
              </a:rPr>
              <a:t>hamper</a:t>
            </a:r>
            <a:r>
              <a:rPr lang="de-DE" sz="1200" dirty="0">
                <a:solidFill>
                  <a:srgbClr val="0B163B"/>
                </a:solidFill>
                <a:latin typeface="Garet Book"/>
                <a:sym typeface="Wingdings" panose="05000000000000000000" pitchFamily="2" charset="2"/>
              </a:rPr>
              <a:t> </a:t>
            </a:r>
            <a:r>
              <a:rPr lang="de-DE" sz="1200" dirty="0" err="1">
                <a:solidFill>
                  <a:srgbClr val="0B163B"/>
                </a:solidFill>
                <a:latin typeface="Garet Book"/>
                <a:sym typeface="Wingdings" panose="05000000000000000000" pitchFamily="2" charset="2"/>
              </a:rPr>
              <a:t>realistic</a:t>
            </a:r>
            <a:r>
              <a:rPr lang="de-DE" sz="1200" dirty="0">
                <a:solidFill>
                  <a:srgbClr val="0B163B"/>
                </a:solidFill>
                <a:latin typeface="Garet Book"/>
                <a:sym typeface="Wingdings" panose="05000000000000000000" pitchFamily="2" charset="2"/>
              </a:rPr>
              <a:t> </a:t>
            </a:r>
            <a:r>
              <a:rPr lang="de-DE" sz="1200" dirty="0" err="1">
                <a:solidFill>
                  <a:srgbClr val="0B163B"/>
                </a:solidFill>
                <a:latin typeface="Garet Book"/>
                <a:sym typeface="Wingdings" panose="05000000000000000000" pitchFamily="2" charset="2"/>
              </a:rPr>
              <a:t>views</a:t>
            </a:r>
            <a:r>
              <a:rPr lang="de-DE" sz="1200" dirty="0">
                <a:solidFill>
                  <a:srgbClr val="0B163B"/>
                </a:solidFill>
                <a:latin typeface="Garet Book"/>
                <a:sym typeface="Wingdings" panose="05000000000000000000" pitchFamily="2" charset="2"/>
              </a:rPr>
              <a:t> on and </a:t>
            </a:r>
            <a:r>
              <a:rPr lang="de-DE" sz="1200" dirty="0" err="1">
                <a:solidFill>
                  <a:srgbClr val="0B163B"/>
                </a:solidFill>
                <a:latin typeface="Garet Book"/>
                <a:sym typeface="Wingdings" panose="05000000000000000000" pitchFamily="2" charset="2"/>
              </a:rPr>
              <a:t>informed</a:t>
            </a:r>
            <a:r>
              <a:rPr lang="de-DE" sz="1200" dirty="0">
                <a:solidFill>
                  <a:srgbClr val="0B163B"/>
                </a:solidFill>
                <a:latin typeface="Garet Book"/>
                <a:sym typeface="Wingdings" panose="05000000000000000000" pitchFamily="2" charset="2"/>
              </a:rPr>
              <a:t> </a:t>
            </a:r>
            <a:r>
              <a:rPr lang="de-DE" sz="1200" dirty="0" err="1">
                <a:solidFill>
                  <a:srgbClr val="0B163B"/>
                </a:solidFill>
                <a:latin typeface="Garet Book"/>
                <a:sym typeface="Wingdings" panose="05000000000000000000" pitchFamily="2" charset="2"/>
              </a:rPr>
              <a:t>use</a:t>
            </a:r>
            <a:r>
              <a:rPr lang="de-DE" sz="1200" dirty="0">
                <a:solidFill>
                  <a:srgbClr val="0B163B"/>
                </a:solidFill>
                <a:latin typeface="Garet Book"/>
                <a:sym typeface="Wingdings" panose="05000000000000000000" pitchFamily="2" charset="2"/>
              </a:rPr>
              <a:t> </a:t>
            </a:r>
            <a:r>
              <a:rPr lang="de-DE" sz="1200" dirty="0" err="1">
                <a:solidFill>
                  <a:srgbClr val="0B163B"/>
                </a:solidFill>
                <a:latin typeface="Garet Book"/>
                <a:sym typeface="Wingdings" panose="05000000000000000000" pitchFamily="2" charset="2"/>
              </a:rPr>
              <a:t>of</a:t>
            </a:r>
            <a:r>
              <a:rPr lang="de-DE" sz="1200" dirty="0">
                <a:solidFill>
                  <a:srgbClr val="0B163B"/>
                </a:solidFill>
                <a:latin typeface="Garet Book"/>
                <a:sym typeface="Wingdings" panose="05000000000000000000" pitchFamily="2" charset="2"/>
              </a:rPr>
              <a:t> AI-</a:t>
            </a:r>
            <a:r>
              <a:rPr lang="de-DE" sz="1200" dirty="0" err="1">
                <a:solidFill>
                  <a:srgbClr val="0B163B"/>
                </a:solidFill>
                <a:latin typeface="Garet Book"/>
                <a:sym typeface="Wingdings" panose="05000000000000000000" pitchFamily="2" charset="2"/>
              </a:rPr>
              <a:t>based</a:t>
            </a:r>
            <a:r>
              <a:rPr lang="de-DE" sz="1200" dirty="0">
                <a:solidFill>
                  <a:srgbClr val="0B163B"/>
                </a:solidFill>
                <a:latin typeface="Garet Book"/>
                <a:sym typeface="Wingdings" panose="05000000000000000000" pitchFamily="2" charset="2"/>
              </a:rPr>
              <a:t> </a:t>
            </a:r>
            <a:r>
              <a:rPr lang="de-DE" sz="1200" dirty="0" err="1">
                <a:solidFill>
                  <a:srgbClr val="0B163B"/>
                </a:solidFill>
                <a:latin typeface="Garet Book"/>
                <a:sym typeface="Wingdings" panose="05000000000000000000" pitchFamily="2" charset="2"/>
              </a:rPr>
              <a:t>technologies</a:t>
            </a:r>
            <a:endParaRPr lang="de-DE" sz="1100" dirty="0">
              <a:solidFill>
                <a:srgbClr val="0B163B"/>
              </a:solidFill>
              <a:latin typeface="Garet Book"/>
            </a:endParaRPr>
          </a:p>
        </p:txBody>
      </p:sp>
      <p:sp>
        <p:nvSpPr>
          <p:cNvPr id="10" name="Inhaltsplatzhalter 2">
            <a:extLst>
              <a:ext uri="{FF2B5EF4-FFF2-40B4-BE49-F238E27FC236}">
                <a16:creationId xmlns:a16="http://schemas.microsoft.com/office/drawing/2014/main" id="{9CBB4EEE-CC84-4B27-B8A1-56FEF5A27431}"/>
              </a:ext>
            </a:extLst>
          </p:cNvPr>
          <p:cNvSpPr/>
          <p:nvPr/>
        </p:nvSpPr>
        <p:spPr>
          <a:xfrm>
            <a:off x="457200" y="2580135"/>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algn="ctr" defTabSz="914400">
              <a:lnSpc>
                <a:spcPct val="100000"/>
              </a:lnSpc>
              <a:spcBef>
                <a:spcPts val="1001"/>
              </a:spcBef>
              <a:tabLst>
                <a:tab pos="0" algn="l"/>
              </a:tabLst>
            </a:pPr>
            <a:r>
              <a:rPr lang="en-US" sz="2200" dirty="0">
                <a:solidFill>
                  <a:srgbClr val="0B163B"/>
                </a:solidFill>
                <a:latin typeface="+mj-lt"/>
              </a:rPr>
              <a:t>AI …</a:t>
            </a:r>
            <a:endParaRPr lang="nl-BE" sz="2200" b="0" u="none" strike="noStrike" dirty="0">
              <a:solidFill>
                <a:srgbClr val="0B163B"/>
              </a:solidFill>
              <a:effectLst/>
              <a:uFillTx/>
              <a:latin typeface="+mj-lt"/>
            </a:endParaRPr>
          </a:p>
        </p:txBody>
      </p:sp>
      <p:sp>
        <p:nvSpPr>
          <p:cNvPr id="11" name="Inhaltsplatzhalter 2">
            <a:extLst>
              <a:ext uri="{FF2B5EF4-FFF2-40B4-BE49-F238E27FC236}">
                <a16:creationId xmlns:a16="http://schemas.microsoft.com/office/drawing/2014/main" id="{41CAECB8-FB94-4F1D-A445-425636EAE155}"/>
              </a:ext>
            </a:extLst>
          </p:cNvPr>
          <p:cNvSpPr/>
          <p:nvPr/>
        </p:nvSpPr>
        <p:spPr>
          <a:xfrm>
            <a:off x="457200" y="3666427"/>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algn="ctr" defTabSz="914400">
              <a:lnSpc>
                <a:spcPct val="100000"/>
              </a:lnSpc>
              <a:spcBef>
                <a:spcPts val="1001"/>
              </a:spcBef>
              <a:tabLst>
                <a:tab pos="0" algn="l"/>
              </a:tabLst>
            </a:pPr>
            <a:r>
              <a:rPr lang="en-US" sz="1800" dirty="0">
                <a:solidFill>
                  <a:srgbClr val="0B163B"/>
                </a:solidFill>
                <a:latin typeface="Garet Heavy" pitchFamily="2" charset="0"/>
              </a:rPr>
              <a:t>Vs.</a:t>
            </a:r>
            <a:endParaRPr lang="nl-BE" sz="1800" b="0" u="none" strike="noStrike" dirty="0">
              <a:solidFill>
                <a:srgbClr val="0B163B"/>
              </a:solidFill>
              <a:effectLst/>
              <a:uFillTx/>
              <a:latin typeface="Garet Heavy" pitchFamily="2" charset="0"/>
            </a:endParaRPr>
          </a:p>
        </p:txBody>
      </p:sp>
      <p:sp>
        <p:nvSpPr>
          <p:cNvPr id="12" name="Inhaltsplatzhalter 2">
            <a:extLst>
              <a:ext uri="{FF2B5EF4-FFF2-40B4-BE49-F238E27FC236}">
                <a16:creationId xmlns:a16="http://schemas.microsoft.com/office/drawing/2014/main" id="{3F8935A3-17C3-4C3B-941B-567451F493BE}"/>
              </a:ext>
            </a:extLst>
          </p:cNvPr>
          <p:cNvSpPr/>
          <p:nvPr/>
        </p:nvSpPr>
        <p:spPr>
          <a:xfrm>
            <a:off x="457200" y="2580135"/>
            <a:ext cx="513024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algn="just" defTabSz="914400">
              <a:lnSpc>
                <a:spcPct val="100000"/>
              </a:lnSpc>
              <a:spcBef>
                <a:spcPts val="1001"/>
              </a:spcBef>
              <a:tabLst>
                <a:tab pos="0" algn="l"/>
              </a:tabLst>
            </a:pPr>
            <a:r>
              <a:rPr lang="en-US" sz="1800" dirty="0">
                <a:solidFill>
                  <a:srgbClr val="0B163B"/>
                </a:solidFill>
                <a:latin typeface="Garet Heavy" pitchFamily="2" charset="0"/>
              </a:rPr>
              <a:t>Friendly Wizard scenario</a:t>
            </a:r>
          </a:p>
        </p:txBody>
      </p:sp>
      <p:sp>
        <p:nvSpPr>
          <p:cNvPr id="14" name="Rechteck 13">
            <a:extLst>
              <a:ext uri="{FF2B5EF4-FFF2-40B4-BE49-F238E27FC236}">
                <a16:creationId xmlns:a16="http://schemas.microsoft.com/office/drawing/2014/main" id="{EA5BCA4C-DDE6-4F59-BD5B-A2CF11845783}"/>
              </a:ext>
            </a:extLst>
          </p:cNvPr>
          <p:cNvSpPr/>
          <p:nvPr/>
        </p:nvSpPr>
        <p:spPr>
          <a:xfrm>
            <a:off x="1924516" y="1558608"/>
            <a:ext cx="8342967" cy="369332"/>
          </a:xfrm>
          <a:prstGeom prst="rect">
            <a:avLst/>
          </a:prstGeom>
        </p:spPr>
        <p:txBody>
          <a:bodyPr wrap="square">
            <a:spAutoFit/>
          </a:bodyPr>
          <a:lstStyle/>
          <a:p>
            <a:pPr algn="ctr"/>
            <a:r>
              <a:rPr lang="en-US" sz="1800" b="1" dirty="0">
                <a:solidFill>
                  <a:srgbClr val="0B163B"/>
                </a:solidFill>
                <a:latin typeface="Garet Book"/>
              </a:rPr>
              <a:t>Questionable meta-narrative on both sides:</a:t>
            </a:r>
          </a:p>
        </p:txBody>
      </p:sp>
      <p:sp>
        <p:nvSpPr>
          <p:cNvPr id="15" name="Rechteck 14">
            <a:extLst>
              <a:ext uri="{FF2B5EF4-FFF2-40B4-BE49-F238E27FC236}">
                <a16:creationId xmlns:a16="http://schemas.microsoft.com/office/drawing/2014/main" id="{DB979A55-88AE-4DB9-AB52-9248A46F4204}"/>
              </a:ext>
            </a:extLst>
          </p:cNvPr>
          <p:cNvSpPr/>
          <p:nvPr/>
        </p:nvSpPr>
        <p:spPr>
          <a:xfrm>
            <a:off x="1924516" y="2004274"/>
            <a:ext cx="8342967" cy="338554"/>
          </a:xfrm>
          <a:prstGeom prst="rect">
            <a:avLst/>
          </a:prstGeom>
        </p:spPr>
        <p:txBody>
          <a:bodyPr wrap="square">
            <a:spAutoFit/>
          </a:bodyPr>
          <a:lstStyle/>
          <a:p>
            <a:pPr algn="ctr"/>
            <a:r>
              <a:rPr lang="en-US" sz="1600" dirty="0">
                <a:solidFill>
                  <a:srgbClr val="0B163B"/>
                </a:solidFill>
                <a:highlight>
                  <a:srgbClr val="F4EEFE"/>
                </a:highlight>
                <a:latin typeface="Garet Book"/>
              </a:rPr>
              <a:t>AI is superior to humans (?!) … </a:t>
            </a:r>
          </a:p>
        </p:txBody>
      </p:sp>
      <p:sp>
        <p:nvSpPr>
          <p:cNvPr id="13" name="Inhaltsplatzhalter 2">
            <a:extLst>
              <a:ext uri="{FF2B5EF4-FFF2-40B4-BE49-F238E27FC236}">
                <a16:creationId xmlns:a16="http://schemas.microsoft.com/office/drawing/2014/main" id="{01E0D884-07EA-4D2B-8557-9DD18952F1CA}"/>
              </a:ext>
            </a:extLst>
          </p:cNvPr>
          <p:cNvSpPr/>
          <p:nvPr/>
        </p:nvSpPr>
        <p:spPr>
          <a:xfrm>
            <a:off x="6411360" y="2580135"/>
            <a:ext cx="513024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algn="r" defTabSz="914400">
              <a:lnSpc>
                <a:spcPct val="100000"/>
              </a:lnSpc>
              <a:spcBef>
                <a:spcPts val="1001"/>
              </a:spcBef>
              <a:tabLst>
                <a:tab pos="0" algn="l"/>
              </a:tabLst>
            </a:pPr>
            <a:r>
              <a:rPr lang="en-US" sz="1800" dirty="0">
                <a:solidFill>
                  <a:srgbClr val="0B163B"/>
                </a:solidFill>
                <a:latin typeface="Garet Heavy" pitchFamily="2" charset="0"/>
              </a:rPr>
              <a:t>Terminator scenario</a:t>
            </a:r>
          </a:p>
        </p:txBody>
      </p:sp>
    </p:spTree>
    <p:extLst>
      <p:ext uri="{BB962C8B-B14F-4D97-AF65-F5344CB8AC3E}">
        <p14:creationId xmlns:p14="http://schemas.microsoft.com/office/powerpoint/2010/main" val="1952898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B29E6-647A-4611-B7BE-140181134415}"/>
              </a:ext>
            </a:extLst>
          </p:cNvPr>
          <p:cNvSpPr>
            <a:spLocks noGrp="1"/>
          </p:cNvSpPr>
          <p:nvPr>
            <p:ph type="title"/>
          </p:nvPr>
        </p:nvSpPr>
        <p:spPr/>
        <p:txBody>
          <a:bodyPr/>
          <a:lstStyle/>
          <a:p>
            <a:r>
              <a:rPr lang="de-DE" dirty="0">
                <a:solidFill>
                  <a:srgbClr val="0B163B"/>
                </a:solidFill>
              </a:rPr>
              <a:t>Group </a:t>
            </a:r>
            <a:r>
              <a:rPr lang="de-DE" dirty="0" err="1">
                <a:solidFill>
                  <a:srgbClr val="0B163B"/>
                </a:solidFill>
              </a:rPr>
              <a:t>discussion</a:t>
            </a:r>
            <a:endParaRPr lang="de-DE" dirty="0">
              <a:solidFill>
                <a:srgbClr val="0B163B"/>
              </a:solidFill>
            </a:endParaRPr>
          </a:p>
        </p:txBody>
      </p:sp>
      <p:sp>
        <p:nvSpPr>
          <p:cNvPr id="2" name="Textplatzhalter 1">
            <a:extLst>
              <a:ext uri="{FF2B5EF4-FFF2-40B4-BE49-F238E27FC236}">
                <a16:creationId xmlns:a16="http://schemas.microsoft.com/office/drawing/2014/main" id="{19161697-5E4F-4815-A214-AA8FF28EFC63}"/>
              </a:ext>
            </a:extLst>
          </p:cNvPr>
          <p:cNvSpPr>
            <a:spLocks noGrp="1"/>
          </p:cNvSpPr>
          <p:nvPr>
            <p:ph type="body" idx="1"/>
          </p:nvPr>
        </p:nvSpPr>
        <p:spPr>
          <a:xfrm>
            <a:off x="457200" y="2243607"/>
            <a:ext cx="3688080" cy="3477875"/>
          </a:xfrm>
        </p:spPr>
        <p:txBody>
          <a:bodyPr/>
          <a:lstStyle/>
          <a:p>
            <a:r>
              <a:rPr lang="en-US" sz="4400" b="1" dirty="0">
                <a:solidFill>
                  <a:srgbClr val="0B163B"/>
                </a:solidFill>
                <a:latin typeface="+mn-lt"/>
              </a:rPr>
              <a:t>Reflecting on common narratives and claims on AI</a:t>
            </a:r>
            <a:endParaRPr lang="de-DE" sz="4400" b="1" dirty="0">
              <a:solidFill>
                <a:srgbClr val="0B163B"/>
              </a:solidFill>
              <a:latin typeface="+mn-lt"/>
            </a:endParaRPr>
          </a:p>
        </p:txBody>
      </p:sp>
      <p:sp>
        <p:nvSpPr>
          <p:cNvPr id="4" name="Inhaltsplatzhalter 2">
            <a:extLst>
              <a:ext uri="{FF2B5EF4-FFF2-40B4-BE49-F238E27FC236}">
                <a16:creationId xmlns:a16="http://schemas.microsoft.com/office/drawing/2014/main" id="{4E69303C-A562-437C-BF83-8EBE1E08A4EE}"/>
              </a:ext>
            </a:extLst>
          </p:cNvPr>
          <p:cNvSpPr/>
          <p:nvPr/>
        </p:nvSpPr>
        <p:spPr>
          <a:xfrm>
            <a:off x="4561200" y="2030400"/>
            <a:ext cx="7173600" cy="390429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spcBef>
                <a:spcPts val="1001"/>
              </a:spcBef>
              <a:tabLst>
                <a:tab pos="0" algn="l"/>
              </a:tabLst>
            </a:pPr>
            <a:r>
              <a:rPr lang="de-DE" sz="2000" b="1" u="none" strike="noStrike" dirty="0">
                <a:solidFill>
                  <a:srgbClr val="0B163B"/>
                </a:solidFill>
                <a:effectLst/>
                <a:uFillTx/>
                <a:latin typeface="+mj-lt"/>
              </a:rPr>
              <a:t>Approach</a:t>
            </a:r>
            <a:r>
              <a:rPr lang="de-DE" sz="2000" b="1" u="none" strike="noStrike" dirty="0">
                <a:solidFill>
                  <a:srgbClr val="0B163B"/>
                </a:solidFill>
                <a:effectLst/>
                <a:uFillTx/>
                <a:latin typeface="Garet Book"/>
              </a:rPr>
              <a:t>:</a:t>
            </a:r>
            <a:endParaRPr lang="nl-BE" sz="2000" b="0" u="none" strike="noStrike" dirty="0">
              <a:solidFill>
                <a:srgbClr val="0B163B"/>
              </a:solidFill>
              <a:effectLst/>
              <a:uFillTx/>
              <a:latin typeface="Arial"/>
            </a:endParaRPr>
          </a:p>
          <a:p>
            <a:pPr marL="228600" indent="-228600" defTabSz="914400">
              <a:spcBef>
                <a:spcPts val="1001"/>
              </a:spcBef>
              <a:buClr>
                <a:srgbClr val="0B163B"/>
              </a:buClr>
              <a:buFont typeface="Arial"/>
              <a:buChar char="•"/>
              <a:tabLst>
                <a:tab pos="0" algn="l"/>
              </a:tabLst>
            </a:pPr>
            <a:r>
              <a:rPr lang="de-DE" sz="1400" b="0" u="sng" strike="noStrike" dirty="0" err="1">
                <a:solidFill>
                  <a:srgbClr val="0B163B"/>
                </a:solidFill>
                <a:effectLst/>
                <a:uFillTx/>
                <a:latin typeface="Garet Book"/>
              </a:rPr>
              <a:t>Discussion</a:t>
            </a:r>
            <a:r>
              <a:rPr lang="de-DE" sz="1400" b="0" u="sng" strike="noStrike" dirty="0">
                <a:solidFill>
                  <a:srgbClr val="0B163B"/>
                </a:solidFill>
                <a:effectLst/>
                <a:uFillTx/>
                <a:latin typeface="Garet Book"/>
              </a:rPr>
              <a:t> 10 – 15 min.</a:t>
            </a:r>
          </a:p>
          <a:p>
            <a:pPr defTabSz="914400">
              <a:spcBef>
                <a:spcPts val="1001"/>
              </a:spcBef>
              <a:buClr>
                <a:srgbClr val="0B163B"/>
              </a:buClr>
              <a:tabLst>
                <a:tab pos="0" algn="l"/>
              </a:tabLst>
            </a:pPr>
            <a:endParaRPr lang="de-DE" sz="1400" u="sng" dirty="0">
              <a:solidFill>
                <a:srgbClr val="0B163B"/>
              </a:solidFill>
              <a:latin typeface="Garet Book"/>
            </a:endParaRPr>
          </a:p>
          <a:p>
            <a:pPr defTabSz="914400">
              <a:spcBef>
                <a:spcPts val="1001"/>
              </a:spcBef>
              <a:buClr>
                <a:srgbClr val="0B163B"/>
              </a:buClr>
              <a:tabLst>
                <a:tab pos="0" algn="l"/>
              </a:tabLst>
            </a:pPr>
            <a:r>
              <a:rPr lang="de-DE" sz="1400" b="1" strike="noStrike" dirty="0">
                <a:solidFill>
                  <a:srgbClr val="0B163B"/>
                </a:solidFill>
                <a:effectLst/>
                <a:uFillTx/>
                <a:latin typeface="Garet Book"/>
              </a:rPr>
              <a:t>Potential Questions:</a:t>
            </a:r>
          </a:p>
          <a:p>
            <a:pPr marL="285750" indent="-285750" defTabSz="914400">
              <a:spcBef>
                <a:spcPts val="1001"/>
              </a:spcBef>
              <a:buClr>
                <a:srgbClr val="0B163B"/>
              </a:buClr>
              <a:buFont typeface="Arial" panose="020B0604020202020204" pitchFamily="34" charset="0"/>
              <a:buChar char="•"/>
              <a:tabLst>
                <a:tab pos="0" algn="l"/>
              </a:tabLst>
            </a:pPr>
            <a:r>
              <a:rPr lang="en-US" sz="1400" b="0" strike="noStrike" dirty="0">
                <a:solidFill>
                  <a:srgbClr val="0B163B"/>
                </a:solidFill>
                <a:effectLst/>
                <a:uFillTx/>
                <a:latin typeface="Garet Book"/>
              </a:rPr>
              <a:t>How realistic and plausible are those narratives? </a:t>
            </a:r>
          </a:p>
          <a:p>
            <a:pPr marL="285750" indent="-285750" defTabSz="914400">
              <a:spcBef>
                <a:spcPts val="1001"/>
              </a:spcBef>
              <a:buClr>
                <a:srgbClr val="0B163B"/>
              </a:buClr>
              <a:buFont typeface="Arial" panose="020B0604020202020204" pitchFamily="34" charset="0"/>
              <a:buChar char="•"/>
              <a:tabLst>
                <a:tab pos="0" algn="l"/>
              </a:tabLst>
            </a:pPr>
            <a:r>
              <a:rPr lang="en-US" sz="1400" b="0" strike="noStrike" dirty="0">
                <a:solidFill>
                  <a:srgbClr val="0B163B"/>
                </a:solidFill>
                <a:effectLst/>
                <a:uFillTx/>
                <a:latin typeface="Garet Book"/>
              </a:rPr>
              <a:t>Are there practical examples that underpin them</a:t>
            </a:r>
            <a:br>
              <a:rPr lang="en-US" sz="1400" b="0" strike="noStrike" dirty="0">
                <a:solidFill>
                  <a:srgbClr val="0B163B"/>
                </a:solidFill>
                <a:effectLst/>
                <a:uFillTx/>
                <a:latin typeface="Garet Book"/>
              </a:rPr>
            </a:br>
            <a:r>
              <a:rPr lang="en-US" sz="1400" b="0" strike="noStrike" dirty="0">
                <a:solidFill>
                  <a:srgbClr val="0B163B"/>
                </a:solidFill>
                <a:effectLst/>
                <a:uFillTx/>
                <a:latin typeface="Garet Book"/>
              </a:rPr>
              <a:t>or are they unproven claims? </a:t>
            </a:r>
          </a:p>
          <a:p>
            <a:pPr marL="285750" indent="-285750" defTabSz="914400">
              <a:spcBef>
                <a:spcPts val="1001"/>
              </a:spcBef>
              <a:buClr>
                <a:srgbClr val="0B163B"/>
              </a:buClr>
              <a:buFont typeface="Arial" panose="020B0604020202020204" pitchFamily="34" charset="0"/>
              <a:buChar char="•"/>
              <a:tabLst>
                <a:tab pos="0" algn="l"/>
              </a:tabLst>
            </a:pPr>
            <a:r>
              <a:rPr lang="en-US" sz="1400" b="0" strike="noStrike" dirty="0">
                <a:solidFill>
                  <a:srgbClr val="0B163B"/>
                </a:solidFill>
                <a:effectLst/>
                <a:uFillTx/>
                <a:latin typeface="Garet Book"/>
              </a:rPr>
              <a:t>What is the difference between narratives and effects in practice?</a:t>
            </a:r>
          </a:p>
          <a:p>
            <a:pPr marL="285750" indent="-285750" defTabSz="914400">
              <a:spcBef>
                <a:spcPts val="1001"/>
              </a:spcBef>
              <a:buClr>
                <a:srgbClr val="0B163B"/>
              </a:buClr>
              <a:buFont typeface="Arial" panose="020B0604020202020204" pitchFamily="34" charset="0"/>
              <a:buChar char="•"/>
              <a:tabLst>
                <a:tab pos="0" algn="l"/>
              </a:tabLst>
            </a:pPr>
            <a:r>
              <a:rPr lang="en-US" sz="1400" b="0" strike="noStrike" dirty="0">
                <a:solidFill>
                  <a:srgbClr val="0B163B"/>
                </a:solidFill>
                <a:effectLst/>
                <a:uFillTx/>
                <a:latin typeface="Garet Book"/>
              </a:rPr>
              <a:t>Why is it important to question narratives and claims? </a:t>
            </a:r>
          </a:p>
          <a:p>
            <a:pPr marL="285750" indent="-285750" defTabSz="914400">
              <a:spcBef>
                <a:spcPts val="1001"/>
              </a:spcBef>
              <a:buClr>
                <a:srgbClr val="0B163B"/>
              </a:buClr>
              <a:buFont typeface="Arial" panose="020B0604020202020204" pitchFamily="34" charset="0"/>
              <a:buChar char="•"/>
              <a:tabLst>
                <a:tab pos="0" algn="l"/>
              </a:tabLst>
            </a:pPr>
            <a:r>
              <a:rPr lang="en-US" sz="1400" b="0" strike="noStrike" dirty="0">
                <a:solidFill>
                  <a:srgbClr val="0B163B"/>
                </a:solidFill>
                <a:effectLst/>
                <a:uFillTx/>
                <a:latin typeface="Garet Book"/>
              </a:rPr>
              <a:t>What could be the rationale behind these narratives? </a:t>
            </a:r>
            <a:endParaRPr lang="de-DE" sz="1400" b="0" strike="noStrike" dirty="0">
              <a:solidFill>
                <a:srgbClr val="0B163B"/>
              </a:solidFill>
              <a:effectLst/>
              <a:uFillTx/>
              <a:latin typeface="Garet Book"/>
            </a:endParaRPr>
          </a:p>
          <a:p>
            <a:pPr marL="228600" indent="-228600" defTabSz="914400">
              <a:spcBef>
                <a:spcPts val="1001"/>
              </a:spcBef>
              <a:buClr>
                <a:srgbClr val="0B163B"/>
              </a:buClr>
              <a:buFont typeface="Arial"/>
              <a:buChar char="•"/>
              <a:tabLst>
                <a:tab pos="0" algn="l"/>
              </a:tabLst>
            </a:pPr>
            <a:endParaRPr lang="de-DE" sz="1800" b="0" u="sng" strike="noStrike" dirty="0">
              <a:solidFill>
                <a:srgbClr val="0B163B"/>
              </a:solidFill>
              <a:effectLst/>
              <a:uFillTx/>
              <a:latin typeface="Garet Book"/>
            </a:endParaRPr>
          </a:p>
          <a:p>
            <a:pPr defTabSz="914400">
              <a:spcBef>
                <a:spcPts val="1001"/>
              </a:spcBef>
              <a:buClr>
                <a:srgbClr val="0B163B"/>
              </a:buClr>
              <a:tabLst>
                <a:tab pos="0" algn="l"/>
              </a:tabLst>
            </a:pPr>
            <a:br>
              <a:rPr lang="en-US" sz="1400" b="0" u="sng" strike="noStrike" dirty="0">
                <a:solidFill>
                  <a:srgbClr val="0B163B"/>
                </a:solidFill>
                <a:effectLst/>
                <a:uFillTx/>
                <a:latin typeface="Arial"/>
              </a:rPr>
            </a:br>
            <a:endParaRPr lang="nl-BE" sz="1400" b="0" u="sng" strike="noStrike" dirty="0">
              <a:solidFill>
                <a:srgbClr val="0B163B"/>
              </a:solidFill>
              <a:effectLst/>
              <a:uFillTx/>
              <a:latin typeface="Arial"/>
            </a:endParaRPr>
          </a:p>
        </p:txBody>
      </p:sp>
    </p:spTree>
    <p:extLst>
      <p:ext uri="{BB962C8B-B14F-4D97-AF65-F5344CB8AC3E}">
        <p14:creationId xmlns:p14="http://schemas.microsoft.com/office/powerpoint/2010/main" val="40921317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0E96F-2851-49BF-A822-449A981174EA}"/>
              </a:ext>
            </a:extLst>
          </p:cNvPr>
          <p:cNvSpPr>
            <a:spLocks noGrp="1"/>
          </p:cNvSpPr>
          <p:nvPr>
            <p:ph type="title"/>
          </p:nvPr>
        </p:nvSpPr>
        <p:spPr/>
        <p:txBody>
          <a:bodyPr/>
          <a:lstStyle/>
          <a:p>
            <a:r>
              <a:rPr lang="en-US" dirty="0">
                <a:solidFill>
                  <a:srgbClr val="0B163B"/>
                </a:solidFill>
              </a:rPr>
              <a:t>What is the impact of AI?</a:t>
            </a:r>
            <a:endParaRPr lang="de-DE" dirty="0">
              <a:solidFill>
                <a:srgbClr val="0B163B"/>
              </a:solidFill>
            </a:endParaRPr>
          </a:p>
        </p:txBody>
      </p:sp>
    </p:spTree>
    <p:extLst>
      <p:ext uri="{BB962C8B-B14F-4D97-AF65-F5344CB8AC3E}">
        <p14:creationId xmlns:p14="http://schemas.microsoft.com/office/powerpoint/2010/main" val="231524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580E96CF-5785-4533-84F2-728273DE9618}"/>
              </a:ext>
            </a:extLst>
          </p:cNvPr>
          <p:cNvSpPr/>
          <p:nvPr/>
        </p:nvSpPr>
        <p:spPr bwMode="auto">
          <a:xfrm>
            <a:off x="4679184" y="2203352"/>
            <a:ext cx="3968562" cy="2322716"/>
          </a:xfrm>
          <a:prstGeom prst="ellipse">
            <a:avLst/>
          </a:prstGeom>
          <a:solidFill>
            <a:srgbClr val="FC0FF5"/>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3" name="Titel 2">
            <a:extLst>
              <a:ext uri="{FF2B5EF4-FFF2-40B4-BE49-F238E27FC236}">
                <a16:creationId xmlns:a16="http://schemas.microsoft.com/office/drawing/2014/main" id="{C60E84C9-A19E-4A1C-B495-91C2A8A5E18E}"/>
              </a:ext>
            </a:extLst>
          </p:cNvPr>
          <p:cNvSpPr>
            <a:spLocks noGrp="1"/>
          </p:cNvSpPr>
          <p:nvPr>
            <p:ph type="title"/>
          </p:nvPr>
        </p:nvSpPr>
        <p:spPr/>
        <p:txBody>
          <a:bodyPr/>
          <a:lstStyle/>
          <a:p>
            <a:r>
              <a:rPr lang="de-DE" dirty="0">
                <a:solidFill>
                  <a:srgbClr val="0B163B"/>
                </a:solidFill>
              </a:rPr>
              <a:t>Potential </a:t>
            </a:r>
            <a:r>
              <a:rPr lang="de-DE" dirty="0" err="1">
                <a:solidFill>
                  <a:srgbClr val="0B163B"/>
                </a:solidFill>
              </a:rPr>
              <a:t>impact</a:t>
            </a:r>
            <a:r>
              <a:rPr lang="de-DE" dirty="0">
                <a:solidFill>
                  <a:srgbClr val="0B163B"/>
                </a:solidFill>
              </a:rPr>
              <a:t> </a:t>
            </a:r>
            <a:r>
              <a:rPr lang="de-DE" dirty="0" err="1">
                <a:solidFill>
                  <a:srgbClr val="0B163B"/>
                </a:solidFill>
              </a:rPr>
              <a:t>of</a:t>
            </a:r>
            <a:r>
              <a:rPr lang="de-DE" dirty="0">
                <a:solidFill>
                  <a:srgbClr val="0B163B"/>
                </a:solidFill>
              </a:rPr>
              <a:t> AI in </a:t>
            </a:r>
            <a:r>
              <a:rPr lang="de-DE" dirty="0" err="1">
                <a:solidFill>
                  <a:srgbClr val="0B163B"/>
                </a:solidFill>
              </a:rPr>
              <a:t>almost</a:t>
            </a:r>
            <a:r>
              <a:rPr lang="de-DE" dirty="0">
                <a:solidFill>
                  <a:srgbClr val="0B163B"/>
                </a:solidFill>
              </a:rPr>
              <a:t> all </a:t>
            </a:r>
            <a:r>
              <a:rPr lang="de-DE" dirty="0" err="1">
                <a:solidFill>
                  <a:srgbClr val="0B163B"/>
                </a:solidFill>
              </a:rPr>
              <a:t>societal</a:t>
            </a:r>
            <a:r>
              <a:rPr lang="de-DE" dirty="0">
                <a:solidFill>
                  <a:srgbClr val="0B163B"/>
                </a:solidFill>
              </a:rPr>
              <a:t> </a:t>
            </a:r>
            <a:r>
              <a:rPr lang="de-DE" dirty="0" err="1">
                <a:solidFill>
                  <a:srgbClr val="0B163B"/>
                </a:solidFill>
              </a:rPr>
              <a:t>domains</a:t>
            </a:r>
            <a:endParaRPr lang="de-DE" dirty="0">
              <a:solidFill>
                <a:srgbClr val="0B163B"/>
              </a:solidFill>
            </a:endParaRPr>
          </a:p>
        </p:txBody>
      </p:sp>
      <p:sp>
        <p:nvSpPr>
          <p:cNvPr id="5" name="Ellipse 4">
            <a:extLst>
              <a:ext uri="{FF2B5EF4-FFF2-40B4-BE49-F238E27FC236}">
                <a16:creationId xmlns:a16="http://schemas.microsoft.com/office/drawing/2014/main" id="{E14F98DC-456A-4E59-944C-1915CE0711AE}"/>
              </a:ext>
            </a:extLst>
          </p:cNvPr>
          <p:cNvSpPr/>
          <p:nvPr/>
        </p:nvSpPr>
        <p:spPr bwMode="auto">
          <a:xfrm>
            <a:off x="4970384" y="2345560"/>
            <a:ext cx="3360500" cy="2016224"/>
          </a:xfrm>
          <a:prstGeom prst="ellipse">
            <a:avLst/>
          </a:prstGeom>
          <a:solidFill>
            <a:srgbClr val="38FBD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6" name="Ellipse 5">
            <a:extLst>
              <a:ext uri="{FF2B5EF4-FFF2-40B4-BE49-F238E27FC236}">
                <a16:creationId xmlns:a16="http://schemas.microsoft.com/office/drawing/2014/main" id="{7846EE40-587D-44A2-9296-773B9AB2339E}"/>
              </a:ext>
            </a:extLst>
          </p:cNvPr>
          <p:cNvSpPr/>
          <p:nvPr/>
        </p:nvSpPr>
        <p:spPr bwMode="auto">
          <a:xfrm>
            <a:off x="5310230" y="2560770"/>
            <a:ext cx="2680807" cy="1567345"/>
          </a:xfrm>
          <a:prstGeom prst="ellipse">
            <a:avLst/>
          </a:prstGeom>
          <a:solidFill>
            <a:srgbClr val="FF99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7" name="Ellipse 6">
            <a:extLst>
              <a:ext uri="{FF2B5EF4-FFF2-40B4-BE49-F238E27FC236}">
                <a16:creationId xmlns:a16="http://schemas.microsoft.com/office/drawing/2014/main" id="{624B3CBB-4830-4708-98DD-2158579212CB}"/>
              </a:ext>
            </a:extLst>
          </p:cNvPr>
          <p:cNvSpPr/>
          <p:nvPr/>
        </p:nvSpPr>
        <p:spPr bwMode="auto">
          <a:xfrm>
            <a:off x="5543751" y="2814236"/>
            <a:ext cx="2184878" cy="1135060"/>
          </a:xfrm>
          <a:prstGeom prst="ellipse">
            <a:avLst/>
          </a:prstGeom>
          <a:solidFill>
            <a:srgbClr val="113B6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8" name="Ellipse 7">
            <a:extLst>
              <a:ext uri="{FF2B5EF4-FFF2-40B4-BE49-F238E27FC236}">
                <a16:creationId xmlns:a16="http://schemas.microsoft.com/office/drawing/2014/main" id="{7F1E3BB4-85FA-467D-BD8D-5507C0A28A58}"/>
              </a:ext>
            </a:extLst>
          </p:cNvPr>
          <p:cNvSpPr/>
          <p:nvPr/>
        </p:nvSpPr>
        <p:spPr bwMode="auto">
          <a:xfrm>
            <a:off x="5798727" y="2939848"/>
            <a:ext cx="1703812" cy="866219"/>
          </a:xfrm>
          <a:prstGeom prst="ellipse">
            <a:avLst/>
          </a:prstGeom>
          <a:solidFill>
            <a:schemeClr val="accent3">
              <a:lumMod val="40000"/>
              <a:lumOff val="6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9" name="Rechteck 8">
            <a:extLst>
              <a:ext uri="{FF2B5EF4-FFF2-40B4-BE49-F238E27FC236}">
                <a16:creationId xmlns:a16="http://schemas.microsoft.com/office/drawing/2014/main" id="{33F81C4D-B75A-4EFB-B5B8-2D9D469B0BBA}"/>
              </a:ext>
            </a:extLst>
          </p:cNvPr>
          <p:cNvSpPr/>
          <p:nvPr/>
        </p:nvSpPr>
        <p:spPr>
          <a:xfrm>
            <a:off x="9130849" y="2452137"/>
            <a:ext cx="2911156" cy="1569660"/>
          </a:xfrm>
          <a:prstGeom prst="rect">
            <a:avLst/>
          </a:prstGeom>
          <a:solidFill>
            <a:schemeClr val="bg1"/>
          </a:solidFill>
        </p:spPr>
        <p:txBody>
          <a:bodyPr wrap="square">
            <a:spAutoFit/>
          </a:bodyPr>
          <a:lstStyle/>
          <a:p>
            <a:r>
              <a:rPr lang="de-AT" sz="1600" b="1" dirty="0">
                <a:solidFill>
                  <a:srgbClr val="FC0FF5"/>
                </a:solidFill>
                <a:latin typeface="+mn-lt"/>
              </a:rPr>
              <a:t>Media &amp; </a:t>
            </a:r>
            <a:r>
              <a:rPr lang="de-AT" sz="1600" b="1" dirty="0" err="1">
                <a:solidFill>
                  <a:srgbClr val="FC0FF5"/>
                </a:solidFill>
                <a:latin typeface="+mn-lt"/>
              </a:rPr>
              <a:t>public</a:t>
            </a:r>
            <a:r>
              <a:rPr lang="de-AT" sz="1600" b="1" dirty="0">
                <a:solidFill>
                  <a:srgbClr val="FC0FF5"/>
                </a:solidFill>
                <a:latin typeface="+mn-lt"/>
              </a:rPr>
              <a:t> </a:t>
            </a:r>
            <a:r>
              <a:rPr lang="de-AT" sz="1600" b="1" dirty="0" err="1">
                <a:solidFill>
                  <a:srgbClr val="FC0FF5"/>
                </a:solidFill>
                <a:latin typeface="+mn-lt"/>
              </a:rPr>
              <a:t>sphere</a:t>
            </a:r>
            <a:endParaRPr lang="de-AT" sz="1600" b="1" dirty="0">
              <a:solidFill>
                <a:srgbClr val="FC0FF5"/>
              </a:solidFill>
              <a:latin typeface="+mn-lt"/>
            </a:endParaRPr>
          </a:p>
          <a:p>
            <a:r>
              <a:rPr lang="de-AT" sz="1600" b="1" dirty="0">
                <a:solidFill>
                  <a:srgbClr val="38FBDB"/>
                </a:solidFill>
                <a:latin typeface="+mn-lt"/>
              </a:rPr>
              <a:t>Science &amp; </a:t>
            </a:r>
            <a:r>
              <a:rPr lang="de-AT" sz="1600" b="1" dirty="0" err="1">
                <a:solidFill>
                  <a:srgbClr val="38FBDB"/>
                </a:solidFill>
                <a:latin typeface="+mn-lt"/>
              </a:rPr>
              <a:t>research</a:t>
            </a:r>
            <a:endParaRPr lang="de-AT" sz="1600" b="1" dirty="0">
              <a:solidFill>
                <a:srgbClr val="38FBDB"/>
              </a:solidFill>
              <a:latin typeface="+mn-lt"/>
            </a:endParaRPr>
          </a:p>
          <a:p>
            <a:r>
              <a:rPr lang="de-AT" sz="1600" b="1" dirty="0">
                <a:solidFill>
                  <a:srgbClr val="FF9933"/>
                </a:solidFill>
                <a:latin typeface="+mn-lt"/>
              </a:rPr>
              <a:t>Labour &amp; </a:t>
            </a:r>
            <a:r>
              <a:rPr lang="de-AT" sz="1600" b="1" dirty="0" err="1">
                <a:solidFill>
                  <a:srgbClr val="FF9933"/>
                </a:solidFill>
                <a:latin typeface="+mn-lt"/>
              </a:rPr>
              <a:t>economy</a:t>
            </a:r>
            <a:endParaRPr lang="de-AT" sz="1600" b="1" dirty="0">
              <a:solidFill>
                <a:srgbClr val="FF9933"/>
              </a:solidFill>
              <a:latin typeface="+mn-lt"/>
            </a:endParaRPr>
          </a:p>
          <a:p>
            <a:r>
              <a:rPr lang="de-AT" sz="1600" b="1" dirty="0">
                <a:solidFill>
                  <a:srgbClr val="113B6C"/>
                </a:solidFill>
                <a:latin typeface="+mn-lt"/>
              </a:rPr>
              <a:t>Politics &amp; </a:t>
            </a:r>
            <a:r>
              <a:rPr lang="de-AT" sz="1600" b="1" dirty="0" err="1">
                <a:solidFill>
                  <a:srgbClr val="113B6C"/>
                </a:solidFill>
                <a:latin typeface="+mn-lt"/>
              </a:rPr>
              <a:t>governments</a:t>
            </a:r>
            <a:endParaRPr lang="de-AT" sz="1600" b="1" dirty="0">
              <a:solidFill>
                <a:srgbClr val="113B6C"/>
              </a:solidFill>
              <a:latin typeface="+mn-lt"/>
            </a:endParaRPr>
          </a:p>
          <a:p>
            <a:r>
              <a:rPr lang="de-AT" sz="1600" b="1" dirty="0">
                <a:solidFill>
                  <a:schemeClr val="accent3">
                    <a:lumMod val="40000"/>
                    <a:lumOff val="60000"/>
                  </a:schemeClr>
                </a:solidFill>
                <a:latin typeface="+mn-lt"/>
              </a:rPr>
              <a:t>Culture &amp; social </a:t>
            </a:r>
            <a:r>
              <a:rPr lang="de-AT" sz="1600" b="1" dirty="0" err="1">
                <a:solidFill>
                  <a:schemeClr val="accent3">
                    <a:lumMod val="40000"/>
                    <a:lumOff val="60000"/>
                  </a:schemeClr>
                </a:solidFill>
                <a:latin typeface="+mn-lt"/>
              </a:rPr>
              <a:t>life</a:t>
            </a:r>
            <a:r>
              <a:rPr lang="de-AT" sz="1600" b="1" dirty="0">
                <a:solidFill>
                  <a:schemeClr val="accent3">
                    <a:lumMod val="40000"/>
                    <a:lumOff val="60000"/>
                  </a:schemeClr>
                </a:solidFill>
                <a:latin typeface="+mn-lt"/>
              </a:rPr>
              <a:t> </a:t>
            </a:r>
          </a:p>
          <a:p>
            <a:r>
              <a:rPr lang="de-AT" sz="1600" b="1" dirty="0" err="1">
                <a:solidFill>
                  <a:srgbClr val="8F52F5"/>
                </a:solidFill>
                <a:latin typeface="+mn-lt"/>
              </a:rPr>
              <a:t>Individuals</a:t>
            </a:r>
            <a:endParaRPr lang="de-AT" sz="1600" b="1" dirty="0">
              <a:solidFill>
                <a:srgbClr val="8F52F5"/>
              </a:solidFill>
              <a:latin typeface="+mn-lt"/>
            </a:endParaRPr>
          </a:p>
        </p:txBody>
      </p:sp>
      <p:cxnSp>
        <p:nvCxnSpPr>
          <p:cNvPr id="10" name="Gerade Verbindung 18">
            <a:extLst>
              <a:ext uri="{FF2B5EF4-FFF2-40B4-BE49-F238E27FC236}">
                <a16:creationId xmlns:a16="http://schemas.microsoft.com/office/drawing/2014/main" id="{1DA4DB10-C2A6-4B49-8854-D8DA043C66D7}"/>
              </a:ext>
            </a:extLst>
          </p:cNvPr>
          <p:cNvCxnSpPr/>
          <p:nvPr/>
        </p:nvCxnSpPr>
        <p:spPr bwMode="auto">
          <a:xfrm>
            <a:off x="6650633" y="3467440"/>
            <a:ext cx="2480216" cy="3386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Gerade Verbindung 24">
            <a:extLst>
              <a:ext uri="{FF2B5EF4-FFF2-40B4-BE49-F238E27FC236}">
                <a16:creationId xmlns:a16="http://schemas.microsoft.com/office/drawing/2014/main" id="{07E0EF86-234F-46C9-A2D6-C96F86A0FC6F}"/>
              </a:ext>
            </a:extLst>
          </p:cNvPr>
          <p:cNvCxnSpPr/>
          <p:nvPr/>
        </p:nvCxnSpPr>
        <p:spPr bwMode="auto">
          <a:xfrm>
            <a:off x="7253023" y="3406403"/>
            <a:ext cx="1877827" cy="18311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28">
            <a:extLst>
              <a:ext uri="{FF2B5EF4-FFF2-40B4-BE49-F238E27FC236}">
                <a16:creationId xmlns:a16="http://schemas.microsoft.com/office/drawing/2014/main" id="{38CB2A10-573C-4A7E-B97D-87501377C0BE}"/>
              </a:ext>
            </a:extLst>
          </p:cNvPr>
          <p:cNvCxnSpPr/>
          <p:nvPr/>
        </p:nvCxnSpPr>
        <p:spPr bwMode="auto">
          <a:xfrm>
            <a:off x="7618681" y="3236967"/>
            <a:ext cx="1512168" cy="10840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Gerade Verbindung 31">
            <a:extLst>
              <a:ext uri="{FF2B5EF4-FFF2-40B4-BE49-F238E27FC236}">
                <a16:creationId xmlns:a16="http://schemas.microsoft.com/office/drawing/2014/main" id="{B7FDB5A1-06E8-425D-BB01-F1EB00C42DAC}"/>
              </a:ext>
            </a:extLst>
          </p:cNvPr>
          <p:cNvCxnSpPr/>
          <p:nvPr/>
        </p:nvCxnSpPr>
        <p:spPr bwMode="auto">
          <a:xfrm>
            <a:off x="7743073" y="3068205"/>
            <a:ext cx="1387776"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Gerade Verbindung 39">
            <a:extLst>
              <a:ext uri="{FF2B5EF4-FFF2-40B4-BE49-F238E27FC236}">
                <a16:creationId xmlns:a16="http://schemas.microsoft.com/office/drawing/2014/main" id="{F7E2093F-031F-4F8D-AA15-3670D756903C}"/>
              </a:ext>
            </a:extLst>
          </p:cNvPr>
          <p:cNvCxnSpPr/>
          <p:nvPr/>
        </p:nvCxnSpPr>
        <p:spPr bwMode="auto">
          <a:xfrm flipV="1">
            <a:off x="7991037" y="2886683"/>
            <a:ext cx="1139812" cy="531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Gerade Verbindung 43">
            <a:extLst>
              <a:ext uri="{FF2B5EF4-FFF2-40B4-BE49-F238E27FC236}">
                <a16:creationId xmlns:a16="http://schemas.microsoft.com/office/drawing/2014/main" id="{C0294D2B-13BF-4FAC-85C9-731CDAF66F4F}"/>
              </a:ext>
            </a:extLst>
          </p:cNvPr>
          <p:cNvCxnSpPr/>
          <p:nvPr/>
        </p:nvCxnSpPr>
        <p:spPr bwMode="auto">
          <a:xfrm flipV="1">
            <a:off x="8191935" y="2633592"/>
            <a:ext cx="938914" cy="72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Ellipse 15">
            <a:extLst>
              <a:ext uri="{FF2B5EF4-FFF2-40B4-BE49-F238E27FC236}">
                <a16:creationId xmlns:a16="http://schemas.microsoft.com/office/drawing/2014/main" id="{71F001A7-7B1A-49E2-8262-3F1070442194}"/>
              </a:ext>
            </a:extLst>
          </p:cNvPr>
          <p:cNvSpPr/>
          <p:nvPr/>
        </p:nvSpPr>
        <p:spPr bwMode="auto">
          <a:xfrm>
            <a:off x="6170263" y="3068205"/>
            <a:ext cx="960742" cy="609503"/>
          </a:xfrm>
          <a:prstGeom prst="ellipse">
            <a:avLst/>
          </a:prstGeom>
          <a:solidFill>
            <a:srgbClr val="8F52F5"/>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p>
        </p:txBody>
      </p:sp>
      <p:sp>
        <p:nvSpPr>
          <p:cNvPr id="17" name="Rechteck 16">
            <a:extLst>
              <a:ext uri="{FF2B5EF4-FFF2-40B4-BE49-F238E27FC236}">
                <a16:creationId xmlns:a16="http://schemas.microsoft.com/office/drawing/2014/main" id="{B1BDC7AB-7196-4964-92ED-5BCA34D59FBB}"/>
              </a:ext>
            </a:extLst>
          </p:cNvPr>
          <p:cNvSpPr/>
          <p:nvPr/>
        </p:nvSpPr>
        <p:spPr>
          <a:xfrm>
            <a:off x="5530449" y="4897552"/>
            <a:ext cx="4391526" cy="461665"/>
          </a:xfrm>
          <a:prstGeom prst="rect">
            <a:avLst/>
          </a:prstGeom>
          <a:noFill/>
        </p:spPr>
        <p:txBody>
          <a:bodyPr wrap="square">
            <a:spAutoFit/>
          </a:bodyPr>
          <a:lstStyle/>
          <a:p>
            <a:pPr algn="ctr"/>
            <a:r>
              <a:rPr lang="de-AT" b="1" dirty="0">
                <a:solidFill>
                  <a:srgbClr val="0B163B"/>
                </a:solidFill>
                <a:latin typeface="+mn-lt"/>
              </a:rPr>
              <a:t>Digital </a:t>
            </a:r>
            <a:r>
              <a:rPr lang="de-AT" b="1" dirty="0" err="1">
                <a:solidFill>
                  <a:srgbClr val="0B163B"/>
                </a:solidFill>
                <a:latin typeface="+mn-lt"/>
              </a:rPr>
              <a:t>technologies</a:t>
            </a:r>
            <a:r>
              <a:rPr lang="de-AT" b="1" dirty="0">
                <a:solidFill>
                  <a:srgbClr val="0B163B"/>
                </a:solidFill>
                <a:latin typeface="+mn-lt"/>
              </a:rPr>
              <a:t>/ICTs</a:t>
            </a:r>
          </a:p>
        </p:txBody>
      </p:sp>
      <p:sp>
        <p:nvSpPr>
          <p:cNvPr id="18" name="Ellipse 17">
            <a:extLst>
              <a:ext uri="{FF2B5EF4-FFF2-40B4-BE49-F238E27FC236}">
                <a16:creationId xmlns:a16="http://schemas.microsoft.com/office/drawing/2014/main" id="{54E56788-7453-4DE8-B262-58FFAF3278B6}"/>
              </a:ext>
            </a:extLst>
          </p:cNvPr>
          <p:cNvSpPr/>
          <p:nvPr/>
        </p:nvSpPr>
        <p:spPr bwMode="auto">
          <a:xfrm>
            <a:off x="4970384" y="5398697"/>
            <a:ext cx="2200436" cy="8197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err="1">
                <a:solidFill>
                  <a:srgbClr val="0B163B"/>
                </a:solidFill>
                <a:latin typeface="+mn-lt"/>
              </a:rPr>
              <a:t>Datafication</a:t>
            </a:r>
            <a:br>
              <a:rPr lang="de-DE" sz="1600" dirty="0">
                <a:solidFill>
                  <a:srgbClr val="0B163B"/>
                </a:solidFill>
                <a:latin typeface="+mn-lt"/>
              </a:rPr>
            </a:br>
            <a:r>
              <a:rPr lang="de-DE" sz="1600" dirty="0">
                <a:solidFill>
                  <a:srgbClr val="0B163B"/>
                </a:solidFill>
                <a:latin typeface="+mn-lt"/>
              </a:rPr>
              <a:t>Big Data</a:t>
            </a:r>
            <a:endParaRPr lang="de-DE" dirty="0">
              <a:solidFill>
                <a:srgbClr val="0B163B"/>
              </a:solidFill>
              <a:latin typeface="+mn-lt"/>
            </a:endParaRPr>
          </a:p>
        </p:txBody>
      </p:sp>
      <p:sp>
        <p:nvSpPr>
          <p:cNvPr id="19" name="Ellipse 18">
            <a:extLst>
              <a:ext uri="{FF2B5EF4-FFF2-40B4-BE49-F238E27FC236}">
                <a16:creationId xmlns:a16="http://schemas.microsoft.com/office/drawing/2014/main" id="{172313B5-1F69-45D9-89C2-0AD33E2E4829}"/>
              </a:ext>
            </a:extLst>
          </p:cNvPr>
          <p:cNvSpPr/>
          <p:nvPr/>
        </p:nvSpPr>
        <p:spPr bwMode="auto">
          <a:xfrm>
            <a:off x="8498590" y="5371077"/>
            <a:ext cx="2200436" cy="8197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rgbClr val="0B163B"/>
                </a:solidFill>
                <a:latin typeface="+mn-lt"/>
              </a:rPr>
              <a:t>AI/</a:t>
            </a:r>
            <a:r>
              <a:rPr lang="de-DE" sz="1600" dirty="0" err="1">
                <a:solidFill>
                  <a:srgbClr val="0B163B"/>
                </a:solidFill>
                <a:latin typeface="+mn-lt"/>
              </a:rPr>
              <a:t>Machine</a:t>
            </a:r>
            <a:r>
              <a:rPr lang="de-DE" sz="1600" dirty="0">
                <a:solidFill>
                  <a:srgbClr val="0B163B"/>
                </a:solidFill>
                <a:latin typeface="+mn-lt"/>
              </a:rPr>
              <a:t> Learning</a:t>
            </a:r>
            <a:endParaRPr lang="de-DE" dirty="0">
              <a:solidFill>
                <a:srgbClr val="0B163B"/>
              </a:solidFill>
              <a:latin typeface="+mn-lt"/>
            </a:endParaRPr>
          </a:p>
        </p:txBody>
      </p:sp>
      <p:sp>
        <p:nvSpPr>
          <p:cNvPr id="20" name="Ellipse 19">
            <a:extLst>
              <a:ext uri="{FF2B5EF4-FFF2-40B4-BE49-F238E27FC236}">
                <a16:creationId xmlns:a16="http://schemas.microsoft.com/office/drawing/2014/main" id="{7E81CC47-3A27-4C23-81E6-7A36194CC7F3}"/>
              </a:ext>
            </a:extLst>
          </p:cNvPr>
          <p:cNvSpPr/>
          <p:nvPr/>
        </p:nvSpPr>
        <p:spPr bwMode="auto">
          <a:xfrm>
            <a:off x="6734487" y="5401823"/>
            <a:ext cx="2200436" cy="8197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err="1">
                <a:solidFill>
                  <a:srgbClr val="0B163B"/>
                </a:solidFill>
                <a:latin typeface="+mn-lt"/>
              </a:rPr>
              <a:t>Algorithms</a:t>
            </a:r>
            <a:endParaRPr lang="de-DE" dirty="0">
              <a:solidFill>
                <a:srgbClr val="0B163B"/>
              </a:solidFill>
              <a:latin typeface="+mn-lt"/>
            </a:endParaRPr>
          </a:p>
        </p:txBody>
      </p:sp>
      <p:cxnSp>
        <p:nvCxnSpPr>
          <p:cNvPr id="22" name="Gekrümmte Verbindung 68">
            <a:extLst>
              <a:ext uri="{FF2B5EF4-FFF2-40B4-BE49-F238E27FC236}">
                <a16:creationId xmlns:a16="http://schemas.microsoft.com/office/drawing/2014/main" id="{5A99C6EB-A0DE-4E26-9094-D2AA6A45902D}"/>
              </a:ext>
            </a:extLst>
          </p:cNvPr>
          <p:cNvCxnSpPr/>
          <p:nvPr/>
        </p:nvCxnSpPr>
        <p:spPr bwMode="auto">
          <a:xfrm rot="16200000" flipH="1">
            <a:off x="5493028" y="2649944"/>
            <a:ext cx="2592030" cy="1799238"/>
          </a:xfrm>
          <a:prstGeom prst="curvedConnector3">
            <a:avLst>
              <a:gd name="adj1" fmla="val 50000"/>
            </a:avLst>
          </a:prstGeom>
          <a:solidFill>
            <a:schemeClr val="accent1"/>
          </a:solidFill>
          <a:ln w="117475" cap="flat" cmpd="sng" algn="ctr">
            <a:solidFill>
              <a:schemeClr val="tx1"/>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PlaceHolder 1">
            <a:extLst>
              <a:ext uri="{FF2B5EF4-FFF2-40B4-BE49-F238E27FC236}">
                <a16:creationId xmlns:a16="http://schemas.microsoft.com/office/drawing/2014/main" id="{2F80ED8C-55BE-4B80-9264-668718868C11}"/>
              </a:ext>
            </a:extLst>
          </p:cNvPr>
          <p:cNvSpPr txBox="1">
            <a:spLocks/>
          </p:cNvSpPr>
          <p:nvPr/>
        </p:nvSpPr>
        <p:spPr>
          <a:xfrm>
            <a:off x="457200" y="2160000"/>
            <a:ext cx="4035861" cy="4236869"/>
          </a:xfrm>
          <a:prstGeom prst="rect">
            <a:avLst/>
          </a:prstGeom>
          <a:noFill/>
          <a:ln w="0">
            <a:noFill/>
          </a:ln>
        </p:spPr>
        <p:txBody>
          <a:bodyPr lIns="91440" tIns="45720" rIns="91440" bIns="45720" anchor="t">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spcBef>
                <a:spcPts val="1800"/>
              </a:spcBef>
              <a:tabLst>
                <a:tab pos="0" algn="l"/>
              </a:tabLst>
            </a:pPr>
            <a:r>
              <a:rPr lang="en-US" sz="2000" kern="0" dirty="0">
                <a:solidFill>
                  <a:srgbClr val="0B163B"/>
                </a:solidFill>
                <a:latin typeface="+mn-lt"/>
              </a:rPr>
              <a:t>AI … </a:t>
            </a:r>
          </a:p>
          <a:p>
            <a:pPr marL="285750" indent="-285750">
              <a:spcBef>
                <a:spcPts val="1800"/>
              </a:spcBef>
              <a:buFont typeface="Arial" panose="020B0604020202020204" pitchFamily="34" charset="0"/>
              <a:buChar char="•"/>
              <a:tabLst>
                <a:tab pos="0" algn="l"/>
              </a:tabLst>
            </a:pPr>
            <a:r>
              <a:rPr lang="en-US" sz="1400" b="0" kern="0" dirty="0">
                <a:solidFill>
                  <a:srgbClr val="0B163B"/>
                </a:solidFill>
                <a:latin typeface="Garet Book"/>
              </a:rPr>
              <a:t>is a digital technology with a long history </a:t>
            </a:r>
          </a:p>
          <a:p>
            <a:pPr marL="285750" indent="-285750">
              <a:spcBef>
                <a:spcPts val="1800"/>
              </a:spcBef>
              <a:buFont typeface="Arial" panose="020B0604020202020204" pitchFamily="34" charset="0"/>
              <a:buChar char="•"/>
              <a:tabLst>
                <a:tab pos="0" algn="l"/>
              </a:tabLst>
            </a:pPr>
            <a:r>
              <a:rPr lang="en-US" sz="1400" b="0" kern="0" dirty="0">
                <a:solidFill>
                  <a:srgbClr val="0B163B"/>
                </a:solidFill>
                <a:latin typeface="Garet Book"/>
              </a:rPr>
              <a:t>often used as synonym for new automation technologies</a:t>
            </a:r>
          </a:p>
          <a:p>
            <a:pPr marL="285750" indent="-285750">
              <a:spcBef>
                <a:spcPts val="1800"/>
              </a:spcBef>
              <a:buFont typeface="Arial" panose="020B0604020202020204" pitchFamily="34" charset="0"/>
              <a:buChar char="•"/>
              <a:tabLst>
                <a:tab pos="0" algn="l"/>
              </a:tabLst>
            </a:pPr>
            <a:r>
              <a:rPr lang="en-US" sz="1400" b="0" kern="0" dirty="0">
                <a:solidFill>
                  <a:srgbClr val="0B163B"/>
                </a:solidFill>
                <a:latin typeface="Garet Book"/>
              </a:rPr>
              <a:t>is an integral part of the digital transformation of society</a:t>
            </a:r>
          </a:p>
          <a:p>
            <a:pPr marL="285750" indent="-285750">
              <a:spcBef>
                <a:spcPts val="1800"/>
              </a:spcBef>
              <a:buFont typeface="Arial" panose="020B0604020202020204" pitchFamily="34" charset="0"/>
              <a:buChar char="•"/>
              <a:tabLst>
                <a:tab pos="0" algn="l"/>
              </a:tabLst>
            </a:pPr>
            <a:r>
              <a:rPr lang="en-US" sz="1400" b="0" kern="0" dirty="0">
                <a:solidFill>
                  <a:srgbClr val="0B163B"/>
                </a:solidFill>
                <a:latin typeface="Garet Book"/>
              </a:rPr>
              <a:t>affects how technology is embedded in working environments, </a:t>
            </a:r>
            <a:br>
              <a:rPr lang="en-US" sz="1400" b="0" kern="0" dirty="0">
                <a:solidFill>
                  <a:srgbClr val="0B163B"/>
                </a:solidFill>
                <a:latin typeface="Garet Book"/>
              </a:rPr>
            </a:br>
            <a:r>
              <a:rPr lang="en-US" sz="1400" b="0" kern="0" dirty="0">
                <a:solidFill>
                  <a:srgbClr val="0B163B"/>
                </a:solidFill>
                <a:latin typeface="Garet Book"/>
              </a:rPr>
              <a:t>economic, social &amp; political practices </a:t>
            </a:r>
          </a:p>
        </p:txBody>
      </p:sp>
      <p:sp>
        <p:nvSpPr>
          <p:cNvPr id="2" name="Textfeld 1">
            <a:extLst>
              <a:ext uri="{FF2B5EF4-FFF2-40B4-BE49-F238E27FC236}">
                <a16:creationId xmlns:a16="http://schemas.microsoft.com/office/drawing/2014/main" id="{818090DC-C6D4-0820-1199-78EA06046D31}"/>
              </a:ext>
            </a:extLst>
          </p:cNvPr>
          <p:cNvSpPr txBox="1"/>
          <p:nvPr/>
        </p:nvSpPr>
        <p:spPr>
          <a:xfrm>
            <a:off x="4679184" y="6466997"/>
            <a:ext cx="4476865" cy="261610"/>
          </a:xfrm>
          <a:prstGeom prst="rect">
            <a:avLst/>
          </a:prstGeom>
          <a:noFill/>
        </p:spPr>
        <p:txBody>
          <a:bodyPr wrap="square" rtlCol="0">
            <a:spAutoFit/>
          </a:bodyPr>
          <a:lstStyle/>
          <a:p>
            <a:r>
              <a:rPr lang="de-DE" sz="1100" dirty="0">
                <a:latin typeface="+mn-lt"/>
              </a:rPr>
              <a:t>Figure 1: own </a:t>
            </a:r>
            <a:r>
              <a:rPr lang="de-DE" sz="1100" dirty="0" err="1">
                <a:latin typeface="+mn-lt"/>
              </a:rPr>
              <a:t>illustration</a:t>
            </a:r>
            <a:endParaRPr lang="de-DE" sz="1100" dirty="0">
              <a:latin typeface="+mn-lt"/>
            </a:endParaRPr>
          </a:p>
        </p:txBody>
      </p:sp>
    </p:spTree>
    <p:extLst>
      <p:ext uri="{BB962C8B-B14F-4D97-AF65-F5344CB8AC3E}">
        <p14:creationId xmlns:p14="http://schemas.microsoft.com/office/powerpoint/2010/main" val="5378571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9B3B4EF-0425-4CCF-910C-BA50DC4527BD}"/>
              </a:ext>
            </a:extLst>
          </p:cNvPr>
          <p:cNvSpPr>
            <a:spLocks noGrp="1"/>
          </p:cNvSpPr>
          <p:nvPr>
            <p:ph type="title"/>
          </p:nvPr>
        </p:nvSpPr>
        <p:spPr>
          <a:xfrm>
            <a:off x="457200" y="795599"/>
            <a:ext cx="3825549" cy="1671375"/>
          </a:xfrm>
        </p:spPr>
        <p:txBody>
          <a:bodyPr/>
          <a:lstStyle/>
          <a:p>
            <a:r>
              <a:rPr lang="de-DE" dirty="0">
                <a:solidFill>
                  <a:srgbClr val="0B163B"/>
                </a:solidFill>
              </a:rPr>
              <a:t>Single </a:t>
            </a:r>
            <a:r>
              <a:rPr lang="de-DE" dirty="0" err="1">
                <a:solidFill>
                  <a:srgbClr val="0B163B"/>
                </a:solidFill>
              </a:rPr>
              <a:t>work</a:t>
            </a:r>
            <a:r>
              <a:rPr lang="de-DE" dirty="0">
                <a:solidFill>
                  <a:srgbClr val="0B163B"/>
                </a:solidFill>
              </a:rPr>
              <a:t> + </a:t>
            </a:r>
            <a:r>
              <a:rPr lang="de-DE" dirty="0" err="1">
                <a:solidFill>
                  <a:srgbClr val="0B163B"/>
                </a:solidFill>
              </a:rPr>
              <a:t>group</a:t>
            </a:r>
            <a:r>
              <a:rPr lang="de-DE" dirty="0">
                <a:solidFill>
                  <a:srgbClr val="0B163B"/>
                </a:solidFill>
              </a:rPr>
              <a:t> </a:t>
            </a:r>
            <a:r>
              <a:rPr lang="de-DE" dirty="0" err="1">
                <a:solidFill>
                  <a:srgbClr val="0B163B"/>
                </a:solidFill>
              </a:rPr>
              <a:t>discussion</a:t>
            </a:r>
            <a:endParaRPr lang="de-DE" dirty="0">
              <a:solidFill>
                <a:srgbClr val="0B163B"/>
              </a:solidFill>
            </a:endParaRPr>
          </a:p>
        </p:txBody>
      </p:sp>
      <p:sp>
        <p:nvSpPr>
          <p:cNvPr id="8" name="Textplatzhalter 7">
            <a:extLst>
              <a:ext uri="{FF2B5EF4-FFF2-40B4-BE49-F238E27FC236}">
                <a16:creationId xmlns:a16="http://schemas.microsoft.com/office/drawing/2014/main" id="{B99482A8-9F6D-48B7-83D1-59AAF59EEE56}"/>
              </a:ext>
            </a:extLst>
          </p:cNvPr>
          <p:cNvSpPr>
            <a:spLocks noGrp="1"/>
          </p:cNvSpPr>
          <p:nvPr>
            <p:ph type="body" idx="1"/>
          </p:nvPr>
        </p:nvSpPr>
        <p:spPr>
          <a:xfrm>
            <a:off x="457200" y="3218587"/>
            <a:ext cx="3455377" cy="1754326"/>
          </a:xfrm>
        </p:spPr>
        <p:txBody>
          <a:bodyPr/>
          <a:lstStyle/>
          <a:p>
            <a:r>
              <a:rPr lang="de-DE" b="1" dirty="0">
                <a:solidFill>
                  <a:srgbClr val="0B163B"/>
                </a:solidFill>
              </a:rPr>
              <a:t>Impact </a:t>
            </a:r>
            <a:r>
              <a:rPr lang="de-DE" b="1" dirty="0" err="1">
                <a:solidFill>
                  <a:srgbClr val="0B163B"/>
                </a:solidFill>
              </a:rPr>
              <a:t>of</a:t>
            </a:r>
            <a:r>
              <a:rPr lang="de-DE" b="1" dirty="0">
                <a:solidFill>
                  <a:srgbClr val="0B163B"/>
                </a:solidFill>
              </a:rPr>
              <a:t> AI</a:t>
            </a:r>
          </a:p>
        </p:txBody>
      </p:sp>
      <p:sp>
        <p:nvSpPr>
          <p:cNvPr id="7" name="Inhaltsplatzhalter 2">
            <a:extLst>
              <a:ext uri="{FF2B5EF4-FFF2-40B4-BE49-F238E27FC236}">
                <a16:creationId xmlns:a16="http://schemas.microsoft.com/office/drawing/2014/main" id="{20427577-9A56-4B2F-80EE-391CC6491199}"/>
              </a:ext>
            </a:extLst>
          </p:cNvPr>
          <p:cNvSpPr/>
          <p:nvPr/>
        </p:nvSpPr>
        <p:spPr>
          <a:xfrm>
            <a:off x="4561200" y="2030400"/>
            <a:ext cx="7173600" cy="390429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spcBef>
                <a:spcPts val="1001"/>
              </a:spcBef>
              <a:tabLst>
                <a:tab pos="0" algn="l"/>
              </a:tabLst>
            </a:pPr>
            <a:r>
              <a:rPr lang="de-DE" sz="2000" b="1" u="none" strike="noStrike" dirty="0">
                <a:solidFill>
                  <a:srgbClr val="0B163B"/>
                </a:solidFill>
                <a:effectLst/>
                <a:uFillTx/>
                <a:latin typeface="+mj-lt"/>
              </a:rPr>
              <a:t>Approach</a:t>
            </a:r>
            <a:r>
              <a:rPr lang="de-DE" sz="2000" b="1" u="none" strike="noStrike" dirty="0">
                <a:solidFill>
                  <a:srgbClr val="0B163B"/>
                </a:solidFill>
                <a:effectLst/>
                <a:uFillTx/>
                <a:latin typeface="Garet Book"/>
              </a:rPr>
              <a:t>:</a:t>
            </a:r>
            <a:endParaRPr lang="nl-BE" sz="2000" b="0" u="none" strike="noStrike" dirty="0">
              <a:solidFill>
                <a:srgbClr val="0B163B"/>
              </a:solidFill>
              <a:effectLst/>
              <a:uFillTx/>
              <a:latin typeface="Arial"/>
            </a:endParaRPr>
          </a:p>
          <a:p>
            <a:pPr marL="284400" indent="-228600" defTabSz="914400">
              <a:spcBef>
                <a:spcPts val="1001"/>
              </a:spcBef>
              <a:buClr>
                <a:srgbClr val="0B163B"/>
              </a:buClr>
              <a:buFont typeface="Arial"/>
              <a:buChar char="•"/>
              <a:tabLst>
                <a:tab pos="0" algn="l"/>
              </a:tabLst>
            </a:pPr>
            <a:r>
              <a:rPr lang="de-DE" sz="1400" b="0" u="sng" strike="noStrike" dirty="0">
                <a:solidFill>
                  <a:srgbClr val="0B163B"/>
                </a:solidFill>
                <a:effectLst/>
                <a:uFillTx/>
                <a:latin typeface="Garet Book"/>
              </a:rPr>
              <a:t>Time 15 – 20 min.</a:t>
            </a:r>
          </a:p>
          <a:p>
            <a:pPr marL="228600" indent="-228600" defTabSz="914400">
              <a:spcBef>
                <a:spcPts val="1001"/>
              </a:spcBef>
              <a:buClr>
                <a:srgbClr val="0B163B"/>
              </a:buClr>
              <a:buFont typeface="Arial"/>
              <a:buChar char="•"/>
              <a:tabLst>
                <a:tab pos="0" algn="l"/>
              </a:tabLst>
            </a:pPr>
            <a:endParaRPr lang="de-DE" sz="1400" u="sng" dirty="0">
              <a:solidFill>
                <a:srgbClr val="0B163B"/>
              </a:solidFill>
              <a:latin typeface="Garet Book"/>
            </a:endParaRPr>
          </a:p>
          <a:p>
            <a:pPr marL="285750" indent="-285750" defTabSz="914400">
              <a:spcBef>
                <a:spcPts val="1001"/>
              </a:spcBef>
              <a:buClr>
                <a:srgbClr val="0B163B"/>
              </a:buClr>
              <a:buFont typeface="Arial" panose="020B0604020202020204" pitchFamily="34" charset="0"/>
              <a:buChar char="•"/>
              <a:tabLst>
                <a:tab pos="0" algn="l"/>
              </a:tabLst>
            </a:pPr>
            <a:r>
              <a:rPr lang="en-US" sz="1400" b="0" u="sng" strike="noStrike" dirty="0">
                <a:solidFill>
                  <a:srgbClr val="0B163B"/>
                </a:solidFill>
                <a:effectLst/>
                <a:uFillTx/>
                <a:latin typeface="Garet Book"/>
              </a:rPr>
              <a:t>Single work:</a:t>
            </a:r>
            <a:br>
              <a:rPr lang="en-US" sz="1400" b="0" u="sng" strike="noStrike" dirty="0">
                <a:solidFill>
                  <a:srgbClr val="0B163B"/>
                </a:solidFill>
                <a:effectLst/>
                <a:uFillTx/>
                <a:latin typeface="Garet Book"/>
              </a:rPr>
            </a:br>
            <a:r>
              <a:rPr lang="en-US" sz="1400" b="0" strike="noStrike" dirty="0">
                <a:solidFill>
                  <a:srgbClr val="0B163B"/>
                </a:solidFill>
                <a:effectLst/>
                <a:uFillTx/>
                <a:latin typeface="Garet Book"/>
              </a:rPr>
              <a:t>Identify 3 advantages and 3 risks of AI </a:t>
            </a:r>
            <a:br>
              <a:rPr lang="en-US" sz="1400" b="0" strike="noStrike" dirty="0">
                <a:solidFill>
                  <a:srgbClr val="0B163B"/>
                </a:solidFill>
                <a:effectLst/>
                <a:uFillTx/>
                <a:latin typeface="Garet Book"/>
              </a:rPr>
            </a:br>
            <a:r>
              <a:rPr lang="en-US" sz="1400" b="0" strike="noStrike" dirty="0">
                <a:solidFill>
                  <a:srgbClr val="0B163B"/>
                </a:solidFill>
                <a:effectLst/>
                <a:uFillTx/>
                <a:latin typeface="Garet Book"/>
              </a:rPr>
              <a:t>and relate them to practical examples.</a:t>
            </a:r>
          </a:p>
          <a:p>
            <a:pPr marL="285750" indent="-285750" defTabSz="914400">
              <a:spcBef>
                <a:spcPts val="1001"/>
              </a:spcBef>
              <a:buClr>
                <a:srgbClr val="0B163B"/>
              </a:buClr>
              <a:buFont typeface="Arial" panose="020B0604020202020204" pitchFamily="34" charset="0"/>
              <a:buChar char="•"/>
              <a:tabLst>
                <a:tab pos="0" algn="l"/>
              </a:tabLst>
            </a:pPr>
            <a:endParaRPr lang="en-US" sz="1400" u="sng" dirty="0">
              <a:solidFill>
                <a:srgbClr val="0B163B"/>
              </a:solidFill>
              <a:latin typeface="Garet Book"/>
            </a:endParaRPr>
          </a:p>
          <a:p>
            <a:pPr marL="285750" indent="-285750" defTabSz="914400">
              <a:spcBef>
                <a:spcPts val="1001"/>
              </a:spcBef>
              <a:buClr>
                <a:srgbClr val="0B163B"/>
              </a:buClr>
              <a:buFont typeface="Arial" panose="020B0604020202020204" pitchFamily="34" charset="0"/>
              <a:buChar char="•"/>
              <a:tabLst>
                <a:tab pos="0" algn="l"/>
              </a:tabLst>
            </a:pPr>
            <a:r>
              <a:rPr lang="en-US" sz="1400" b="0" u="sng" strike="noStrike" dirty="0">
                <a:solidFill>
                  <a:srgbClr val="0B163B"/>
                </a:solidFill>
                <a:effectLst/>
                <a:uFillTx/>
                <a:latin typeface="Garet Book"/>
              </a:rPr>
              <a:t>Group work: </a:t>
            </a:r>
            <a:br>
              <a:rPr lang="en-US" sz="1400" b="0" u="sng" strike="noStrike" dirty="0">
                <a:solidFill>
                  <a:srgbClr val="0B163B"/>
                </a:solidFill>
                <a:effectLst/>
                <a:uFillTx/>
                <a:latin typeface="Garet Book"/>
              </a:rPr>
            </a:br>
            <a:r>
              <a:rPr lang="en-US" sz="1400" b="0" strike="noStrike" dirty="0">
                <a:solidFill>
                  <a:srgbClr val="0B163B"/>
                </a:solidFill>
                <a:effectLst/>
                <a:uFillTx/>
                <a:latin typeface="Garet Book"/>
              </a:rPr>
              <a:t>Share your findings and discuss them in the group.</a:t>
            </a:r>
          </a:p>
          <a:p>
            <a:pPr marL="285750" indent="-285750" defTabSz="914400">
              <a:spcBef>
                <a:spcPts val="1001"/>
              </a:spcBef>
              <a:buClr>
                <a:srgbClr val="0B163B"/>
              </a:buClr>
              <a:buFont typeface="Arial" panose="020B0604020202020204" pitchFamily="34" charset="0"/>
              <a:buChar char="•"/>
              <a:tabLst>
                <a:tab pos="0" algn="l"/>
              </a:tabLst>
            </a:pPr>
            <a:endParaRPr lang="en-US" sz="1400" b="0" strike="noStrike" dirty="0">
              <a:solidFill>
                <a:srgbClr val="0B163B"/>
              </a:solidFill>
              <a:effectLst/>
              <a:uFillTx/>
              <a:latin typeface="Garet Book"/>
            </a:endParaRPr>
          </a:p>
          <a:p>
            <a:pPr marL="285750" indent="-285750" defTabSz="914400">
              <a:spcBef>
                <a:spcPts val="1001"/>
              </a:spcBef>
              <a:buClr>
                <a:srgbClr val="0B163B"/>
              </a:buClr>
              <a:buFont typeface="Arial" panose="020B0604020202020204" pitchFamily="34" charset="0"/>
              <a:buChar char="•"/>
              <a:tabLst>
                <a:tab pos="0" algn="l"/>
              </a:tabLst>
            </a:pPr>
            <a:r>
              <a:rPr lang="en-US" sz="1400" b="0" u="sng" strike="noStrike" dirty="0">
                <a:solidFill>
                  <a:srgbClr val="0B163B"/>
                </a:solidFill>
                <a:effectLst/>
                <a:uFillTx/>
                <a:latin typeface="Garet Book"/>
              </a:rPr>
              <a:t>Discuss</a:t>
            </a:r>
            <a:r>
              <a:rPr lang="en-US" sz="1400" b="0" strike="noStrike" dirty="0">
                <a:solidFill>
                  <a:srgbClr val="0B163B"/>
                </a:solidFill>
                <a:effectLst/>
                <a:uFillTx/>
                <a:latin typeface="Garet Book"/>
              </a:rPr>
              <a:t>: What is the impact of AI on society?</a:t>
            </a:r>
            <a:br>
              <a:rPr lang="en-US" sz="1400" b="0" strike="noStrike" dirty="0">
                <a:solidFill>
                  <a:srgbClr val="0B163B"/>
                </a:solidFill>
                <a:effectLst/>
                <a:uFillTx/>
                <a:latin typeface="Garet Book"/>
              </a:rPr>
            </a:br>
            <a:r>
              <a:rPr lang="en-US" sz="1400" b="0" strike="noStrike" dirty="0">
                <a:solidFill>
                  <a:srgbClr val="0B163B"/>
                </a:solidFill>
                <a:effectLst/>
                <a:uFillTx/>
                <a:latin typeface="Garet Book"/>
              </a:rPr>
              <a:t>What are main challenges to reduce the risks of AI?</a:t>
            </a:r>
            <a:br>
              <a:rPr lang="en-US" sz="1400" b="0" u="sng" strike="noStrike" dirty="0">
                <a:solidFill>
                  <a:srgbClr val="0B163B"/>
                </a:solidFill>
                <a:effectLst/>
                <a:uFillTx/>
                <a:latin typeface="Arial"/>
              </a:rPr>
            </a:br>
            <a:endParaRPr lang="nl-BE" sz="1400" b="0" u="sng" strike="noStrike" dirty="0">
              <a:solidFill>
                <a:srgbClr val="0B163B"/>
              </a:solidFill>
              <a:effectLst/>
              <a:uFillTx/>
              <a:latin typeface="Arial"/>
            </a:endParaRPr>
          </a:p>
        </p:txBody>
      </p:sp>
    </p:spTree>
    <p:extLst>
      <p:ext uri="{BB962C8B-B14F-4D97-AF65-F5344CB8AC3E}">
        <p14:creationId xmlns:p14="http://schemas.microsoft.com/office/powerpoint/2010/main" val="18029920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4AAF293-9913-4CE5-992F-5D2BAB043F5C}"/>
              </a:ext>
            </a:extLst>
          </p:cNvPr>
          <p:cNvSpPr>
            <a:spLocks noGrp="1"/>
          </p:cNvSpPr>
          <p:nvPr>
            <p:ph type="title"/>
          </p:nvPr>
        </p:nvSpPr>
        <p:spPr/>
        <p:txBody>
          <a:bodyPr/>
          <a:lstStyle/>
          <a:p>
            <a:r>
              <a:rPr lang="de-DE" dirty="0">
                <a:solidFill>
                  <a:srgbClr val="0B163B"/>
                </a:solidFill>
              </a:rPr>
              <a:t>Summary and </a:t>
            </a:r>
            <a:r>
              <a:rPr lang="de-DE" dirty="0" err="1">
                <a:solidFill>
                  <a:srgbClr val="0B163B"/>
                </a:solidFill>
              </a:rPr>
              <a:t>lessons</a:t>
            </a:r>
            <a:r>
              <a:rPr lang="de-DE" dirty="0">
                <a:solidFill>
                  <a:srgbClr val="0B163B"/>
                </a:solidFill>
              </a:rPr>
              <a:t> </a:t>
            </a:r>
            <a:r>
              <a:rPr lang="de-DE" dirty="0" err="1">
                <a:solidFill>
                  <a:srgbClr val="0B163B"/>
                </a:solidFill>
              </a:rPr>
              <a:t>learned</a:t>
            </a:r>
            <a:endParaRPr lang="de-DE" dirty="0">
              <a:solidFill>
                <a:srgbClr val="0B163B"/>
              </a:solidFill>
            </a:endParaRPr>
          </a:p>
        </p:txBody>
      </p:sp>
    </p:spTree>
    <p:extLst>
      <p:ext uri="{BB962C8B-B14F-4D97-AF65-F5344CB8AC3E}">
        <p14:creationId xmlns:p14="http://schemas.microsoft.com/office/powerpoint/2010/main" val="289830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0B5653-62D3-4FBC-B51C-396C421F9298}"/>
              </a:ext>
            </a:extLst>
          </p:cNvPr>
          <p:cNvSpPr>
            <a:spLocks noGrp="1"/>
          </p:cNvSpPr>
          <p:nvPr>
            <p:ph type="title"/>
          </p:nvPr>
        </p:nvSpPr>
        <p:spPr/>
        <p:txBody>
          <a:bodyPr/>
          <a:lstStyle/>
          <a:p>
            <a:r>
              <a:rPr lang="de-AT" dirty="0">
                <a:solidFill>
                  <a:srgbClr val="0B163B"/>
                </a:solidFill>
              </a:rPr>
              <a:t>Reality check: </a:t>
            </a:r>
            <a:r>
              <a:rPr lang="de-AT" dirty="0" err="1">
                <a:solidFill>
                  <a:srgbClr val="0B163B"/>
                </a:solidFill>
              </a:rPr>
              <a:t>differentiate</a:t>
            </a:r>
            <a:r>
              <a:rPr lang="de-AT" dirty="0">
                <a:solidFill>
                  <a:srgbClr val="0B163B"/>
                </a:solidFill>
              </a:rPr>
              <a:t> AI </a:t>
            </a:r>
            <a:r>
              <a:rPr lang="de-AT" dirty="0" err="1">
                <a:solidFill>
                  <a:srgbClr val="0B163B"/>
                </a:solidFill>
              </a:rPr>
              <a:t>usage</a:t>
            </a:r>
            <a:r>
              <a:rPr lang="de-AT" dirty="0">
                <a:solidFill>
                  <a:srgbClr val="0B163B"/>
                </a:solidFill>
              </a:rPr>
              <a:t> </a:t>
            </a:r>
            <a:r>
              <a:rPr lang="de-AT" dirty="0" err="1">
                <a:solidFill>
                  <a:srgbClr val="0B163B"/>
                </a:solidFill>
              </a:rPr>
              <a:t>between</a:t>
            </a:r>
            <a:r>
              <a:rPr lang="de-AT" dirty="0">
                <a:solidFill>
                  <a:srgbClr val="0B163B"/>
                </a:solidFill>
              </a:rPr>
              <a:t> </a:t>
            </a:r>
            <a:r>
              <a:rPr lang="de-AT" dirty="0" err="1">
                <a:solidFill>
                  <a:srgbClr val="0B163B"/>
                </a:solidFill>
              </a:rPr>
              <a:t>prospect</a:t>
            </a:r>
            <a:r>
              <a:rPr lang="de-AT" dirty="0">
                <a:solidFill>
                  <a:srgbClr val="0B163B"/>
                </a:solidFill>
              </a:rPr>
              <a:t> and </a:t>
            </a:r>
            <a:r>
              <a:rPr lang="de-AT" dirty="0" err="1">
                <a:solidFill>
                  <a:srgbClr val="0B163B"/>
                </a:solidFill>
              </a:rPr>
              <a:t>reality</a:t>
            </a:r>
            <a:endParaRPr lang="de-DE" dirty="0">
              <a:solidFill>
                <a:srgbClr val="0B163B"/>
              </a:solidFill>
            </a:endParaRPr>
          </a:p>
        </p:txBody>
      </p:sp>
      <p:sp>
        <p:nvSpPr>
          <p:cNvPr id="5" name="Textfeld 4">
            <a:extLst>
              <a:ext uri="{FF2B5EF4-FFF2-40B4-BE49-F238E27FC236}">
                <a16:creationId xmlns:a16="http://schemas.microsoft.com/office/drawing/2014/main" id="{55451A4A-1F7B-49BB-BD7C-FB6A6DE5A2A2}"/>
              </a:ext>
            </a:extLst>
          </p:cNvPr>
          <p:cNvSpPr txBox="1"/>
          <p:nvPr/>
        </p:nvSpPr>
        <p:spPr>
          <a:xfrm>
            <a:off x="0" y="3745240"/>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6" name="Inhaltsplatzhalter 2">
            <a:extLst>
              <a:ext uri="{FF2B5EF4-FFF2-40B4-BE49-F238E27FC236}">
                <a16:creationId xmlns:a16="http://schemas.microsoft.com/office/drawing/2014/main" id="{769C26AA-5415-4D99-BC50-8473BC8462B9}"/>
              </a:ext>
            </a:extLst>
          </p:cNvPr>
          <p:cNvSpPr/>
          <p:nvPr/>
        </p:nvSpPr>
        <p:spPr>
          <a:xfrm>
            <a:off x="457200" y="3724276"/>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dirty="0">
                <a:solidFill>
                  <a:srgbClr val="0B163B"/>
                </a:solidFill>
                <a:latin typeface="+mj-lt"/>
                <a:sym typeface="Wingdings" panose="05000000000000000000" pitchFamily="2" charset="2"/>
              </a:rPr>
              <a:t> </a:t>
            </a:r>
            <a:r>
              <a:rPr lang="en-US" sz="1800" b="0" u="none" strike="noStrike" dirty="0">
                <a:solidFill>
                  <a:srgbClr val="0B163B"/>
                </a:solidFill>
                <a:effectLst/>
                <a:uFillTx/>
                <a:latin typeface="+mj-lt"/>
              </a:rPr>
              <a:t>AI/ML can contribute to manage complexity </a:t>
            </a:r>
            <a:endParaRPr lang="nl-BE" sz="1800" b="0" u="none" strike="noStrike" dirty="0">
              <a:solidFill>
                <a:srgbClr val="0B163B"/>
              </a:solidFill>
              <a:effectLst/>
              <a:uFillTx/>
              <a:latin typeface="+mj-lt"/>
            </a:endParaRPr>
          </a:p>
        </p:txBody>
      </p:sp>
      <p:sp>
        <p:nvSpPr>
          <p:cNvPr id="7" name="Textfeld 6">
            <a:extLst>
              <a:ext uri="{FF2B5EF4-FFF2-40B4-BE49-F238E27FC236}">
                <a16:creationId xmlns:a16="http://schemas.microsoft.com/office/drawing/2014/main" id="{F7DAAE96-5457-414E-9AE5-81C3731D117D}"/>
              </a:ext>
            </a:extLst>
          </p:cNvPr>
          <p:cNvSpPr txBox="1"/>
          <p:nvPr/>
        </p:nvSpPr>
        <p:spPr>
          <a:xfrm>
            <a:off x="0" y="4288087"/>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dirty="0">
              <a:solidFill>
                <a:schemeClr val="accent6"/>
              </a:solidFill>
            </a:endParaRPr>
          </a:p>
        </p:txBody>
      </p:sp>
      <p:sp>
        <p:nvSpPr>
          <p:cNvPr id="8" name="Inhaltsplatzhalter 2">
            <a:extLst>
              <a:ext uri="{FF2B5EF4-FFF2-40B4-BE49-F238E27FC236}">
                <a16:creationId xmlns:a16="http://schemas.microsoft.com/office/drawing/2014/main" id="{09486AB8-A817-4E5A-8363-2C405A499F8E}"/>
              </a:ext>
            </a:extLst>
          </p:cNvPr>
          <p:cNvSpPr/>
          <p:nvPr/>
        </p:nvSpPr>
        <p:spPr>
          <a:xfrm>
            <a:off x="457200" y="4267123"/>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dirty="0">
                <a:solidFill>
                  <a:srgbClr val="0B163B"/>
                </a:solidFill>
                <a:latin typeface="+mj-lt"/>
                <a:sym typeface="Wingdings" panose="05000000000000000000" pitchFamily="2" charset="2"/>
              </a:rPr>
              <a:t> But AI-usage also leads to more complexity </a:t>
            </a:r>
            <a:endParaRPr lang="nl-BE" sz="1800" b="0" u="none" strike="noStrike" dirty="0">
              <a:solidFill>
                <a:srgbClr val="0B163B"/>
              </a:solidFill>
              <a:effectLst/>
              <a:uFillTx/>
              <a:latin typeface="+mj-lt"/>
            </a:endParaRPr>
          </a:p>
        </p:txBody>
      </p:sp>
      <p:sp>
        <p:nvSpPr>
          <p:cNvPr id="9" name="Inhaltsplatzhalter 2">
            <a:extLst>
              <a:ext uri="{FF2B5EF4-FFF2-40B4-BE49-F238E27FC236}">
                <a16:creationId xmlns:a16="http://schemas.microsoft.com/office/drawing/2014/main" id="{15AE0DF6-32B8-47F3-9034-2E499F6FF751}"/>
              </a:ext>
            </a:extLst>
          </p:cNvPr>
          <p:cNvSpPr/>
          <p:nvPr/>
        </p:nvSpPr>
        <p:spPr>
          <a:xfrm>
            <a:off x="457200" y="2030400"/>
            <a:ext cx="11048220" cy="1554829"/>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AI provides new options for …</a:t>
            </a:r>
          </a:p>
          <a:p>
            <a:pPr marL="800100" lvl="1" indent="-342900" eaLnBrk="1" fontAlgn="auto" hangingPunct="1">
              <a:spcBef>
                <a:spcPts val="1000"/>
              </a:spcBef>
              <a:spcAft>
                <a:spcPts val="0"/>
              </a:spcAft>
              <a:buFont typeface="Courier New" panose="02070309020205020404" pitchFamily="49" charset="0"/>
              <a:buChar char="o"/>
              <a:defRPr/>
            </a:pPr>
            <a:r>
              <a:rPr kumimoji="0" lang="en-US" sz="1200" b="0" i="0" u="none" strike="noStrike" kern="1200" cap="none" spc="0" normalizeH="0" baseline="0" noProof="0" dirty="0">
                <a:ln>
                  <a:noFill/>
                </a:ln>
                <a:solidFill>
                  <a:srgbClr val="0B163B"/>
                </a:solidFill>
                <a:effectLst/>
                <a:uLnTx/>
                <a:uFillTx/>
                <a:latin typeface="Garet Book"/>
                <a:ea typeface="+mn-ea"/>
                <a:cs typeface="+mn-cs"/>
              </a:rPr>
              <a:t>production of information and digital content</a:t>
            </a:r>
          </a:p>
          <a:p>
            <a:pPr marL="800100" lvl="1" indent="-342900" eaLnBrk="1" fontAlgn="auto" hangingPunct="1">
              <a:spcBef>
                <a:spcPts val="1000"/>
              </a:spcBef>
              <a:spcAft>
                <a:spcPts val="0"/>
              </a:spcAft>
              <a:buFont typeface="Courier New" panose="02070309020205020404" pitchFamily="49" charset="0"/>
              <a:buChar char="o"/>
              <a:defRPr/>
            </a:pPr>
            <a:r>
              <a:rPr kumimoji="0" lang="en-US" sz="1200" b="0" i="0" u="none" strike="noStrike" kern="1200" cap="none" spc="0" normalizeH="0" baseline="0" noProof="0" dirty="0">
                <a:ln>
                  <a:noFill/>
                </a:ln>
                <a:solidFill>
                  <a:srgbClr val="0B163B"/>
                </a:solidFill>
                <a:effectLst/>
                <a:uLnTx/>
                <a:uFillTx/>
                <a:latin typeface="Garet Book"/>
                <a:ea typeface="+mn-ea"/>
                <a:cs typeface="+mn-cs"/>
              </a:rPr>
              <a:t>Process optimization, data modelling, -visualization &amp; -analysis etc.</a:t>
            </a:r>
            <a:endParaRPr kumimoji="0" lang="en-US" sz="1400" b="0" i="0" u="none" strike="noStrike" kern="1200" cap="none" spc="0" normalizeH="0" baseline="0" noProof="0" dirty="0">
              <a:ln>
                <a:noFill/>
              </a:ln>
              <a:solidFill>
                <a:srgbClr val="0B163B"/>
              </a:solidFill>
              <a:effectLst/>
              <a:uLnTx/>
              <a:uFillTx/>
              <a:latin typeface="Garet Book"/>
              <a:ea typeface="+mn-ea"/>
              <a:cs typeface="+mn-cs"/>
            </a:endParaRP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Assistance at work and automation of repetitive tasks </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Supportive for developing ideas and decisions </a:t>
            </a:r>
          </a:p>
        </p:txBody>
      </p:sp>
      <p:sp>
        <p:nvSpPr>
          <p:cNvPr id="10" name="Inhaltsplatzhalter 2">
            <a:extLst>
              <a:ext uri="{FF2B5EF4-FFF2-40B4-BE49-F238E27FC236}">
                <a16:creationId xmlns:a16="http://schemas.microsoft.com/office/drawing/2014/main" id="{7D5426FC-D701-47B8-8241-B0C70D02C3A6}"/>
              </a:ext>
            </a:extLst>
          </p:cNvPr>
          <p:cNvSpPr/>
          <p:nvPr/>
        </p:nvSpPr>
        <p:spPr>
          <a:xfrm>
            <a:off x="457200" y="4663122"/>
            <a:ext cx="11048220" cy="138033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B163B"/>
                </a:solidFill>
                <a:effectLst/>
                <a:uLnTx/>
                <a:uFillTx/>
                <a:latin typeface="Garet Book"/>
                <a:ea typeface="+mn-ea"/>
                <a:cs typeface="+mn-cs"/>
              </a:rPr>
              <a:t>Lacking transparency, reliability &amp; , increasing proneness to errors</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B163B"/>
                </a:solidFill>
                <a:effectLst/>
                <a:uLnTx/>
                <a:uFillTx/>
                <a:latin typeface="Garet Book"/>
                <a:ea typeface="+mn-ea"/>
                <a:cs typeface="+mn-cs"/>
              </a:rPr>
              <a:t>Increasing dependency to AI-systems &amp; critical impact of errors</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B163B"/>
                </a:solidFill>
                <a:effectLst/>
                <a:uLnTx/>
                <a:uFillTx/>
                <a:latin typeface="Garet Book"/>
                <a:ea typeface="+mn-ea"/>
                <a:cs typeface="+mn-cs"/>
              </a:rPr>
              <a:t>Additional effort &amp; costs for deployment &amp; maintenance of AI-systems </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B163B"/>
                </a:solidFill>
                <a:effectLst/>
                <a:uLnTx/>
                <a:uFillTx/>
                <a:latin typeface="Garet Book"/>
                <a:ea typeface="+mn-ea"/>
                <a:cs typeface="+mn-cs"/>
              </a:rPr>
              <a:t>(Data management, quality assurance etc.)</a:t>
            </a:r>
          </a:p>
        </p:txBody>
      </p:sp>
    </p:spTree>
    <p:extLst>
      <p:ext uri="{BB962C8B-B14F-4D97-AF65-F5344CB8AC3E}">
        <p14:creationId xmlns:p14="http://schemas.microsoft.com/office/powerpoint/2010/main" val="2190144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4B18C07-D12A-43FA-9EC0-C39590135A4B}"/>
              </a:ext>
            </a:extLst>
          </p:cNvPr>
          <p:cNvSpPr>
            <a:spLocks noGrp="1"/>
          </p:cNvSpPr>
          <p:nvPr>
            <p:ph type="body" idx="1"/>
          </p:nvPr>
        </p:nvSpPr>
        <p:spPr>
          <a:xfrm>
            <a:off x="457200" y="3044279"/>
            <a:ext cx="3676650" cy="769441"/>
          </a:xfrm>
        </p:spPr>
        <p:txBody>
          <a:bodyPr anchor="ctr"/>
          <a:lstStyle/>
          <a:p>
            <a:r>
              <a:rPr lang="de-DE" sz="4400" b="1" dirty="0" err="1">
                <a:solidFill>
                  <a:srgbClr val="0B163B"/>
                </a:solidFill>
                <a:latin typeface="+mn-lt"/>
              </a:rPr>
              <a:t>Conclusion</a:t>
            </a:r>
            <a:endParaRPr lang="de-DE" sz="4400" b="1" dirty="0">
              <a:solidFill>
                <a:srgbClr val="0B163B"/>
              </a:solidFill>
              <a:latin typeface="+mn-lt"/>
            </a:endParaRPr>
          </a:p>
        </p:txBody>
      </p:sp>
      <p:sp>
        <p:nvSpPr>
          <p:cNvPr id="6" name="Inhaltsplatzhalter 2">
            <a:extLst>
              <a:ext uri="{FF2B5EF4-FFF2-40B4-BE49-F238E27FC236}">
                <a16:creationId xmlns:a16="http://schemas.microsoft.com/office/drawing/2014/main" id="{AC618922-D379-4484-AA9F-7E931D06F1C7}"/>
              </a:ext>
            </a:extLst>
          </p:cNvPr>
          <p:cNvSpPr/>
          <p:nvPr/>
        </p:nvSpPr>
        <p:spPr>
          <a:xfrm>
            <a:off x="4572000" y="2298264"/>
            <a:ext cx="7162800" cy="226147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B163B"/>
                </a:solidFill>
                <a:effectLst/>
                <a:uLnTx/>
                <a:uFillTx/>
                <a:latin typeface="Garet Heavy" pitchFamily="2" charset="0"/>
              </a:rPr>
              <a:t>Perceive AI as tool </a:t>
            </a:r>
            <a:r>
              <a:rPr kumimoji="0" lang="en-US" sz="2000" i="0" u="none" strike="noStrike" kern="1200" cap="none" spc="0" normalizeH="0" baseline="0" noProof="0" dirty="0">
                <a:ln>
                  <a:noFill/>
                </a:ln>
                <a:solidFill>
                  <a:srgbClr val="0B163B"/>
                </a:solidFill>
                <a:effectLst/>
                <a:uLnTx/>
                <a:uFillTx/>
                <a:latin typeface="Garet Book"/>
                <a:ea typeface="+mn-ea"/>
                <a:cs typeface="+mn-cs"/>
              </a:rPr>
              <a:t>(e.g. to facilitate creativity, productivity) </a:t>
            </a:r>
            <a:br>
              <a:rPr kumimoji="0" lang="en-US" sz="2000" i="0" u="none" strike="noStrike" kern="1200" cap="none" spc="0" normalizeH="0" baseline="0" noProof="0" dirty="0">
                <a:ln>
                  <a:noFill/>
                </a:ln>
                <a:solidFill>
                  <a:srgbClr val="0B163B"/>
                </a:solidFill>
                <a:effectLst/>
                <a:uLnTx/>
                <a:uFillTx/>
                <a:latin typeface="Garet Book"/>
                <a:ea typeface="+mn-ea"/>
                <a:cs typeface="+mn-cs"/>
              </a:rPr>
            </a:br>
            <a:r>
              <a:rPr kumimoji="0" lang="en-US" sz="2000" i="0" u="none" strike="noStrike" kern="1200" cap="none" spc="0" normalizeH="0" baseline="0" noProof="0" dirty="0">
                <a:ln>
                  <a:noFill/>
                </a:ln>
                <a:solidFill>
                  <a:srgbClr val="0B163B"/>
                </a:solidFill>
                <a:effectLst/>
                <a:uLnTx/>
                <a:uFillTx/>
                <a:latin typeface="Garet Book"/>
                <a:ea typeface="+mn-ea"/>
                <a:cs typeface="+mn-cs"/>
              </a:rPr>
              <a:t>that is supportive for particular tasks, requiring some new skills </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B163B"/>
                </a:solidFill>
                <a:effectLst/>
                <a:uLnTx/>
                <a:uFillTx/>
                <a:latin typeface="Garet Heavy" pitchFamily="2" charset="0"/>
              </a:rPr>
              <a:t>but not as universal problem-solving machine to ease all work</a:t>
            </a:r>
          </a:p>
        </p:txBody>
      </p:sp>
    </p:spTree>
    <p:extLst>
      <p:ext uri="{BB962C8B-B14F-4D97-AF65-F5344CB8AC3E}">
        <p14:creationId xmlns:p14="http://schemas.microsoft.com/office/powerpoint/2010/main" val="248623546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ceHolder 1">
            <a:extLst>
              <a:ext uri="{FF2B5EF4-FFF2-40B4-BE49-F238E27FC236}">
                <a16:creationId xmlns:a16="http://schemas.microsoft.com/office/drawing/2014/main" id="{2BD3D3B4-69B5-464D-AE1B-90E52C874600}"/>
              </a:ext>
            </a:extLst>
          </p:cNvPr>
          <p:cNvSpPr txBox="1">
            <a:spLocks/>
          </p:cNvSpPr>
          <p:nvPr/>
        </p:nvSpPr>
        <p:spPr>
          <a:xfrm>
            <a:off x="1524060" y="2896815"/>
            <a:ext cx="9143640" cy="1530720"/>
          </a:xfrm>
          <a:prstGeom prst="rect">
            <a:avLst/>
          </a:prstGeom>
          <a:noFill/>
          <a:ln w="0">
            <a:noFill/>
          </a:ln>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r>
              <a:rPr kumimoji="0" lang="en-US" sz="3600" b="1" i="0" u="none" strike="noStrike" kern="1200" cap="none" spc="0" normalizeH="0" baseline="0" noProof="0" dirty="0">
                <a:ln>
                  <a:noFill/>
                </a:ln>
                <a:solidFill>
                  <a:srgbClr val="0B163B"/>
                </a:solidFill>
                <a:effectLst/>
                <a:uLnTx/>
                <a:uFillTx/>
                <a:latin typeface="Garet Heavy"/>
                <a:ea typeface="+mj-ea"/>
                <a:cs typeface="+mj-cs"/>
              </a:rPr>
              <a:t>Thank you </a:t>
            </a:r>
            <a:r>
              <a:rPr kumimoji="0" lang="en-US" sz="3600" b="0" i="0" u="none" strike="noStrike" kern="1200" cap="none" spc="0" normalizeH="0" baseline="0" noProof="0" dirty="0">
                <a:ln>
                  <a:noFill/>
                </a:ln>
                <a:solidFill>
                  <a:srgbClr val="FFFFFF"/>
                </a:solidFill>
                <a:effectLst/>
                <a:uLnTx/>
                <a:uFillTx/>
                <a:latin typeface="Garet Heavy"/>
                <a:ea typeface="+mj-ea"/>
                <a:cs typeface="+mj-cs"/>
              </a:rPr>
              <a:t>for your interest and attention.</a:t>
            </a:r>
            <a:endParaRPr kumimoji="0" lang="nl-BE" sz="3600" b="0" i="0" u="none" strike="noStrike" kern="1200" cap="none" spc="0" normalizeH="0" baseline="0" noProof="0" dirty="0">
              <a:ln>
                <a:noFill/>
              </a:ln>
              <a:solidFill>
                <a:srgbClr val="000000"/>
              </a:solidFill>
              <a:effectLst/>
              <a:uLnTx/>
              <a:uFillTx/>
              <a:latin typeface="Arial"/>
              <a:ea typeface="+mj-ea"/>
              <a:cs typeface="+mj-cs"/>
            </a:endParaRPr>
          </a:p>
        </p:txBody>
      </p:sp>
      <p:grpSp>
        <p:nvGrpSpPr>
          <p:cNvPr id="9" name="Gruppieren 1">
            <a:extLst>
              <a:ext uri="{FF2B5EF4-FFF2-40B4-BE49-F238E27FC236}">
                <a16:creationId xmlns:a16="http://schemas.microsoft.com/office/drawing/2014/main" id="{F97BFB93-06B1-4701-8090-AEED42551846}"/>
              </a:ext>
            </a:extLst>
          </p:cNvPr>
          <p:cNvGrpSpPr/>
          <p:nvPr/>
        </p:nvGrpSpPr>
        <p:grpSpPr>
          <a:xfrm>
            <a:off x="237960" y="5509440"/>
            <a:ext cx="11715840" cy="1175760"/>
            <a:chOff x="237960" y="5509440"/>
            <a:chExt cx="11715840" cy="1175760"/>
          </a:xfrm>
        </p:grpSpPr>
        <p:pic>
          <p:nvPicPr>
            <p:cNvPr id="10" name="Grafik 8" descr="&quot;Co-funded by the European Union&quot; in dark-blue letters below the blue European flag with 12 yellow stars.">
              <a:extLst>
                <a:ext uri="{FF2B5EF4-FFF2-40B4-BE49-F238E27FC236}">
                  <a16:creationId xmlns:a16="http://schemas.microsoft.com/office/drawing/2014/main" id="{056A1ADD-B200-476D-9B00-D1C081A781A1}"/>
                </a:ext>
              </a:extLst>
            </p:cNvPr>
            <p:cNvPicPr/>
            <p:nvPr/>
          </p:nvPicPr>
          <p:blipFill>
            <a:blip r:embed="rId2"/>
            <a:stretch/>
          </p:blipFill>
          <p:spPr>
            <a:xfrm>
              <a:off x="237960" y="5509440"/>
              <a:ext cx="1117800" cy="1175760"/>
            </a:xfrm>
            <a:prstGeom prst="rect">
              <a:avLst/>
            </a:prstGeom>
            <a:noFill/>
            <a:ln w="0">
              <a:noFill/>
            </a:ln>
          </p:spPr>
        </p:pic>
        <p:grpSp>
          <p:nvGrpSpPr>
            <p:cNvPr id="11" name="Gruppieren 9">
              <a:extLst>
                <a:ext uri="{FF2B5EF4-FFF2-40B4-BE49-F238E27FC236}">
                  <a16:creationId xmlns:a16="http://schemas.microsoft.com/office/drawing/2014/main" id="{21B30C95-0C6B-4A9C-B61B-98603F511EE6}"/>
                </a:ext>
              </a:extLst>
            </p:cNvPr>
            <p:cNvGrpSpPr/>
            <p:nvPr/>
          </p:nvGrpSpPr>
          <p:grpSpPr>
            <a:xfrm>
              <a:off x="1369440" y="5688360"/>
              <a:ext cx="10584360" cy="821880"/>
              <a:chOff x="1369440" y="5688360"/>
              <a:chExt cx="10584360" cy="821880"/>
            </a:xfrm>
          </p:grpSpPr>
          <p:sp>
            <p:nvSpPr>
              <p:cNvPr id="12" name="Textfeld 14">
                <a:extLst>
                  <a:ext uri="{FF2B5EF4-FFF2-40B4-BE49-F238E27FC236}">
                    <a16:creationId xmlns:a16="http://schemas.microsoft.com/office/drawing/2014/main" id="{C91CAAEF-CABD-4A43-8CFD-13C501194AD2}"/>
                  </a:ext>
                </a:extLst>
              </p:cNvPr>
              <p:cNvSpPr/>
              <p:nvPr/>
            </p:nvSpPr>
            <p:spPr>
              <a:xfrm>
                <a:off x="1369440" y="5688360"/>
                <a:ext cx="5277600" cy="821880"/>
              </a:xfrm>
              <a:prstGeom prst="rect">
                <a:avLst/>
              </a:prstGeom>
              <a:noFill/>
              <a:ln w="6350">
                <a:noFill/>
              </a:ln>
              <a:effectLst/>
            </p:spPr>
            <p:txBody>
              <a:bodyPr numCol="1" spcCol="0" anchor="t">
                <a:noAutofit/>
              </a:bodyPr>
              <a:lstStyle/>
              <a:p>
                <a:pPr marL="0" marR="0" lvl="0" indent="0" algn="just" defTabSz="914400" eaLnBrk="1" fontAlgn="auto" latinLnBrk="0" hangingPunct="1">
                  <a:lnSpc>
                    <a:spcPct val="100000"/>
                  </a:lnSpc>
                  <a:spcBef>
                    <a:spcPts val="0"/>
                  </a:spcBef>
                  <a:spcAft>
                    <a:spcPts val="601"/>
                  </a:spcAft>
                  <a:buClrTx/>
                  <a:buSzTx/>
                  <a:buFontTx/>
                  <a:buNone/>
                  <a:tabLst/>
                  <a:defRPr/>
                </a:pPr>
                <a:r>
                  <a:rPr kumimoji="0" lang="en-US" sz="900" b="0" i="0" u="none" strike="noStrike" kern="0" cap="none" spc="0" normalizeH="0" baseline="0" noProof="0" dirty="0">
                    <a:ln>
                      <a:noFill/>
                    </a:ln>
                    <a:solidFill>
                      <a:srgbClr val="0B163B"/>
                    </a:solidFill>
                    <a:effectLst/>
                    <a:uLnTx/>
                    <a:uFillTx/>
                    <a:latin typeface="Garet Book"/>
                    <a:ea typeface="Calibri"/>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a:p>
                <a:pPr marL="0" marR="0" lvl="0" indent="0" algn="just" defTabSz="914400" eaLnBrk="1" fontAlgn="auto" latinLnBrk="0" hangingPunct="1">
                  <a:lnSpc>
                    <a:spcPct val="107000"/>
                  </a:lnSpc>
                  <a:spcBef>
                    <a:spcPts val="0"/>
                  </a:spcBef>
                  <a:spcAft>
                    <a:spcPts val="799"/>
                  </a:spcAft>
                  <a:buClrTx/>
                  <a:buSzTx/>
                  <a:buFontTx/>
                  <a:buNone/>
                  <a:tabLst/>
                  <a:defRPr/>
                </a:pPr>
                <a:r>
                  <a:rPr kumimoji="0" lang="en-US" sz="900" b="1" i="0" u="none" strike="noStrike" kern="0" cap="none" spc="0" normalizeH="0" baseline="0" noProof="0" dirty="0">
                    <a:ln>
                      <a:noFill/>
                    </a:ln>
                    <a:solidFill>
                      <a:srgbClr val="0B163B"/>
                    </a:solidFill>
                    <a:effectLst/>
                    <a:uLnTx/>
                    <a:uFillTx/>
                    <a:latin typeface="Garet Book"/>
                    <a:ea typeface="Garet Book"/>
                    <a:cs typeface="+mn-cs"/>
                  </a:rPr>
                  <a:t>Project No: KA220-VET-000165375</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3" name="Gruppieren 11">
                <a:extLst>
                  <a:ext uri="{FF2B5EF4-FFF2-40B4-BE49-F238E27FC236}">
                    <a16:creationId xmlns:a16="http://schemas.microsoft.com/office/drawing/2014/main" id="{C3745A44-DE81-4DF8-A3AE-3ED3B6185119}"/>
                  </a:ext>
                </a:extLst>
              </p:cNvPr>
              <p:cNvGrpSpPr/>
              <p:nvPr/>
            </p:nvGrpSpPr>
            <p:grpSpPr>
              <a:xfrm>
                <a:off x="6839280" y="5692680"/>
                <a:ext cx="5114520" cy="814680"/>
                <a:chOff x="6839280" y="5692680"/>
                <a:chExt cx="5114520" cy="814680"/>
              </a:xfrm>
            </p:grpSpPr>
            <p:pic>
              <p:nvPicPr>
                <p:cNvPr id="14" name="Grafik 13">
                  <a:extLst>
                    <a:ext uri="{FF2B5EF4-FFF2-40B4-BE49-F238E27FC236}">
                      <a16:creationId xmlns:a16="http://schemas.microsoft.com/office/drawing/2014/main" id="{431680BD-52F8-4B0B-AC8A-801A452F44F2}"/>
                    </a:ext>
                  </a:extLst>
                </p:cNvPr>
                <p:cNvPicPr/>
                <p:nvPr/>
              </p:nvPicPr>
              <p:blipFill>
                <a:blip r:embed="rId3"/>
                <a:stretch/>
              </p:blipFill>
              <p:spPr>
                <a:xfrm>
                  <a:off x="6839280" y="5757120"/>
                  <a:ext cx="1073880" cy="375840"/>
                </a:xfrm>
                <a:prstGeom prst="rect">
                  <a:avLst/>
                </a:prstGeom>
                <a:noFill/>
                <a:ln w="0">
                  <a:noFill/>
                </a:ln>
              </p:spPr>
            </p:pic>
            <p:sp>
              <p:nvSpPr>
                <p:cNvPr id="15" name="Textfeld 34">
                  <a:extLst>
                    <a:ext uri="{FF2B5EF4-FFF2-40B4-BE49-F238E27FC236}">
                      <a16:creationId xmlns:a16="http://schemas.microsoft.com/office/drawing/2014/main" id="{169726ED-E08E-426A-8651-D30BE6A95920}"/>
                    </a:ext>
                  </a:extLst>
                </p:cNvPr>
                <p:cNvSpPr/>
                <p:nvPr/>
              </p:nvSpPr>
              <p:spPr>
                <a:xfrm>
                  <a:off x="7914240" y="5692680"/>
                  <a:ext cx="4039560" cy="814680"/>
                </a:xfrm>
                <a:prstGeom prst="rect">
                  <a:avLst/>
                </a:prstGeom>
                <a:noFill/>
                <a:ln w="6350">
                  <a:noFill/>
                </a:ln>
                <a:effectLst/>
              </p:spPr>
              <p:txBody>
                <a:bodyPr numCol="1" spcCol="0" anchor="t">
                  <a:noAutofit/>
                </a:bodyPr>
                <a:lstStyle/>
                <a:p>
                  <a:pPr marL="0" marR="0" lvl="0" indent="0" defTabSz="914400" eaLnBrk="1" fontAlgn="auto" latinLnBrk="0" hangingPunct="1">
                    <a:lnSpc>
                      <a:spcPct val="107000"/>
                    </a:lnSpc>
                    <a:spcBef>
                      <a:spcPts val="0"/>
                    </a:spcBef>
                    <a:spcAft>
                      <a:spcPts val="799"/>
                    </a:spcAft>
                    <a:buClrTx/>
                    <a:buSzTx/>
                    <a:buFontTx/>
                    <a:buNone/>
                    <a:tabLst/>
                    <a:defRPr/>
                  </a:pPr>
                  <a:r>
                    <a:rPr kumimoji="0" lang="en-US" sz="900" b="0" i="0" u="none" strike="noStrike" kern="0" cap="none" spc="0" normalizeH="0" baseline="0" noProof="0" dirty="0">
                      <a:ln>
                        <a:noFill/>
                      </a:ln>
                      <a:solidFill>
                        <a:srgbClr val="0B163B"/>
                      </a:solidFill>
                      <a:effectLst/>
                      <a:uLnTx/>
                      <a:uFillTx/>
                      <a:latin typeface="Garet Book"/>
                      <a:ea typeface="Garet Book"/>
                      <a:cs typeface="+mn-cs"/>
                    </a:rPr>
                    <a:t>Copyright © 2026 by </a:t>
                  </a:r>
                  <a:r>
                    <a:rPr kumimoji="0" lang="en-US" sz="900" b="0" i="0" u="sng" strike="noStrike" kern="0" cap="none" spc="0" normalizeH="0" baseline="0" noProof="0" dirty="0">
                      <a:ln>
                        <a:noFill/>
                      </a:ln>
                      <a:solidFill>
                        <a:srgbClr val="1F2C8F"/>
                      </a:solidFill>
                      <a:effectLst/>
                      <a:uLnTx/>
                      <a:uFillTx/>
                      <a:latin typeface="Garet Book"/>
                      <a:ea typeface="Garet Book"/>
                      <a:cs typeface="+mn-cs"/>
                      <a:hlinkClick r:id="rId4"/>
                    </a:rPr>
                    <a:t>the partner consortium of the project “AI.D – Artificial Intelligence and the Shaping of Democracy” </a:t>
                  </a:r>
                  <a:br>
                    <a:rPr kumimoji="0" sz="900" b="0" i="0" u="none" strike="noStrike" kern="0" cap="none" spc="0" normalizeH="0" baseline="0" noProof="0" dirty="0">
                      <a:ln>
                        <a:noFill/>
                      </a:ln>
                      <a:solidFill>
                        <a:srgbClr val="0B163B"/>
                      </a:solidFill>
                      <a:effectLst/>
                      <a:uLnTx/>
                      <a:uFillTx/>
                      <a:latin typeface="Garet Book"/>
                      <a:ea typeface="+mn-ea"/>
                      <a:cs typeface="+mn-cs"/>
                    </a:rPr>
                  </a:br>
                  <a:r>
                    <a:rPr kumimoji="0" lang="en-US" sz="900" b="1" i="0" u="none" strike="noStrike" kern="0" cap="none" spc="0" normalizeH="0" baseline="0" noProof="0" dirty="0">
                      <a:ln>
                        <a:noFill/>
                      </a:ln>
                      <a:solidFill>
                        <a:srgbClr val="0B163B"/>
                      </a:solidFill>
                      <a:effectLst/>
                      <a:uLnTx/>
                      <a:uFillTx/>
                      <a:latin typeface="Garet Book"/>
                      <a:ea typeface="Garet Book"/>
                      <a:cs typeface="+mn-cs"/>
                    </a:rPr>
                    <a:t>This work is licensed under </a:t>
                  </a:r>
                  <a:r>
                    <a:rPr kumimoji="0" lang="en-US" sz="900" b="1" i="0" u="sng" strike="noStrike" kern="0" cap="none" spc="0" normalizeH="0" baseline="0" noProof="0" dirty="0">
                      <a:ln>
                        <a:noFill/>
                      </a:ln>
                      <a:solidFill>
                        <a:srgbClr val="1F2C8F"/>
                      </a:solidFill>
                      <a:effectLst/>
                      <a:uLnTx/>
                      <a:uFillTx/>
                      <a:latin typeface="Garet Book"/>
                      <a:ea typeface="Garet Book"/>
                      <a:cs typeface="+mn-cs"/>
                      <a:hlinkClick r:id="rId5"/>
                    </a:rPr>
                    <a:t>CC BY-SA 4.0</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p:txBody>
            </p:sp>
          </p:grpSp>
        </p:grpSp>
      </p:grpSp>
    </p:spTree>
    <p:extLst>
      <p:ext uri="{BB962C8B-B14F-4D97-AF65-F5344CB8AC3E}">
        <p14:creationId xmlns:p14="http://schemas.microsoft.com/office/powerpoint/2010/main" val="111018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D8405-FCAF-47DC-9EA8-4A953E25C934}"/>
              </a:ext>
            </a:extLst>
          </p:cNvPr>
          <p:cNvSpPr>
            <a:spLocks noGrp="1"/>
          </p:cNvSpPr>
          <p:nvPr>
            <p:ph type="title"/>
          </p:nvPr>
        </p:nvSpPr>
        <p:spPr>
          <a:xfrm>
            <a:off x="457200" y="756000"/>
            <a:ext cx="10972800" cy="1030855"/>
          </a:xfrm>
          <a:prstGeom prst="rect">
            <a:avLst/>
          </a:prstGeom>
        </p:spPr>
        <p:txBody>
          <a:bodyPr/>
          <a:lstStyle/>
          <a:p>
            <a:r>
              <a:rPr lang="de-DE" dirty="0">
                <a:solidFill>
                  <a:schemeClr val="tx1"/>
                </a:solidFill>
              </a:rPr>
              <a:t>Content</a:t>
            </a:r>
          </a:p>
        </p:txBody>
      </p:sp>
      <p:sp>
        <p:nvSpPr>
          <p:cNvPr id="3" name="Inhaltsplatzhalter 2">
            <a:extLst>
              <a:ext uri="{FF2B5EF4-FFF2-40B4-BE49-F238E27FC236}">
                <a16:creationId xmlns:a16="http://schemas.microsoft.com/office/drawing/2014/main" id="{1C574B67-0D87-49EE-93B3-F2A8F759030F}"/>
              </a:ext>
            </a:extLst>
          </p:cNvPr>
          <p:cNvSpPr>
            <a:spLocks noGrp="1"/>
          </p:cNvSpPr>
          <p:nvPr>
            <p:ph idx="1"/>
          </p:nvPr>
        </p:nvSpPr>
        <p:spPr>
          <a:xfrm>
            <a:off x="957600" y="1299601"/>
            <a:ext cx="10504800" cy="3921120"/>
          </a:xfrm>
        </p:spPr>
        <p:txBody>
          <a:bodyPr anchor="ctr"/>
          <a:lstStyle/>
          <a:p>
            <a:pPr marL="514800" indent="-514800">
              <a:lnSpc>
                <a:spcPct val="150000"/>
              </a:lnSpc>
              <a:spcBef>
                <a:spcPts val="600"/>
              </a:spcBef>
              <a:buClr>
                <a:srgbClr val="0B163B"/>
              </a:buClr>
              <a:buFont typeface="Arial"/>
              <a:buAutoNum type="arabicPeriod"/>
            </a:pPr>
            <a:r>
              <a:rPr lang="en-US" dirty="0">
                <a:latin typeface="Garet Book"/>
              </a:rPr>
              <a:t>What is AI? Overview on origins, definitions and meaning</a:t>
            </a:r>
          </a:p>
          <a:p>
            <a:pPr marL="514800" indent="-514800">
              <a:lnSpc>
                <a:spcPct val="150000"/>
              </a:lnSpc>
              <a:spcBef>
                <a:spcPts val="600"/>
              </a:spcBef>
              <a:buClr>
                <a:srgbClr val="0B163B"/>
              </a:buClr>
              <a:buFont typeface="Arial"/>
              <a:buAutoNum type="arabicPeriod"/>
            </a:pPr>
            <a:r>
              <a:rPr lang="en-US" dirty="0">
                <a:latin typeface="Garet Book"/>
              </a:rPr>
              <a:t>How AI involves imitation and deception (Turing Test)</a:t>
            </a:r>
          </a:p>
          <a:p>
            <a:pPr marL="514800" indent="-514800">
              <a:lnSpc>
                <a:spcPct val="150000"/>
              </a:lnSpc>
              <a:spcBef>
                <a:spcPts val="600"/>
              </a:spcBef>
              <a:buClr>
                <a:srgbClr val="0B163B"/>
              </a:buClr>
              <a:buFont typeface="Arial"/>
              <a:buAutoNum type="arabicPeriod"/>
            </a:pPr>
            <a:r>
              <a:rPr lang="en-US" dirty="0">
                <a:latin typeface="Garet Book"/>
              </a:rPr>
              <a:t>Reflecting on common narratives and claims of AI</a:t>
            </a:r>
            <a:br>
              <a:rPr lang="en-US" dirty="0">
                <a:latin typeface="Garet Book"/>
              </a:rPr>
            </a:br>
            <a:r>
              <a:rPr lang="en-US" sz="1600" dirty="0">
                <a:latin typeface="Garet Book"/>
              </a:rPr>
              <a:t>3.1 Group discussion</a:t>
            </a:r>
            <a:endParaRPr lang="en-US" sz="1600" dirty="0"/>
          </a:p>
          <a:p>
            <a:pPr marL="514800" indent="-514800">
              <a:lnSpc>
                <a:spcPct val="150000"/>
              </a:lnSpc>
              <a:spcBef>
                <a:spcPts val="600"/>
              </a:spcBef>
              <a:buClr>
                <a:srgbClr val="0B163B"/>
              </a:buClr>
              <a:buFont typeface="Arial"/>
              <a:buAutoNum type="arabicPeriod"/>
            </a:pPr>
            <a:r>
              <a:rPr lang="en-US" dirty="0">
                <a:latin typeface="Garet Book"/>
              </a:rPr>
              <a:t>What is the impact of AI?</a:t>
            </a:r>
            <a:br>
              <a:rPr lang="en-US" dirty="0">
                <a:latin typeface="Garet Book"/>
              </a:rPr>
            </a:br>
            <a:r>
              <a:rPr lang="en-US" sz="1600" dirty="0">
                <a:latin typeface="Garet Book"/>
              </a:rPr>
              <a:t>4.1 Single and group work discussion of advantages and risks</a:t>
            </a:r>
            <a:endParaRPr lang="en-US" sz="1600" dirty="0"/>
          </a:p>
          <a:p>
            <a:pPr marL="514800" indent="-514800">
              <a:lnSpc>
                <a:spcPct val="150000"/>
              </a:lnSpc>
              <a:spcBef>
                <a:spcPts val="600"/>
              </a:spcBef>
              <a:buClr>
                <a:srgbClr val="0B163B"/>
              </a:buClr>
              <a:buFont typeface="Arial"/>
              <a:buAutoNum type="arabicPeriod"/>
            </a:pPr>
            <a:r>
              <a:rPr lang="en-US" dirty="0"/>
              <a:t>Summary and lessons learned</a:t>
            </a:r>
            <a:endParaRPr lang="de-DE" dirty="0"/>
          </a:p>
        </p:txBody>
      </p:sp>
      <p:pic>
        <p:nvPicPr>
          <p:cNvPr id="6" name="Grafik 1">
            <a:extLst>
              <a:ext uri="{FF2B5EF4-FFF2-40B4-BE49-F238E27FC236}">
                <a16:creationId xmlns:a16="http://schemas.microsoft.com/office/drawing/2014/main" id="{FA70B111-6E7B-4179-9413-AAE92B301814}"/>
              </a:ext>
            </a:extLst>
          </p:cNvPr>
          <p:cNvPicPr/>
          <p:nvPr/>
        </p:nvPicPr>
        <p:blipFill>
          <a:blip r:embed="rId2"/>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34860433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6F58BE0-C8EB-4AE9-8711-68ACA07DE797}"/>
              </a:ext>
            </a:extLst>
          </p:cNvPr>
          <p:cNvSpPr>
            <a:spLocks noGrp="1"/>
          </p:cNvSpPr>
          <p:nvPr>
            <p:ph type="title"/>
          </p:nvPr>
        </p:nvSpPr>
        <p:spPr/>
        <p:txBody>
          <a:bodyPr/>
          <a:lstStyle/>
          <a:p>
            <a:r>
              <a:rPr lang="en-US" dirty="0">
                <a:solidFill>
                  <a:srgbClr val="0B163B"/>
                </a:solidFill>
                <a:latin typeface="Garet Heavy" pitchFamily="2" charset="0"/>
              </a:rPr>
              <a:t>What is AI?</a:t>
            </a:r>
            <a:endParaRPr lang="de-DE" dirty="0">
              <a:solidFill>
                <a:srgbClr val="0B163B"/>
              </a:solidFill>
              <a:latin typeface="Garet Heavy" pitchFamily="2" charset="0"/>
            </a:endParaRPr>
          </a:p>
        </p:txBody>
      </p:sp>
    </p:spTree>
    <p:extLst>
      <p:ext uri="{BB962C8B-B14F-4D97-AF65-F5344CB8AC3E}">
        <p14:creationId xmlns:p14="http://schemas.microsoft.com/office/powerpoint/2010/main" val="200520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379F07F-4D50-4376-B64B-2E6F43F88734}"/>
              </a:ext>
            </a:extLst>
          </p:cNvPr>
          <p:cNvSpPr>
            <a:spLocks noGrp="1"/>
          </p:cNvSpPr>
          <p:nvPr>
            <p:ph type="title"/>
          </p:nvPr>
        </p:nvSpPr>
        <p:spPr/>
        <p:txBody>
          <a:bodyPr/>
          <a:lstStyle/>
          <a:p>
            <a:r>
              <a:rPr lang="de-DE" dirty="0">
                <a:solidFill>
                  <a:schemeClr val="tx1"/>
                </a:solidFill>
              </a:rPr>
              <a:t>Flash </a:t>
            </a:r>
            <a:r>
              <a:rPr lang="de-DE" dirty="0" err="1">
                <a:solidFill>
                  <a:schemeClr val="tx1"/>
                </a:solidFill>
              </a:rPr>
              <a:t>discussion</a:t>
            </a:r>
            <a:endParaRPr lang="de-DE" dirty="0">
              <a:solidFill>
                <a:schemeClr val="tx1"/>
              </a:solidFill>
            </a:endParaRPr>
          </a:p>
        </p:txBody>
      </p:sp>
      <p:sp>
        <p:nvSpPr>
          <p:cNvPr id="4" name="PlaceHolder 1">
            <a:extLst>
              <a:ext uri="{FF2B5EF4-FFF2-40B4-BE49-F238E27FC236}">
                <a16:creationId xmlns:a16="http://schemas.microsoft.com/office/drawing/2014/main" id="{1E05F76A-7A29-47DE-A7A4-159C06532557}"/>
              </a:ext>
            </a:extLst>
          </p:cNvPr>
          <p:cNvSpPr txBox="1">
            <a:spLocks/>
          </p:cNvSpPr>
          <p:nvPr/>
        </p:nvSpPr>
        <p:spPr>
          <a:xfrm>
            <a:off x="1063080" y="2110160"/>
            <a:ext cx="7729560" cy="3370280"/>
          </a:xfrm>
          <a:prstGeom prst="rect">
            <a:avLst/>
          </a:prstGeom>
          <a:noFill/>
          <a:ln w="0">
            <a:noFill/>
          </a:ln>
        </p:spPr>
        <p:txBody>
          <a:bodyPr lIns="91440" tIns="45720" rIns="91440" bIns="45720" anchor="ctr">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lgn="ctr">
              <a:spcBef>
                <a:spcPts val="1800"/>
              </a:spcBef>
              <a:tabLst>
                <a:tab pos="0" algn="l"/>
              </a:tabLst>
            </a:pPr>
            <a:r>
              <a:rPr lang="en-US" sz="4400" kern="0" dirty="0">
                <a:solidFill>
                  <a:schemeClr val="tx1"/>
                </a:solidFill>
                <a:latin typeface="+mn-lt"/>
              </a:rPr>
              <a:t>How would you describe AI?</a:t>
            </a:r>
            <a:br>
              <a:rPr lang="en-US" sz="4400" kern="0" dirty="0">
                <a:solidFill>
                  <a:schemeClr val="tx1"/>
                </a:solidFill>
                <a:latin typeface="+mn-lt"/>
              </a:rPr>
            </a:br>
            <a:r>
              <a:rPr lang="en-US" sz="4400" kern="0" dirty="0">
                <a:solidFill>
                  <a:schemeClr val="tx1"/>
                </a:solidFill>
                <a:latin typeface="+mn-lt"/>
              </a:rPr>
              <a:t>What AI-tools do you know or already use?</a:t>
            </a:r>
            <a:endParaRPr lang="de-DE" sz="4400" b="0" kern="0" dirty="0">
              <a:solidFill>
                <a:schemeClr val="tx1"/>
              </a:solidFill>
              <a:latin typeface="+mn-lt"/>
            </a:endParaRPr>
          </a:p>
        </p:txBody>
      </p:sp>
      <p:sp>
        <p:nvSpPr>
          <p:cNvPr id="5" name="Inhaltsplatzhalter 2">
            <a:extLst>
              <a:ext uri="{FF2B5EF4-FFF2-40B4-BE49-F238E27FC236}">
                <a16:creationId xmlns:a16="http://schemas.microsoft.com/office/drawing/2014/main" id="{A6DBCAD1-4B87-4ABF-871B-243720A230C4}"/>
              </a:ext>
            </a:extLst>
          </p:cNvPr>
          <p:cNvSpPr/>
          <p:nvPr/>
        </p:nvSpPr>
        <p:spPr>
          <a:xfrm>
            <a:off x="9959040" y="2535480"/>
            <a:ext cx="2131360" cy="25196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effectLst/>
                <a:uFillTx/>
                <a:latin typeface="+mj-lt"/>
              </a:rPr>
              <a:t>Approach:</a:t>
            </a:r>
            <a:endParaRPr lang="nl-BE" sz="2000" b="0" u="none" strike="noStrike" dirty="0">
              <a:effectLst/>
              <a:uFillTx/>
              <a:latin typeface="+mj-lt"/>
            </a:endParaRPr>
          </a:p>
          <a:p>
            <a:pPr marL="228600" indent="-228600" defTabSz="914400">
              <a:lnSpc>
                <a:spcPct val="90000"/>
              </a:lnSpc>
              <a:spcBef>
                <a:spcPts val="1001"/>
              </a:spcBef>
              <a:buClr>
                <a:srgbClr val="0B163B"/>
              </a:buClr>
              <a:buFont typeface="Arial"/>
              <a:buChar char="•"/>
              <a:tabLst>
                <a:tab pos="0" algn="l"/>
              </a:tabLst>
            </a:pPr>
            <a:r>
              <a:rPr lang="de-DE" sz="1400" b="0" strike="noStrike" dirty="0">
                <a:effectLst/>
                <a:uFillTx/>
                <a:latin typeface="Garet Book"/>
              </a:rPr>
              <a:t>Warm-up: </a:t>
            </a:r>
            <a:r>
              <a:rPr lang="de-DE" sz="1400" b="0" u="sng" strike="noStrike" dirty="0" err="1">
                <a:effectLst/>
                <a:uFillTx/>
                <a:latin typeface="Garet Book"/>
              </a:rPr>
              <a:t>Discuss</a:t>
            </a:r>
            <a:r>
              <a:rPr lang="de-DE" sz="1400" b="0" u="sng" strike="noStrike" dirty="0">
                <a:effectLst/>
                <a:uFillTx/>
                <a:latin typeface="Garet Book"/>
              </a:rPr>
              <a:t> in 1-2 min.</a:t>
            </a:r>
            <a:endParaRPr lang="nl-BE" sz="1400" b="0" u="sng" strike="noStrike" dirty="0">
              <a:effectLst/>
              <a:uFillTx/>
              <a:latin typeface="Arial"/>
            </a:endParaRPr>
          </a:p>
        </p:txBody>
      </p:sp>
    </p:spTree>
    <p:extLst>
      <p:ext uri="{BB962C8B-B14F-4D97-AF65-F5344CB8AC3E}">
        <p14:creationId xmlns:p14="http://schemas.microsoft.com/office/powerpoint/2010/main" val="2510674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DBE3630B-5129-4D26-9A2A-6A01AECAF14E}"/>
              </a:ext>
            </a:extLst>
          </p:cNvPr>
          <p:cNvSpPr>
            <a:spLocks noGrp="1"/>
          </p:cNvSpPr>
          <p:nvPr>
            <p:ph idx="1"/>
          </p:nvPr>
        </p:nvSpPr>
        <p:spPr>
          <a:xfrm>
            <a:off x="842400" y="1836000"/>
            <a:ext cx="10504800" cy="409360"/>
          </a:xfrm>
        </p:spPr>
        <p:txBody>
          <a:bodyPr/>
          <a:lstStyle/>
          <a:p>
            <a:pPr marL="0" indent="0">
              <a:buNone/>
            </a:pPr>
            <a:r>
              <a:rPr lang="en-GB" sz="2000" dirty="0"/>
              <a:t>AI has </a:t>
            </a:r>
            <a:r>
              <a:rPr lang="en-GB" sz="2000" b="1" dirty="0"/>
              <a:t>a long history of more than 70 years</a:t>
            </a:r>
          </a:p>
        </p:txBody>
      </p:sp>
      <p:sp>
        <p:nvSpPr>
          <p:cNvPr id="3" name="Titel 2">
            <a:extLst>
              <a:ext uri="{FF2B5EF4-FFF2-40B4-BE49-F238E27FC236}">
                <a16:creationId xmlns:a16="http://schemas.microsoft.com/office/drawing/2014/main" id="{12A434A8-5342-4F09-9DC1-F7B1BDD5AEA9}"/>
              </a:ext>
            </a:extLst>
          </p:cNvPr>
          <p:cNvSpPr>
            <a:spLocks noGrp="1"/>
          </p:cNvSpPr>
          <p:nvPr>
            <p:ph type="title"/>
          </p:nvPr>
        </p:nvSpPr>
        <p:spPr>
          <a:xfrm>
            <a:off x="457200" y="795600"/>
            <a:ext cx="10972800" cy="1040400"/>
          </a:xfrm>
        </p:spPr>
        <p:txBody>
          <a:bodyPr/>
          <a:lstStyle/>
          <a:p>
            <a:r>
              <a:rPr lang="en-US" dirty="0">
                <a:solidFill>
                  <a:schemeClr val="tx1"/>
                </a:solidFill>
                <a:latin typeface="+mj-lt"/>
              </a:rPr>
              <a:t>What is Artificial Intelligence (AI)? </a:t>
            </a:r>
            <a:br>
              <a:rPr lang="en-US" dirty="0">
                <a:solidFill>
                  <a:schemeClr val="tx1"/>
                </a:solidFill>
                <a:latin typeface="+mj-lt"/>
              </a:rPr>
            </a:br>
            <a:r>
              <a:rPr lang="en-US" sz="2400" dirty="0">
                <a:solidFill>
                  <a:schemeClr val="tx1"/>
                </a:solidFill>
                <a:latin typeface="+mj-lt"/>
              </a:rPr>
              <a:t>– </a:t>
            </a:r>
            <a:r>
              <a:rPr lang="en-US" sz="2400" b="0" dirty="0">
                <a:solidFill>
                  <a:schemeClr val="tx1"/>
                </a:solidFill>
                <a:latin typeface="+mj-lt"/>
              </a:rPr>
              <a:t>origins, definitions and meaning </a:t>
            </a:r>
            <a:endParaRPr lang="de-DE" b="0" dirty="0">
              <a:solidFill>
                <a:schemeClr val="tx1"/>
              </a:solidFill>
              <a:latin typeface="+mj-lt"/>
            </a:endParaRPr>
          </a:p>
        </p:txBody>
      </p:sp>
      <p:sp>
        <p:nvSpPr>
          <p:cNvPr id="5" name="Textfeld 4">
            <a:extLst>
              <a:ext uri="{FF2B5EF4-FFF2-40B4-BE49-F238E27FC236}">
                <a16:creationId xmlns:a16="http://schemas.microsoft.com/office/drawing/2014/main" id="{830B1DD0-AEBD-41F7-B0A9-148F156A86F5}"/>
              </a:ext>
            </a:extLst>
          </p:cNvPr>
          <p:cNvSpPr txBox="1"/>
          <p:nvPr/>
        </p:nvSpPr>
        <p:spPr>
          <a:xfrm>
            <a:off x="0" y="2344076"/>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6" name="Inhaltsplatzhalter 2">
            <a:extLst>
              <a:ext uri="{FF2B5EF4-FFF2-40B4-BE49-F238E27FC236}">
                <a16:creationId xmlns:a16="http://schemas.microsoft.com/office/drawing/2014/main" id="{69C75551-C54E-4AF8-AEC8-E05247E3A5B4}"/>
              </a:ext>
            </a:extLst>
          </p:cNvPr>
          <p:cNvSpPr/>
          <p:nvPr/>
        </p:nvSpPr>
        <p:spPr>
          <a:xfrm>
            <a:off x="457200" y="2323112"/>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effectLst/>
                <a:uFillTx/>
                <a:latin typeface="+mj-lt"/>
              </a:rPr>
              <a:t>Classical concepts:</a:t>
            </a:r>
            <a:endParaRPr lang="nl-BE" sz="1800" b="0" u="none" strike="noStrike" dirty="0">
              <a:effectLst/>
              <a:uFillTx/>
              <a:latin typeface="+mj-lt"/>
            </a:endParaRPr>
          </a:p>
        </p:txBody>
      </p:sp>
      <p:sp>
        <p:nvSpPr>
          <p:cNvPr id="7" name="Inhaltsplatzhalter 2">
            <a:extLst>
              <a:ext uri="{FF2B5EF4-FFF2-40B4-BE49-F238E27FC236}">
                <a16:creationId xmlns:a16="http://schemas.microsoft.com/office/drawing/2014/main" id="{933F5EBA-0266-4C6B-A455-D385AF139816}"/>
              </a:ext>
            </a:extLst>
          </p:cNvPr>
          <p:cNvSpPr/>
          <p:nvPr/>
        </p:nvSpPr>
        <p:spPr>
          <a:xfrm>
            <a:off x="457200" y="2690325"/>
            <a:ext cx="11048220" cy="1241595"/>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aret Book"/>
                <a:ea typeface="+mn-ea"/>
                <a:cs typeface="+mn-cs"/>
              </a:rPr>
              <a:t>AI = "the science and engineering of </a:t>
            </a:r>
            <a:br>
              <a:rPr kumimoji="0" lang="en-US" sz="1400" b="0" i="0" u="none" strike="noStrike" kern="1200" cap="none" spc="0" normalizeH="0" baseline="0" noProof="0" dirty="0">
                <a:ln>
                  <a:noFill/>
                </a:ln>
                <a:effectLst/>
                <a:uLnTx/>
                <a:uFillTx/>
                <a:latin typeface="Garet Book"/>
                <a:ea typeface="+mn-ea"/>
                <a:cs typeface="+mn-cs"/>
              </a:rPr>
            </a:br>
            <a:r>
              <a:rPr kumimoji="0" lang="en-US" sz="1400" b="0" i="0" u="none" strike="noStrike" kern="1200" cap="none" spc="0" normalizeH="0" baseline="0" noProof="0" dirty="0">
                <a:ln>
                  <a:noFill/>
                </a:ln>
                <a:effectLst/>
                <a:uLnTx/>
                <a:uFillTx/>
                <a:latin typeface="Garet Book"/>
                <a:ea typeface="+mn-ea"/>
                <a:cs typeface="+mn-cs"/>
              </a:rPr>
              <a:t>making intelligent machines“ (McCarthy 1955)</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aret Book"/>
                <a:ea typeface="+mn-ea"/>
                <a:cs typeface="+mn-cs"/>
              </a:rPr>
              <a:t>“study of mental faculties through the use of computational models” (McDermott 1985/Fogel 2005)</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aret Book"/>
                <a:ea typeface="+mn-ea"/>
                <a:cs typeface="+mn-cs"/>
              </a:rPr>
              <a:t>“understanding the nature of intelligent thought” (Buchanan 2005)</a:t>
            </a:r>
          </a:p>
        </p:txBody>
      </p:sp>
      <p:sp>
        <p:nvSpPr>
          <p:cNvPr id="8" name="Textfeld 7">
            <a:extLst>
              <a:ext uri="{FF2B5EF4-FFF2-40B4-BE49-F238E27FC236}">
                <a16:creationId xmlns:a16="http://schemas.microsoft.com/office/drawing/2014/main" id="{E5D32FD5-5D39-45F6-8668-F2A36044CBF5}"/>
              </a:ext>
            </a:extLst>
          </p:cNvPr>
          <p:cNvSpPr txBox="1"/>
          <p:nvPr/>
        </p:nvSpPr>
        <p:spPr>
          <a:xfrm>
            <a:off x="0" y="4185890"/>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9" name="Inhaltsplatzhalter 2">
            <a:extLst>
              <a:ext uri="{FF2B5EF4-FFF2-40B4-BE49-F238E27FC236}">
                <a16:creationId xmlns:a16="http://schemas.microsoft.com/office/drawing/2014/main" id="{0947C701-869C-4D17-8839-8E285127747C}"/>
              </a:ext>
            </a:extLst>
          </p:cNvPr>
          <p:cNvSpPr/>
          <p:nvPr/>
        </p:nvSpPr>
        <p:spPr>
          <a:xfrm>
            <a:off x="457200" y="4164926"/>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effectLst/>
                <a:uFillTx/>
                <a:latin typeface="+mj-lt"/>
              </a:rPr>
              <a:t>Modern:</a:t>
            </a:r>
            <a:endParaRPr lang="nl-BE" sz="1800" b="0" u="none" strike="noStrike" dirty="0">
              <a:effectLst/>
              <a:uFillTx/>
              <a:latin typeface="+mj-lt"/>
            </a:endParaRPr>
          </a:p>
        </p:txBody>
      </p:sp>
      <p:sp>
        <p:nvSpPr>
          <p:cNvPr id="10" name="Inhaltsplatzhalter 2">
            <a:extLst>
              <a:ext uri="{FF2B5EF4-FFF2-40B4-BE49-F238E27FC236}">
                <a16:creationId xmlns:a16="http://schemas.microsoft.com/office/drawing/2014/main" id="{A22DE52D-3E9F-41C0-87CA-8A059305AA38}"/>
              </a:ext>
            </a:extLst>
          </p:cNvPr>
          <p:cNvSpPr/>
          <p:nvPr/>
        </p:nvSpPr>
        <p:spPr>
          <a:xfrm>
            <a:off x="457200" y="4532140"/>
            <a:ext cx="11048220" cy="9932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latin typeface="Garet Book"/>
                <a:ea typeface="+mn-ea"/>
                <a:cs typeface="+mn-cs"/>
              </a:rPr>
              <a:t>sub-discipline of computer science (informatics)</a:t>
            </a:r>
            <a:br>
              <a:rPr kumimoji="0" lang="en-US" sz="1400" b="1" i="0" u="none" strike="noStrike" kern="1200" cap="none" spc="0" normalizeH="0" baseline="0" noProof="0" dirty="0">
                <a:ln>
                  <a:noFill/>
                </a:ln>
                <a:effectLst/>
                <a:uLnTx/>
                <a:uFillTx/>
                <a:latin typeface="Garet Book"/>
                <a:ea typeface="+mn-ea"/>
                <a:cs typeface="+mn-cs"/>
              </a:rPr>
            </a:br>
            <a:r>
              <a:rPr kumimoji="0" lang="en-US" sz="1400" b="1" i="0" u="none" strike="noStrike" kern="1200" cap="none" spc="0" normalizeH="0" baseline="0" noProof="0" dirty="0">
                <a:ln>
                  <a:noFill/>
                </a:ln>
                <a:effectLst/>
                <a:uLnTx/>
                <a:uFillTx/>
                <a:latin typeface="Garet Book"/>
                <a:ea typeface="+mn-ea"/>
                <a:cs typeface="+mn-cs"/>
              </a:rPr>
              <a:t>aiming at imitating &amp; supporting human skills </a:t>
            </a:r>
            <a:br>
              <a:rPr kumimoji="0" lang="en-US" sz="1400" b="0" i="0" u="none" strike="noStrike" kern="1200" cap="none" spc="0" normalizeH="0" baseline="0" noProof="0" dirty="0">
                <a:ln>
                  <a:noFill/>
                </a:ln>
                <a:effectLst/>
                <a:uLnTx/>
                <a:uFillTx/>
                <a:latin typeface="Garet Book"/>
                <a:ea typeface="+mn-ea"/>
                <a:cs typeface="+mn-cs"/>
              </a:rPr>
            </a:br>
            <a:r>
              <a:rPr kumimoji="0" lang="en-US" sz="1400" b="0" i="0" u="none" strike="noStrike" kern="1200" cap="none" spc="0" normalizeH="0" baseline="0" noProof="0" dirty="0">
                <a:ln>
                  <a:noFill/>
                </a:ln>
                <a:effectLst/>
                <a:uLnTx/>
                <a:uFillTx/>
                <a:latin typeface="Garet Book"/>
                <a:ea typeface="+mn-ea"/>
                <a:cs typeface="+mn-cs"/>
              </a:rPr>
              <a:t>(e.g., logical reasoning, learning, planning etc.) </a:t>
            </a:r>
          </a:p>
        </p:txBody>
      </p:sp>
      <p:sp>
        <p:nvSpPr>
          <p:cNvPr id="11" name="Inhaltsplatzhalter 2">
            <a:extLst>
              <a:ext uri="{FF2B5EF4-FFF2-40B4-BE49-F238E27FC236}">
                <a16:creationId xmlns:a16="http://schemas.microsoft.com/office/drawing/2014/main" id="{22612AB2-E181-41DA-A6D7-323AB0A0F0B2}"/>
              </a:ext>
            </a:extLst>
          </p:cNvPr>
          <p:cNvSpPr/>
          <p:nvPr/>
        </p:nvSpPr>
        <p:spPr>
          <a:xfrm>
            <a:off x="457200" y="5326322"/>
            <a:ext cx="11048220" cy="9932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R="0" lvl="0" algn="l" defTabSz="914400" rtl="0" eaLnBrk="1" fontAlgn="auto" latinLnBrk="0" hangingPunct="1">
              <a:spcBef>
                <a:spcPts val="0"/>
              </a:spcBef>
              <a:spcAft>
                <a:spcPts val="0"/>
              </a:spcAft>
              <a:buClrTx/>
              <a:buSzTx/>
              <a:tabLst/>
              <a:defRPr/>
            </a:pPr>
            <a:endParaRPr kumimoji="0" lang="en-US" sz="1800" b="0" i="0" u="none" strike="noStrike" kern="1200" cap="none" spc="0" normalizeH="0" baseline="0" noProof="0" dirty="0">
              <a:ln>
                <a:noFill/>
              </a:ln>
              <a:solidFill>
                <a:srgbClr val="0B163B"/>
              </a:solidFill>
              <a:effectLst/>
              <a:uLnTx/>
              <a:uFillTx/>
              <a:latin typeface="Garet Book"/>
              <a:ea typeface="+mn-ea"/>
              <a:cs typeface="+mn-cs"/>
            </a:endParaRPr>
          </a:p>
        </p:txBody>
      </p:sp>
      <p:sp>
        <p:nvSpPr>
          <p:cNvPr id="12" name="Inhaltsplatzhalter 2">
            <a:extLst>
              <a:ext uri="{FF2B5EF4-FFF2-40B4-BE49-F238E27FC236}">
                <a16:creationId xmlns:a16="http://schemas.microsoft.com/office/drawing/2014/main" id="{3ED6CD9E-E103-4769-B303-4603136041B9}"/>
              </a:ext>
            </a:extLst>
          </p:cNvPr>
          <p:cNvSpPr/>
          <p:nvPr/>
        </p:nvSpPr>
        <p:spPr>
          <a:xfrm>
            <a:off x="1263887" y="5563298"/>
            <a:ext cx="8682753" cy="9932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R="0" lvl="0" algn="l" defTabSz="914400" rtl="0" eaLnBrk="1" fontAlgn="auto" latinLnBrk="0" hangingPunct="1">
              <a:spcBef>
                <a:spcPts val="0"/>
              </a:spcBef>
              <a:spcAft>
                <a:spcPts val="0"/>
              </a:spcAft>
              <a:buClrTx/>
              <a:buSzTx/>
              <a:tabLst/>
              <a:defRPr/>
            </a:pPr>
            <a:r>
              <a:rPr kumimoji="0" lang="en-US" sz="2000" i="0" u="none" strike="noStrike" kern="1200" cap="none" spc="0" normalizeH="0" baseline="0" noProof="0" dirty="0">
                <a:ln>
                  <a:noFill/>
                </a:ln>
                <a:effectLst/>
                <a:uLnTx/>
                <a:uFillTx/>
                <a:latin typeface="Garet Book"/>
                <a:ea typeface="+mn-ea"/>
                <a:cs typeface="+mn-cs"/>
              </a:rPr>
              <a:t>The term AI as such is simply a buzzword</a:t>
            </a:r>
            <a:br>
              <a:rPr kumimoji="0" lang="en-US" sz="2000" i="0" u="none" strike="noStrike" kern="1200" cap="none" spc="0" normalizeH="0" baseline="0" noProof="0" dirty="0">
                <a:ln>
                  <a:noFill/>
                </a:ln>
                <a:effectLst/>
                <a:uLnTx/>
                <a:uFillTx/>
                <a:latin typeface="Garet Book"/>
                <a:ea typeface="+mn-ea"/>
                <a:cs typeface="+mn-cs"/>
              </a:rPr>
            </a:br>
            <a:r>
              <a:rPr kumimoji="0" lang="en-US" sz="1800" i="0" u="none" strike="noStrike" kern="1200" cap="none" spc="0" normalizeH="0" baseline="0" noProof="0" dirty="0">
                <a:ln>
                  <a:noFill/>
                </a:ln>
                <a:effectLst/>
                <a:uLnTx/>
                <a:uFillTx/>
                <a:latin typeface="Garet Book"/>
                <a:ea typeface="+mn-ea"/>
                <a:cs typeface="+mn-cs"/>
              </a:rPr>
              <a:t>AI =  use of math &amp;-statistical methods “Learning”-Algorithms (Machine Learning = ML)</a:t>
            </a:r>
            <a:endParaRPr kumimoji="0" lang="en-US" sz="2000" i="0" u="none" strike="noStrike" kern="1200" cap="none" spc="0" normalizeH="0" baseline="0" noProof="0" dirty="0">
              <a:ln>
                <a:noFill/>
              </a:ln>
              <a:effectLst/>
              <a:uLnTx/>
              <a:uFillTx/>
              <a:latin typeface="Garet Book"/>
              <a:ea typeface="+mn-ea"/>
              <a:cs typeface="+mn-cs"/>
            </a:endParaRPr>
          </a:p>
        </p:txBody>
      </p:sp>
      <p:sp>
        <p:nvSpPr>
          <p:cNvPr id="14" name="Arrow: Right 5">
            <a:extLst>
              <a:ext uri="{FF2B5EF4-FFF2-40B4-BE49-F238E27FC236}">
                <a16:creationId xmlns:a16="http://schemas.microsoft.com/office/drawing/2014/main" id="{31D9BD45-3204-4DB6-8EA5-EF81D3C67B2F}"/>
              </a:ext>
            </a:extLst>
          </p:cNvPr>
          <p:cNvSpPr/>
          <p:nvPr/>
        </p:nvSpPr>
        <p:spPr>
          <a:xfrm>
            <a:off x="499653" y="5798172"/>
            <a:ext cx="668693" cy="523453"/>
          </a:xfrm>
          <a:prstGeom prst="rightArrow">
            <a:avLst/>
          </a:prstGeom>
          <a:solidFill>
            <a:srgbClr val="F4EEFE"/>
          </a:solidFill>
          <a:ln w="12700" cap="flat" cmpd="sng" algn="ctr">
            <a:solidFill>
              <a:srgbClr val="F4EEF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EEFE"/>
              </a:solidFill>
              <a:effectLst/>
              <a:uLnTx/>
              <a:uFillTx/>
              <a:latin typeface="Garet Book"/>
              <a:ea typeface="+mn-ea"/>
              <a:cs typeface="+mn-cs"/>
            </a:endParaRPr>
          </a:p>
        </p:txBody>
      </p:sp>
    </p:spTree>
    <p:extLst>
      <p:ext uri="{BB962C8B-B14F-4D97-AF65-F5344CB8AC3E}">
        <p14:creationId xmlns:p14="http://schemas.microsoft.com/office/powerpoint/2010/main" val="20524422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D3CEA835-67CD-41EF-B91D-FEF755025861}"/>
              </a:ext>
            </a:extLst>
          </p:cNvPr>
          <p:cNvSpPr>
            <a:spLocks noGrp="1"/>
          </p:cNvSpPr>
          <p:nvPr>
            <p:ph type="title"/>
          </p:nvPr>
        </p:nvSpPr>
        <p:spPr>
          <a:xfrm>
            <a:off x="457200" y="795600"/>
            <a:ext cx="10972800" cy="1040400"/>
          </a:xfrm>
        </p:spPr>
        <p:txBody>
          <a:bodyPr/>
          <a:lstStyle/>
          <a:p>
            <a:r>
              <a:rPr lang="en-US" dirty="0">
                <a:solidFill>
                  <a:schemeClr val="tx1"/>
                </a:solidFill>
              </a:rPr>
              <a:t>What is Artificial Intelligence (AI)? </a:t>
            </a:r>
            <a:br>
              <a:rPr lang="en-US" dirty="0">
                <a:solidFill>
                  <a:schemeClr val="tx1"/>
                </a:solidFill>
              </a:rPr>
            </a:br>
            <a:r>
              <a:rPr lang="en-US" sz="2400" dirty="0">
                <a:solidFill>
                  <a:schemeClr val="tx1"/>
                </a:solidFill>
              </a:rPr>
              <a:t>– </a:t>
            </a:r>
            <a:r>
              <a:rPr lang="en-US" sz="2400" b="0" dirty="0">
                <a:solidFill>
                  <a:schemeClr val="tx1"/>
                </a:solidFill>
              </a:rPr>
              <a:t>origins, definitions and meaning </a:t>
            </a:r>
            <a:endParaRPr lang="de-DE" b="0" dirty="0">
              <a:solidFill>
                <a:schemeClr val="tx1"/>
              </a:solidFill>
            </a:endParaRPr>
          </a:p>
        </p:txBody>
      </p:sp>
      <p:sp>
        <p:nvSpPr>
          <p:cNvPr id="5" name="Textfeld 4">
            <a:extLst>
              <a:ext uri="{FF2B5EF4-FFF2-40B4-BE49-F238E27FC236}">
                <a16:creationId xmlns:a16="http://schemas.microsoft.com/office/drawing/2014/main" id="{2A4F4A49-D306-4ACA-BF3C-31C9271D9B46}"/>
              </a:ext>
            </a:extLst>
          </p:cNvPr>
          <p:cNvSpPr txBox="1"/>
          <p:nvPr/>
        </p:nvSpPr>
        <p:spPr>
          <a:xfrm>
            <a:off x="0" y="2520000"/>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6" name="Inhaltsplatzhalter 2">
            <a:extLst>
              <a:ext uri="{FF2B5EF4-FFF2-40B4-BE49-F238E27FC236}">
                <a16:creationId xmlns:a16="http://schemas.microsoft.com/office/drawing/2014/main" id="{F9E710F3-DEB2-409F-9508-B6719FE1791A}"/>
              </a:ext>
            </a:extLst>
          </p:cNvPr>
          <p:cNvSpPr/>
          <p:nvPr/>
        </p:nvSpPr>
        <p:spPr>
          <a:xfrm>
            <a:off x="457200" y="2520000"/>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dirty="0">
                <a:latin typeface="+mj-lt"/>
              </a:rPr>
              <a:t>EU-definition</a:t>
            </a:r>
            <a:r>
              <a:rPr lang="en-US" sz="1800" b="0" u="none" strike="noStrike" dirty="0">
                <a:effectLst/>
                <a:uFillTx/>
                <a:latin typeface="+mj-lt"/>
              </a:rPr>
              <a:t>:</a:t>
            </a:r>
            <a:endParaRPr lang="nl-BE" sz="1800" b="0" u="none" strike="noStrike" dirty="0">
              <a:effectLst/>
              <a:uFillTx/>
              <a:latin typeface="+mj-lt"/>
            </a:endParaRPr>
          </a:p>
        </p:txBody>
      </p:sp>
      <p:sp>
        <p:nvSpPr>
          <p:cNvPr id="7" name="Inhaltsplatzhalter 2">
            <a:extLst>
              <a:ext uri="{FF2B5EF4-FFF2-40B4-BE49-F238E27FC236}">
                <a16:creationId xmlns:a16="http://schemas.microsoft.com/office/drawing/2014/main" id="{8C3A0EB2-3215-4F0D-A8D2-8C2A6D3BD68C}"/>
              </a:ext>
            </a:extLst>
          </p:cNvPr>
          <p:cNvSpPr/>
          <p:nvPr/>
        </p:nvSpPr>
        <p:spPr>
          <a:xfrm>
            <a:off x="457200" y="2887213"/>
            <a:ext cx="11048220" cy="1302555"/>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machine-based system, designed to operate with </a:t>
            </a:r>
            <a:r>
              <a:rPr kumimoji="0" lang="en-US" sz="1400" b="1" i="0" u="none" strike="noStrike" kern="1200" cap="none" spc="0" normalizeH="0" baseline="0" noProof="0" dirty="0">
                <a:ln>
                  <a:noFill/>
                </a:ln>
                <a:solidFill>
                  <a:srgbClr val="0B163B"/>
                </a:solidFill>
                <a:effectLst/>
                <a:uLnTx/>
                <a:uFillTx/>
                <a:latin typeface="Garet Book"/>
                <a:ea typeface="+mn-ea"/>
                <a:cs typeface="+mn-cs"/>
              </a:rPr>
              <a:t>varying levels of autonomy </a:t>
            </a:r>
            <a:r>
              <a:rPr kumimoji="0" lang="en-US" sz="1400" b="0" i="0" u="none" strike="noStrike" kern="1200" cap="none" spc="0" normalizeH="0" baseline="0" noProof="0" dirty="0">
                <a:ln>
                  <a:noFill/>
                </a:ln>
                <a:solidFill>
                  <a:srgbClr val="0B163B"/>
                </a:solidFill>
                <a:effectLst/>
                <a:uLnTx/>
                <a:uFillTx/>
                <a:latin typeface="Garet Book"/>
                <a:ea typeface="+mn-ea"/>
                <a:cs typeface="+mn-cs"/>
              </a:rPr>
              <a:t>that may exhibit adaptiveness after deployment and that, for explicit or implicit objectives, infers, from the input it receives, how to generate outputs such as predictions, content, recommendations, or decisions that can </a:t>
            </a:r>
            <a:r>
              <a:rPr kumimoji="0" lang="en-US" sz="1400" b="1" i="0" u="none" strike="noStrike" kern="1200" cap="none" spc="0" normalizeH="0" baseline="0" noProof="0" dirty="0">
                <a:ln>
                  <a:noFill/>
                </a:ln>
                <a:solidFill>
                  <a:srgbClr val="0B163B"/>
                </a:solidFill>
                <a:effectLst/>
                <a:uLnTx/>
                <a:uFillTx/>
                <a:latin typeface="Garet Book"/>
                <a:ea typeface="+mn-ea"/>
                <a:cs typeface="+mn-cs"/>
              </a:rPr>
              <a:t>influence physical </a:t>
            </a:r>
            <a:br>
              <a:rPr kumimoji="0" lang="en-US" sz="1400" b="1" i="0" u="none" strike="noStrike" kern="1200" cap="none" spc="0" normalizeH="0" baseline="0" noProof="0" dirty="0">
                <a:ln>
                  <a:noFill/>
                </a:ln>
                <a:solidFill>
                  <a:srgbClr val="0B163B"/>
                </a:solidFill>
                <a:effectLst/>
                <a:uLnTx/>
                <a:uFillTx/>
                <a:latin typeface="Garet Book"/>
                <a:ea typeface="+mn-ea"/>
                <a:cs typeface="+mn-cs"/>
              </a:rPr>
            </a:br>
            <a:r>
              <a:rPr kumimoji="0" lang="en-US" sz="1400" b="1" i="0" u="none" strike="noStrike" kern="1200" cap="none" spc="0" normalizeH="0" baseline="0" noProof="0" dirty="0">
                <a:ln>
                  <a:noFill/>
                </a:ln>
                <a:solidFill>
                  <a:srgbClr val="0B163B"/>
                </a:solidFill>
                <a:effectLst/>
                <a:uLnTx/>
                <a:uFillTx/>
                <a:latin typeface="Garet Book"/>
                <a:ea typeface="+mn-ea"/>
                <a:cs typeface="+mn-cs"/>
              </a:rPr>
              <a:t>or virtual environments</a:t>
            </a:r>
            <a:r>
              <a:rPr kumimoji="0" lang="en-US" sz="1400" b="0" i="0" u="none" strike="noStrike" kern="1200" cap="none" spc="0" normalizeH="0" baseline="0" noProof="0" dirty="0">
                <a:ln>
                  <a:noFill/>
                </a:ln>
                <a:solidFill>
                  <a:srgbClr val="0B163B"/>
                </a:solidFill>
                <a:effectLst/>
                <a:uLnTx/>
                <a:uFillTx/>
                <a:latin typeface="Garet Book"/>
                <a:ea typeface="+mn-ea"/>
                <a:cs typeface="+mn-cs"/>
              </a:rPr>
              <a:t>. (Art. 3 (1) EU AI Act)</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B163B"/>
              </a:solidFill>
              <a:effectLst/>
              <a:uLnTx/>
              <a:uFillTx/>
              <a:latin typeface="Garet Book"/>
              <a:ea typeface="+mn-ea"/>
              <a:cs typeface="+mn-cs"/>
            </a:endParaRPr>
          </a:p>
        </p:txBody>
      </p:sp>
      <p:sp>
        <p:nvSpPr>
          <p:cNvPr id="8" name="Textfeld 7">
            <a:extLst>
              <a:ext uri="{FF2B5EF4-FFF2-40B4-BE49-F238E27FC236}">
                <a16:creationId xmlns:a16="http://schemas.microsoft.com/office/drawing/2014/main" id="{33BBBE56-8A66-44C4-B7E7-416845236175}"/>
              </a:ext>
            </a:extLst>
          </p:cNvPr>
          <p:cNvSpPr txBox="1"/>
          <p:nvPr/>
        </p:nvSpPr>
        <p:spPr>
          <a:xfrm>
            <a:off x="0" y="4577945"/>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9" name="Inhaltsplatzhalter 2">
            <a:extLst>
              <a:ext uri="{FF2B5EF4-FFF2-40B4-BE49-F238E27FC236}">
                <a16:creationId xmlns:a16="http://schemas.microsoft.com/office/drawing/2014/main" id="{D6500168-85B9-4ACE-9809-D198A9735967}"/>
              </a:ext>
            </a:extLst>
          </p:cNvPr>
          <p:cNvSpPr/>
          <p:nvPr/>
        </p:nvSpPr>
        <p:spPr>
          <a:xfrm>
            <a:off x="457200" y="4556981"/>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dirty="0">
                <a:latin typeface="+mj-lt"/>
              </a:rPr>
              <a:t>Put simply</a:t>
            </a:r>
            <a:r>
              <a:rPr lang="en-US" sz="1800" b="0" u="none" strike="noStrike" dirty="0">
                <a:effectLst/>
                <a:uFillTx/>
                <a:latin typeface="+mj-lt"/>
              </a:rPr>
              <a:t>:</a:t>
            </a:r>
            <a:endParaRPr lang="nl-BE" sz="1800" b="0" u="none" strike="noStrike" dirty="0">
              <a:effectLst/>
              <a:uFillTx/>
              <a:latin typeface="+mj-lt"/>
            </a:endParaRPr>
          </a:p>
        </p:txBody>
      </p:sp>
      <p:sp>
        <p:nvSpPr>
          <p:cNvPr id="10" name="Inhaltsplatzhalter 2">
            <a:extLst>
              <a:ext uri="{FF2B5EF4-FFF2-40B4-BE49-F238E27FC236}">
                <a16:creationId xmlns:a16="http://schemas.microsoft.com/office/drawing/2014/main" id="{D814FD25-AAD4-4658-9059-886C938BDCA5}"/>
              </a:ext>
            </a:extLst>
          </p:cNvPr>
          <p:cNvSpPr/>
          <p:nvPr/>
        </p:nvSpPr>
        <p:spPr>
          <a:xfrm>
            <a:off x="457200" y="4927238"/>
            <a:ext cx="10007600" cy="1810555"/>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AI is used as umbrella term for novel automation technologies</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B163B"/>
                </a:solidFill>
                <a:effectLst/>
                <a:uLnTx/>
                <a:uFillTx/>
                <a:latin typeface="Garet Book"/>
                <a:ea typeface="+mn-ea"/>
                <a:cs typeface="+mn-cs"/>
              </a:rPr>
              <a:t>AI = automated </a:t>
            </a:r>
            <a:r>
              <a:rPr kumimoji="0" lang="en-US" sz="1400" b="1" i="0" u="none" strike="noStrike" kern="1200" cap="none" spc="0" normalizeH="0" baseline="0" noProof="0" dirty="0">
                <a:ln>
                  <a:noFill/>
                </a:ln>
                <a:solidFill>
                  <a:srgbClr val="0B163B"/>
                </a:solidFill>
                <a:effectLst/>
                <a:uLnTx/>
                <a:uFillTx/>
                <a:latin typeface="Garet Book"/>
                <a:ea typeface="+mn-ea"/>
                <a:cs typeface="+mn-cs"/>
              </a:rPr>
              <a:t>system</a:t>
            </a:r>
            <a:r>
              <a:rPr kumimoji="0" lang="en-US" sz="1400" b="0" i="0" u="none" strike="noStrike" kern="1200" cap="none" spc="0" normalizeH="0" baseline="0" noProof="0" dirty="0">
                <a:ln>
                  <a:noFill/>
                </a:ln>
                <a:solidFill>
                  <a:srgbClr val="0B163B"/>
                </a:solidFill>
                <a:effectLst/>
                <a:uLnTx/>
                <a:uFillTx/>
                <a:latin typeface="Garet Book"/>
                <a:ea typeface="+mn-ea"/>
                <a:cs typeface="+mn-cs"/>
              </a:rPr>
              <a:t> to support </a:t>
            </a:r>
            <a:r>
              <a:rPr kumimoji="0" lang="en-US" sz="1400" b="1" i="0" u="none" strike="noStrike" kern="1200" cap="none" spc="0" normalizeH="0" baseline="0" noProof="0" dirty="0">
                <a:ln>
                  <a:noFill/>
                </a:ln>
                <a:solidFill>
                  <a:srgbClr val="0B163B"/>
                </a:solidFill>
                <a:effectLst/>
                <a:uLnTx/>
                <a:uFillTx/>
                <a:latin typeface="Garet Book"/>
                <a:ea typeface="+mn-ea"/>
                <a:cs typeface="+mn-cs"/>
              </a:rPr>
              <a:t>workflows &amp; decision-making procedures generating results of varying quality</a:t>
            </a:r>
          </a:p>
          <a:p>
            <a:pPr marL="342900" marR="0" lvl="0" indent="-3429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B163B"/>
              </a:solidFill>
              <a:effectLst/>
              <a:uLnTx/>
              <a:uFillTx/>
              <a:latin typeface="Garet Book"/>
              <a:ea typeface="+mn-ea"/>
              <a:cs typeface="+mn-cs"/>
            </a:endParaRPr>
          </a:p>
        </p:txBody>
      </p:sp>
    </p:spTree>
    <p:extLst>
      <p:ext uri="{BB962C8B-B14F-4D97-AF65-F5344CB8AC3E}">
        <p14:creationId xmlns:p14="http://schemas.microsoft.com/office/powerpoint/2010/main" val="21174781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D41E21E-5D50-48AB-B8A0-09D946E6BF52}"/>
              </a:ext>
            </a:extLst>
          </p:cNvPr>
          <p:cNvSpPr>
            <a:spLocks noGrp="1"/>
          </p:cNvSpPr>
          <p:nvPr>
            <p:ph type="title"/>
          </p:nvPr>
        </p:nvSpPr>
        <p:spPr/>
        <p:txBody>
          <a:bodyPr>
            <a:normAutofit/>
          </a:bodyPr>
          <a:lstStyle/>
          <a:p>
            <a:r>
              <a:rPr lang="en-US" dirty="0">
                <a:solidFill>
                  <a:srgbClr val="0B163B"/>
                </a:solidFill>
              </a:rPr>
              <a:t>How AI involves imitation and deception (Turing Test)</a:t>
            </a:r>
            <a:endParaRPr lang="de-DE" dirty="0">
              <a:solidFill>
                <a:srgbClr val="0B163B"/>
              </a:solidFill>
            </a:endParaRPr>
          </a:p>
        </p:txBody>
      </p:sp>
    </p:spTree>
    <p:extLst>
      <p:ext uri="{BB962C8B-B14F-4D97-AF65-F5344CB8AC3E}">
        <p14:creationId xmlns:p14="http://schemas.microsoft.com/office/powerpoint/2010/main" val="42289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FEA5767-E6E1-4167-AC58-D3E522C750EE}"/>
              </a:ext>
            </a:extLst>
          </p:cNvPr>
          <p:cNvSpPr>
            <a:spLocks noGrp="1"/>
          </p:cNvSpPr>
          <p:nvPr>
            <p:ph type="title"/>
          </p:nvPr>
        </p:nvSpPr>
        <p:spPr/>
        <p:txBody>
          <a:bodyPr/>
          <a:lstStyle/>
          <a:p>
            <a:r>
              <a:rPr lang="de-DE" dirty="0">
                <a:solidFill>
                  <a:srgbClr val="0B163B"/>
                </a:solidFill>
              </a:rPr>
              <a:t>Flash </a:t>
            </a:r>
            <a:r>
              <a:rPr lang="de-DE" dirty="0" err="1">
                <a:solidFill>
                  <a:srgbClr val="0B163B"/>
                </a:solidFill>
              </a:rPr>
              <a:t>discussion</a:t>
            </a:r>
            <a:endParaRPr lang="de-DE" dirty="0">
              <a:solidFill>
                <a:srgbClr val="0B163B"/>
              </a:solidFill>
            </a:endParaRPr>
          </a:p>
        </p:txBody>
      </p:sp>
      <p:pic>
        <p:nvPicPr>
          <p:cNvPr id="6" name="Grafik 5">
            <a:extLst>
              <a:ext uri="{FF2B5EF4-FFF2-40B4-BE49-F238E27FC236}">
                <a16:creationId xmlns:a16="http://schemas.microsoft.com/office/drawing/2014/main" id="{391AA634-ED5D-4DA7-8A7F-A005D6DB8BD5}"/>
              </a:ext>
            </a:extLst>
          </p:cNvPr>
          <p:cNvPicPr>
            <a:picLocks noChangeAspect="1"/>
          </p:cNvPicPr>
          <p:nvPr/>
        </p:nvPicPr>
        <p:blipFill>
          <a:blip r:embed="rId2"/>
          <a:stretch>
            <a:fillRect/>
          </a:stretch>
        </p:blipFill>
        <p:spPr>
          <a:xfrm>
            <a:off x="5212722" y="1976291"/>
            <a:ext cx="4114158" cy="3747343"/>
          </a:xfrm>
          <a:prstGeom prst="rect">
            <a:avLst/>
          </a:prstGeom>
        </p:spPr>
      </p:pic>
      <p:sp>
        <p:nvSpPr>
          <p:cNvPr id="7" name="PlaceHolder 1">
            <a:extLst>
              <a:ext uri="{FF2B5EF4-FFF2-40B4-BE49-F238E27FC236}">
                <a16:creationId xmlns:a16="http://schemas.microsoft.com/office/drawing/2014/main" id="{A0736ABF-E667-4FAB-8BF6-B4A056C6843E}"/>
              </a:ext>
            </a:extLst>
          </p:cNvPr>
          <p:cNvSpPr txBox="1">
            <a:spLocks/>
          </p:cNvSpPr>
          <p:nvPr/>
        </p:nvSpPr>
        <p:spPr>
          <a:xfrm>
            <a:off x="457200" y="1877811"/>
            <a:ext cx="4572000" cy="4086109"/>
          </a:xfrm>
          <a:prstGeom prst="rect">
            <a:avLst/>
          </a:prstGeom>
          <a:noFill/>
          <a:ln w="0">
            <a:noFill/>
          </a:ln>
        </p:spPr>
        <p:txBody>
          <a:bodyPr lIns="91440" tIns="45720" rIns="91440" bIns="45720" anchor="ctr">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spcBef>
                <a:spcPts val="1800"/>
              </a:spcBef>
              <a:tabLst>
                <a:tab pos="0" algn="l"/>
              </a:tabLst>
            </a:pPr>
            <a:r>
              <a:rPr lang="en-US" sz="2000" b="0" kern="0" dirty="0">
                <a:solidFill>
                  <a:srgbClr val="0B163B"/>
                </a:solidFill>
                <a:latin typeface="Garet Book"/>
              </a:rPr>
              <a:t>The image shows a deceiving construction with a hidden person pretending to be a machine playing chess. The player does not see the other person. </a:t>
            </a:r>
          </a:p>
          <a:p>
            <a:pPr>
              <a:spcBef>
                <a:spcPts val="1800"/>
              </a:spcBef>
              <a:tabLst>
                <a:tab pos="0" algn="l"/>
              </a:tabLst>
            </a:pPr>
            <a:r>
              <a:rPr lang="en-US" sz="2000" b="0" kern="0" dirty="0">
                <a:solidFill>
                  <a:srgbClr val="0B163B"/>
                </a:solidFill>
                <a:latin typeface="Garet Book"/>
              </a:rPr>
              <a:t>This has nothing to do with AI. </a:t>
            </a:r>
          </a:p>
          <a:p>
            <a:pPr>
              <a:spcBef>
                <a:spcPts val="1800"/>
              </a:spcBef>
              <a:tabLst>
                <a:tab pos="0" algn="l"/>
              </a:tabLst>
            </a:pPr>
            <a:r>
              <a:rPr lang="en-US" sz="2000" b="0" kern="0" dirty="0">
                <a:solidFill>
                  <a:srgbClr val="0B163B"/>
                </a:solidFill>
                <a:latin typeface="Garet Book"/>
              </a:rPr>
              <a:t>But deception might play an important role …</a:t>
            </a:r>
          </a:p>
        </p:txBody>
      </p:sp>
      <p:sp>
        <p:nvSpPr>
          <p:cNvPr id="8" name="Rechteck 7">
            <a:extLst>
              <a:ext uri="{FF2B5EF4-FFF2-40B4-BE49-F238E27FC236}">
                <a16:creationId xmlns:a16="http://schemas.microsoft.com/office/drawing/2014/main" id="{62EAC2C2-59A8-4E45-B71A-60F6ADC6CACE}"/>
              </a:ext>
            </a:extLst>
          </p:cNvPr>
          <p:cNvSpPr/>
          <p:nvPr/>
        </p:nvSpPr>
        <p:spPr>
          <a:xfrm>
            <a:off x="5790870" y="1640119"/>
            <a:ext cx="2957861" cy="307777"/>
          </a:xfrm>
          <a:prstGeom prst="rect">
            <a:avLst/>
          </a:prstGeom>
        </p:spPr>
        <p:txBody>
          <a:bodyPr wrap="none">
            <a:spAutoFit/>
          </a:bodyPr>
          <a:lstStyle/>
          <a:p>
            <a:r>
              <a:rPr lang="de-AT" sz="1400" dirty="0" err="1">
                <a:solidFill>
                  <a:srgbClr val="0B163B"/>
                </a:solidFill>
                <a:latin typeface="Garet Book"/>
              </a:rPr>
              <a:t>Mechanical</a:t>
            </a:r>
            <a:r>
              <a:rPr lang="de-AT" sz="1400" dirty="0">
                <a:solidFill>
                  <a:srgbClr val="0B163B"/>
                </a:solidFill>
                <a:latin typeface="Garet Book"/>
              </a:rPr>
              <a:t> </a:t>
            </a:r>
            <a:r>
              <a:rPr lang="de-AT" sz="1400" dirty="0" err="1">
                <a:solidFill>
                  <a:srgbClr val="0B163B"/>
                </a:solidFill>
                <a:latin typeface="Garet Book"/>
              </a:rPr>
              <a:t>chess</a:t>
            </a:r>
            <a:r>
              <a:rPr lang="de-AT" sz="1400" dirty="0">
                <a:solidFill>
                  <a:srgbClr val="0B163B"/>
                </a:solidFill>
                <a:latin typeface="Garet Book"/>
              </a:rPr>
              <a:t> </a:t>
            </a:r>
            <a:r>
              <a:rPr lang="de-AT" sz="1400" dirty="0" err="1">
                <a:solidFill>
                  <a:srgbClr val="0B163B"/>
                </a:solidFill>
                <a:latin typeface="Garet Book"/>
              </a:rPr>
              <a:t>player</a:t>
            </a:r>
            <a:r>
              <a:rPr lang="de-AT" sz="1400" dirty="0">
                <a:solidFill>
                  <a:srgbClr val="0B163B"/>
                </a:solidFill>
                <a:latin typeface="Garet Book"/>
              </a:rPr>
              <a:t>, 1789</a:t>
            </a:r>
          </a:p>
        </p:txBody>
      </p:sp>
      <p:sp>
        <p:nvSpPr>
          <p:cNvPr id="9" name="Inhaltsplatzhalter 2">
            <a:extLst>
              <a:ext uri="{FF2B5EF4-FFF2-40B4-BE49-F238E27FC236}">
                <a16:creationId xmlns:a16="http://schemas.microsoft.com/office/drawing/2014/main" id="{18CA790D-C60E-4962-A6A3-558AE5D89A9A}"/>
              </a:ext>
            </a:extLst>
          </p:cNvPr>
          <p:cNvSpPr/>
          <p:nvPr/>
        </p:nvSpPr>
        <p:spPr>
          <a:xfrm>
            <a:off x="9959040" y="1476854"/>
            <a:ext cx="2131360" cy="390429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spcBef>
                <a:spcPts val="1001"/>
              </a:spcBef>
              <a:tabLst>
                <a:tab pos="0" algn="l"/>
              </a:tabLst>
            </a:pPr>
            <a:r>
              <a:rPr lang="de-DE" sz="2000" b="1" u="none" strike="noStrike" dirty="0">
                <a:solidFill>
                  <a:srgbClr val="0B163B"/>
                </a:solidFill>
                <a:effectLst/>
                <a:uFillTx/>
                <a:latin typeface="+mj-lt"/>
              </a:rPr>
              <a:t>Approach:</a:t>
            </a:r>
            <a:endParaRPr lang="nl-BE" sz="2000" b="0" u="none" strike="noStrike" dirty="0">
              <a:solidFill>
                <a:srgbClr val="0B163B"/>
              </a:solidFill>
              <a:effectLst/>
              <a:uFillTx/>
              <a:latin typeface="+mj-lt"/>
            </a:endParaRPr>
          </a:p>
          <a:p>
            <a:pPr marL="228600" indent="-228600" defTabSz="914400">
              <a:spcBef>
                <a:spcPts val="1001"/>
              </a:spcBef>
              <a:buClr>
                <a:srgbClr val="0B163B"/>
              </a:buClr>
              <a:buFont typeface="Arial"/>
              <a:buChar char="•"/>
              <a:tabLst>
                <a:tab pos="0" algn="l"/>
              </a:tabLst>
            </a:pPr>
            <a:r>
              <a:rPr lang="de-DE" sz="1400" b="0" u="sng" strike="noStrike" dirty="0" err="1">
                <a:solidFill>
                  <a:srgbClr val="0B163B"/>
                </a:solidFill>
                <a:effectLst/>
                <a:uFillTx/>
                <a:latin typeface="Garet Book"/>
              </a:rPr>
              <a:t>Discuss</a:t>
            </a:r>
            <a:r>
              <a:rPr lang="de-DE" sz="1400" b="0" u="sng" strike="noStrike" dirty="0">
                <a:solidFill>
                  <a:srgbClr val="0B163B"/>
                </a:solidFill>
                <a:effectLst/>
                <a:uFillTx/>
                <a:latin typeface="Garet Book"/>
              </a:rPr>
              <a:t> in 1-2 min.</a:t>
            </a:r>
          </a:p>
          <a:p>
            <a:pPr marL="228600" indent="-228600" defTabSz="914400">
              <a:spcBef>
                <a:spcPts val="1001"/>
              </a:spcBef>
              <a:buClr>
                <a:srgbClr val="0B163B"/>
              </a:buClr>
              <a:buFont typeface="Arial"/>
              <a:buChar char="•"/>
              <a:tabLst>
                <a:tab pos="0" algn="l"/>
              </a:tabLst>
            </a:pPr>
            <a:endParaRPr lang="de-DE" sz="1800" b="0" u="sng" strike="noStrike" dirty="0">
              <a:solidFill>
                <a:srgbClr val="0B163B"/>
              </a:solidFill>
              <a:effectLst/>
              <a:uFillTx/>
              <a:latin typeface="Garet Book"/>
            </a:endParaRPr>
          </a:p>
          <a:p>
            <a:pPr defTabSz="914400">
              <a:spcBef>
                <a:spcPts val="1001"/>
              </a:spcBef>
              <a:buClr>
                <a:srgbClr val="0B163B"/>
              </a:buClr>
              <a:tabLst>
                <a:tab pos="0" algn="l"/>
              </a:tabLst>
            </a:pPr>
            <a:endParaRPr lang="de-DE" sz="1800" b="0" u="sng" strike="noStrike" dirty="0">
              <a:solidFill>
                <a:srgbClr val="0B163B"/>
              </a:solidFill>
              <a:effectLst/>
              <a:uFillTx/>
              <a:latin typeface="Garet Book"/>
            </a:endParaRPr>
          </a:p>
          <a:p>
            <a:pPr marL="285750" indent="-285750">
              <a:spcBef>
                <a:spcPts val="1001"/>
              </a:spcBef>
              <a:buClr>
                <a:srgbClr val="0B163B"/>
              </a:buClr>
              <a:buFont typeface="Arial" panose="020B0604020202020204" pitchFamily="34" charset="0"/>
              <a:buChar char="•"/>
              <a:tabLst>
                <a:tab pos="0" algn="l"/>
              </a:tabLst>
            </a:pPr>
            <a:r>
              <a:rPr lang="en-US" sz="1400" b="1" u="sng" strike="noStrike" dirty="0">
                <a:solidFill>
                  <a:srgbClr val="0B163B"/>
                </a:solidFill>
                <a:effectLst/>
                <a:uFillTx/>
                <a:latin typeface="Garet Book"/>
              </a:rPr>
              <a:t>What do you see on that image?</a:t>
            </a:r>
          </a:p>
          <a:p>
            <a:pPr>
              <a:spcBef>
                <a:spcPts val="1001"/>
              </a:spcBef>
              <a:buClr>
                <a:srgbClr val="0B163B"/>
              </a:buClr>
              <a:tabLst>
                <a:tab pos="0" algn="l"/>
              </a:tabLst>
            </a:pPr>
            <a:endParaRPr lang="en-US" sz="1400" b="1" u="sng" strike="noStrike" dirty="0">
              <a:solidFill>
                <a:srgbClr val="0B163B"/>
              </a:solidFill>
              <a:effectLst/>
              <a:uFillTx/>
              <a:latin typeface="Garet Book"/>
            </a:endParaRPr>
          </a:p>
          <a:p>
            <a:pPr marL="285750" indent="-285750">
              <a:spcBef>
                <a:spcPts val="1001"/>
              </a:spcBef>
              <a:buClr>
                <a:srgbClr val="0B163B"/>
              </a:buClr>
              <a:buFont typeface="Arial" panose="020B0604020202020204" pitchFamily="34" charset="0"/>
              <a:buChar char="•"/>
              <a:tabLst>
                <a:tab pos="0" algn="l"/>
              </a:tabLst>
            </a:pPr>
            <a:r>
              <a:rPr lang="en-US" sz="1400" b="1" u="sng" strike="noStrike" dirty="0">
                <a:solidFill>
                  <a:srgbClr val="0B163B"/>
                </a:solidFill>
                <a:effectLst/>
                <a:uFillTx/>
                <a:latin typeface="Garet Book"/>
              </a:rPr>
              <a:t>How does this image relate to AI?</a:t>
            </a:r>
            <a:br>
              <a:rPr lang="en-US" sz="1400" b="0" u="sng" strike="noStrike" dirty="0">
                <a:solidFill>
                  <a:srgbClr val="0B163B"/>
                </a:solidFill>
                <a:effectLst/>
                <a:uFillTx/>
                <a:latin typeface="Arial"/>
              </a:rPr>
            </a:br>
            <a:endParaRPr lang="nl-BE" sz="1400" b="0" u="sng" strike="noStrike" dirty="0">
              <a:solidFill>
                <a:srgbClr val="0B163B"/>
              </a:solidFill>
              <a:effectLst/>
              <a:uFillTx/>
              <a:latin typeface="Arial"/>
            </a:endParaRPr>
          </a:p>
        </p:txBody>
      </p:sp>
      <p:sp>
        <p:nvSpPr>
          <p:cNvPr id="2" name="Rechteck 1">
            <a:extLst>
              <a:ext uri="{FF2B5EF4-FFF2-40B4-BE49-F238E27FC236}">
                <a16:creationId xmlns:a16="http://schemas.microsoft.com/office/drawing/2014/main" id="{F10B561D-4D6E-1ED1-AE96-FD92FD852038}"/>
              </a:ext>
            </a:extLst>
          </p:cNvPr>
          <p:cNvSpPr/>
          <p:nvPr/>
        </p:nvSpPr>
        <p:spPr>
          <a:xfrm>
            <a:off x="5382655" y="5829864"/>
            <a:ext cx="3774289" cy="230832"/>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https://en.wikipedia.org/wiki/Mechanical_Turk</a:t>
            </a:r>
            <a:endParaRPr lang="de-DE" sz="1050" b="1" dirty="0">
              <a:solidFill>
                <a:srgbClr val="0B163B"/>
              </a:solidFill>
              <a:latin typeface="Garet Book"/>
            </a:endParaRPr>
          </a:p>
        </p:txBody>
      </p:sp>
    </p:spTree>
    <p:extLst>
      <p:ext uri="{BB962C8B-B14F-4D97-AF65-F5344CB8AC3E}">
        <p14:creationId xmlns:p14="http://schemas.microsoft.com/office/powerpoint/2010/main" val="3690571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80027-1712-4653-BCAE-3F6E2BCC042F}"/>
              </a:ext>
            </a:extLst>
          </p:cNvPr>
          <p:cNvSpPr>
            <a:spLocks noGrp="1"/>
          </p:cNvSpPr>
          <p:nvPr>
            <p:ph type="title"/>
          </p:nvPr>
        </p:nvSpPr>
        <p:spPr/>
        <p:txBody>
          <a:bodyPr/>
          <a:lstStyle/>
          <a:p>
            <a:r>
              <a:rPr lang="de-DE" dirty="0">
                <a:solidFill>
                  <a:srgbClr val="0B163B"/>
                </a:solidFill>
              </a:rPr>
              <a:t>The Turing-Test </a:t>
            </a:r>
            <a:r>
              <a:rPr lang="de-DE" dirty="0" err="1">
                <a:solidFill>
                  <a:srgbClr val="0B163B"/>
                </a:solidFill>
              </a:rPr>
              <a:t>or</a:t>
            </a:r>
            <a:r>
              <a:rPr lang="de-DE" dirty="0">
                <a:solidFill>
                  <a:srgbClr val="0B163B"/>
                </a:solidFill>
              </a:rPr>
              <a:t> </a:t>
            </a:r>
            <a:r>
              <a:rPr lang="de-DE" dirty="0" err="1">
                <a:solidFill>
                  <a:srgbClr val="0B163B"/>
                </a:solidFill>
              </a:rPr>
              <a:t>the</a:t>
            </a:r>
            <a:r>
              <a:rPr lang="de-DE" dirty="0">
                <a:solidFill>
                  <a:srgbClr val="0B163B"/>
                </a:solidFill>
              </a:rPr>
              <a:t> „Turing-</a:t>
            </a:r>
            <a:r>
              <a:rPr lang="de-DE" dirty="0" err="1">
                <a:solidFill>
                  <a:srgbClr val="0B163B"/>
                </a:solidFill>
              </a:rPr>
              <a:t>Misconception</a:t>
            </a:r>
            <a:r>
              <a:rPr lang="de-DE" dirty="0">
                <a:solidFill>
                  <a:srgbClr val="0B163B"/>
                </a:solidFill>
              </a:rPr>
              <a:t>“</a:t>
            </a:r>
          </a:p>
        </p:txBody>
      </p:sp>
      <p:pic>
        <p:nvPicPr>
          <p:cNvPr id="3" name="Grafik 2">
            <a:extLst>
              <a:ext uri="{FF2B5EF4-FFF2-40B4-BE49-F238E27FC236}">
                <a16:creationId xmlns:a16="http://schemas.microsoft.com/office/drawing/2014/main" id="{E32EF241-E3A4-47FE-AA0F-E31BED1DB26B}"/>
              </a:ext>
            </a:extLst>
          </p:cNvPr>
          <p:cNvPicPr>
            <a:picLocks noChangeAspect="1"/>
          </p:cNvPicPr>
          <p:nvPr/>
        </p:nvPicPr>
        <p:blipFill>
          <a:blip r:embed="rId2"/>
          <a:stretch>
            <a:fillRect/>
          </a:stretch>
        </p:blipFill>
        <p:spPr>
          <a:xfrm>
            <a:off x="4918407" y="3288328"/>
            <a:ext cx="4800591" cy="3209126"/>
          </a:xfrm>
          <a:prstGeom prst="rect">
            <a:avLst/>
          </a:prstGeom>
        </p:spPr>
      </p:pic>
      <p:pic>
        <p:nvPicPr>
          <p:cNvPr id="4" name="Grafik 3">
            <a:extLst>
              <a:ext uri="{FF2B5EF4-FFF2-40B4-BE49-F238E27FC236}">
                <a16:creationId xmlns:a16="http://schemas.microsoft.com/office/drawing/2014/main" id="{C73761D8-828F-4646-8AF0-AD01C022FFFC}"/>
              </a:ext>
            </a:extLst>
          </p:cNvPr>
          <p:cNvPicPr>
            <a:picLocks noChangeAspect="1"/>
          </p:cNvPicPr>
          <p:nvPr/>
        </p:nvPicPr>
        <p:blipFill>
          <a:blip r:embed="rId3"/>
          <a:stretch>
            <a:fillRect/>
          </a:stretch>
        </p:blipFill>
        <p:spPr>
          <a:xfrm>
            <a:off x="5007970" y="1787998"/>
            <a:ext cx="1230270" cy="1230270"/>
          </a:xfrm>
          <a:prstGeom prst="rect">
            <a:avLst/>
          </a:prstGeom>
        </p:spPr>
      </p:pic>
      <p:sp>
        <p:nvSpPr>
          <p:cNvPr id="5" name="Rechteck 4">
            <a:extLst>
              <a:ext uri="{FF2B5EF4-FFF2-40B4-BE49-F238E27FC236}">
                <a16:creationId xmlns:a16="http://schemas.microsoft.com/office/drawing/2014/main" id="{4BD42B9C-A8EA-47C9-BE49-EDE6C1A8484F}"/>
              </a:ext>
            </a:extLst>
          </p:cNvPr>
          <p:cNvSpPr/>
          <p:nvPr/>
        </p:nvSpPr>
        <p:spPr>
          <a:xfrm>
            <a:off x="6474460" y="1820608"/>
            <a:ext cx="2893060" cy="1169551"/>
          </a:xfrm>
          <a:prstGeom prst="rect">
            <a:avLst/>
          </a:prstGeom>
          <a:solidFill>
            <a:schemeClr val="bg1">
              <a:alpha val="68000"/>
            </a:schemeClr>
          </a:solidFill>
        </p:spPr>
        <p:txBody>
          <a:bodyPr wrap="square" anchor="ctr">
            <a:spAutoFit/>
          </a:bodyPr>
          <a:lstStyle/>
          <a:p>
            <a:r>
              <a:rPr lang="en-US" sz="1400" i="1" dirty="0">
                <a:solidFill>
                  <a:srgbClr val="0B163B"/>
                </a:solidFill>
                <a:latin typeface="Garet Book"/>
              </a:rPr>
              <a:t>“The original question, ‘Can machines think?' I believe to be too meaningless to deserve discussion.”</a:t>
            </a:r>
          </a:p>
          <a:p>
            <a:r>
              <a:rPr lang="de-DE" sz="1400" i="1" dirty="0">
                <a:solidFill>
                  <a:srgbClr val="0B163B"/>
                </a:solidFill>
                <a:latin typeface="Garet Book"/>
                <a:sym typeface="Wingdings" panose="05000000000000000000" pitchFamily="2" charset="2"/>
              </a:rPr>
              <a:t>(Turing, 1950)</a:t>
            </a:r>
            <a:endParaRPr lang="de-DE" sz="1400" b="1" i="1" dirty="0">
              <a:solidFill>
                <a:srgbClr val="0B163B"/>
              </a:solidFill>
              <a:latin typeface="Garet Book"/>
            </a:endParaRPr>
          </a:p>
        </p:txBody>
      </p:sp>
      <p:sp>
        <p:nvSpPr>
          <p:cNvPr id="6" name="PlaceHolder 1">
            <a:extLst>
              <a:ext uri="{FF2B5EF4-FFF2-40B4-BE49-F238E27FC236}">
                <a16:creationId xmlns:a16="http://schemas.microsoft.com/office/drawing/2014/main" id="{BC5E1A63-7FA4-4AA1-9163-F6E5EFB02BAA}"/>
              </a:ext>
            </a:extLst>
          </p:cNvPr>
          <p:cNvSpPr txBox="1">
            <a:spLocks/>
          </p:cNvSpPr>
          <p:nvPr/>
        </p:nvSpPr>
        <p:spPr>
          <a:xfrm>
            <a:off x="457200" y="1984662"/>
            <a:ext cx="4461207" cy="4477098"/>
          </a:xfrm>
          <a:prstGeom prst="rect">
            <a:avLst/>
          </a:prstGeom>
          <a:noFill/>
          <a:ln w="0">
            <a:noFill/>
          </a:ln>
        </p:spPr>
        <p:txBody>
          <a:bodyPr lIns="91440" tIns="45720" rIns="91440" bIns="45720" anchor="ctr">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spcBef>
                <a:spcPts val="1800"/>
              </a:spcBef>
              <a:tabLst>
                <a:tab pos="0" algn="l"/>
              </a:tabLst>
            </a:pPr>
            <a:r>
              <a:rPr lang="en-US" sz="1600" b="0" kern="0" dirty="0">
                <a:solidFill>
                  <a:srgbClr val="0B163B"/>
                </a:solidFill>
                <a:latin typeface="Garet Book"/>
              </a:rPr>
              <a:t>The Turing Test is often misunderstood as „intelligence test“ of AI</a:t>
            </a:r>
          </a:p>
          <a:p>
            <a:pPr>
              <a:spcBef>
                <a:spcPts val="1800"/>
              </a:spcBef>
              <a:tabLst>
                <a:tab pos="0" algn="l"/>
              </a:tabLst>
            </a:pPr>
            <a:r>
              <a:rPr lang="en-US" sz="1600" b="0" kern="0" dirty="0">
                <a:solidFill>
                  <a:srgbClr val="0B163B"/>
                </a:solidFill>
                <a:latin typeface="Garet Book"/>
              </a:rPr>
              <a:t>In fact the original concept was called: “The Imitation Game”</a:t>
            </a:r>
            <a:br>
              <a:rPr lang="en-US" sz="1600" b="0" kern="0" dirty="0">
                <a:solidFill>
                  <a:srgbClr val="0B163B"/>
                </a:solidFill>
                <a:latin typeface="Garet Book"/>
              </a:rPr>
            </a:br>
            <a:r>
              <a:rPr lang="en-US" sz="1600" b="0" kern="0" dirty="0">
                <a:solidFill>
                  <a:srgbClr val="0B163B"/>
                </a:solidFill>
                <a:latin typeface="Garet Book"/>
              </a:rPr>
              <a:t>	</a:t>
            </a:r>
            <a:r>
              <a:rPr lang="en-US" sz="1200" b="0" kern="0" dirty="0">
                <a:solidFill>
                  <a:srgbClr val="0B163B"/>
                </a:solidFill>
                <a:latin typeface="Garet Book"/>
              </a:rPr>
              <a:t>- Can machines be successful in deceiving humans?</a:t>
            </a:r>
          </a:p>
          <a:p>
            <a:pPr>
              <a:spcBef>
                <a:spcPts val="1800"/>
              </a:spcBef>
              <a:tabLst>
                <a:tab pos="0" algn="l"/>
              </a:tabLst>
            </a:pPr>
            <a:r>
              <a:rPr lang="en-US" sz="1600" b="0" kern="0" dirty="0">
                <a:solidFill>
                  <a:srgbClr val="0B163B"/>
                </a:solidFill>
                <a:latin typeface="Garet Book"/>
              </a:rPr>
              <a:t>The test succeeds, if a person does not recognize to interact with a machine</a:t>
            </a:r>
          </a:p>
          <a:p>
            <a:pPr>
              <a:spcBef>
                <a:spcPts val="1800"/>
              </a:spcBef>
              <a:tabLst>
                <a:tab pos="0" algn="l"/>
              </a:tabLst>
            </a:pPr>
            <a:r>
              <a:rPr lang="en-US" sz="1600" b="0" kern="0" dirty="0">
                <a:solidFill>
                  <a:srgbClr val="0B163B"/>
                </a:solidFill>
                <a:latin typeface="Garet Book"/>
              </a:rPr>
              <a:t>Today, the test is less important  but the example highlights how wrong assumptions of AI can complicate understanding the technology</a:t>
            </a:r>
          </a:p>
        </p:txBody>
      </p:sp>
      <p:sp>
        <p:nvSpPr>
          <p:cNvPr id="7" name="Inhaltsplatzhalter 2">
            <a:extLst>
              <a:ext uri="{FF2B5EF4-FFF2-40B4-BE49-F238E27FC236}">
                <a16:creationId xmlns:a16="http://schemas.microsoft.com/office/drawing/2014/main" id="{CAD0D66E-8B6D-4D8C-9E01-4B9006A1D3EB}"/>
              </a:ext>
            </a:extLst>
          </p:cNvPr>
          <p:cNvSpPr/>
          <p:nvPr/>
        </p:nvSpPr>
        <p:spPr>
          <a:xfrm>
            <a:off x="9955218" y="2119593"/>
            <a:ext cx="2131360" cy="390429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solidFill>
                  <a:srgbClr val="0B163B"/>
                </a:solidFill>
                <a:effectLst/>
                <a:uFillTx/>
                <a:latin typeface="+mj-lt"/>
              </a:rPr>
              <a:t>Approach</a:t>
            </a:r>
            <a:r>
              <a:rPr lang="de-DE" sz="2000" b="1" u="none" strike="noStrike" dirty="0">
                <a:solidFill>
                  <a:srgbClr val="0B163B"/>
                </a:solidFill>
                <a:effectLst/>
                <a:uFillTx/>
                <a:latin typeface="Garet Book"/>
              </a:rPr>
              <a:t>:</a:t>
            </a:r>
            <a:endParaRPr lang="nl-BE" sz="2000" b="0" u="none" strike="noStrike" dirty="0">
              <a:solidFill>
                <a:srgbClr val="0B163B"/>
              </a:solidFill>
              <a:effectLst/>
              <a:uFillTx/>
              <a:latin typeface="Arial"/>
            </a:endParaRPr>
          </a:p>
          <a:p>
            <a:pPr marL="228600" indent="-228600" defTabSz="914400">
              <a:lnSpc>
                <a:spcPct val="90000"/>
              </a:lnSpc>
              <a:spcBef>
                <a:spcPts val="1001"/>
              </a:spcBef>
              <a:buClr>
                <a:srgbClr val="0B163B"/>
              </a:buClr>
              <a:buFont typeface="Arial"/>
              <a:buChar char="•"/>
              <a:tabLst>
                <a:tab pos="0" algn="l"/>
              </a:tabLst>
            </a:pPr>
            <a:r>
              <a:rPr lang="de-DE" sz="1400" b="0" u="sng" strike="noStrike" dirty="0" err="1">
                <a:solidFill>
                  <a:srgbClr val="0B163B"/>
                </a:solidFill>
                <a:effectLst/>
                <a:uFillTx/>
                <a:latin typeface="Garet Book"/>
              </a:rPr>
              <a:t>Discussion</a:t>
            </a:r>
            <a:r>
              <a:rPr lang="de-DE" sz="1400" b="0" u="sng" strike="noStrike" dirty="0">
                <a:solidFill>
                  <a:srgbClr val="0B163B"/>
                </a:solidFill>
                <a:effectLst/>
                <a:uFillTx/>
                <a:latin typeface="Garet Book"/>
              </a:rPr>
              <a:t> in 1 min.</a:t>
            </a:r>
          </a:p>
          <a:p>
            <a:pPr marL="228600" indent="-228600" defTabSz="914400">
              <a:lnSpc>
                <a:spcPct val="90000"/>
              </a:lnSpc>
              <a:spcBef>
                <a:spcPts val="1001"/>
              </a:spcBef>
              <a:buClr>
                <a:srgbClr val="0B163B"/>
              </a:buClr>
              <a:buFont typeface="Arial"/>
              <a:buChar char="•"/>
              <a:tabLst>
                <a:tab pos="0" algn="l"/>
              </a:tabLst>
            </a:pPr>
            <a:endParaRPr lang="de-DE" sz="1800" b="0" u="sng" strike="noStrike" dirty="0">
              <a:solidFill>
                <a:srgbClr val="0B163B"/>
              </a:solidFill>
              <a:effectLst/>
              <a:uFillTx/>
              <a:latin typeface="Garet Book"/>
            </a:endParaRPr>
          </a:p>
          <a:p>
            <a:pPr defTabSz="914400">
              <a:lnSpc>
                <a:spcPct val="90000"/>
              </a:lnSpc>
              <a:spcBef>
                <a:spcPts val="1001"/>
              </a:spcBef>
              <a:buClr>
                <a:srgbClr val="0B163B"/>
              </a:buClr>
              <a:tabLst>
                <a:tab pos="0" algn="l"/>
              </a:tabLst>
            </a:pPr>
            <a:endParaRPr lang="de-DE" sz="1800" b="0" u="sng" strike="noStrike" dirty="0">
              <a:solidFill>
                <a:srgbClr val="0B163B"/>
              </a:solidFill>
              <a:effectLst/>
              <a:uFillTx/>
              <a:latin typeface="Garet Book"/>
            </a:endParaRPr>
          </a:p>
          <a:p>
            <a:pPr marL="285750" indent="-285750">
              <a:lnSpc>
                <a:spcPct val="90000"/>
              </a:lnSpc>
              <a:spcBef>
                <a:spcPts val="1001"/>
              </a:spcBef>
              <a:buClr>
                <a:srgbClr val="0B163B"/>
              </a:buClr>
              <a:buFont typeface="Arial" panose="020B0604020202020204" pitchFamily="34" charset="0"/>
              <a:buChar char="•"/>
              <a:tabLst>
                <a:tab pos="0" algn="l"/>
              </a:tabLst>
            </a:pPr>
            <a:r>
              <a:rPr lang="en-US" sz="1400" b="1" u="sng" strike="noStrike" dirty="0">
                <a:solidFill>
                  <a:srgbClr val="0B163B"/>
                </a:solidFill>
                <a:effectLst/>
                <a:uFillTx/>
                <a:latin typeface="Garet Book"/>
              </a:rPr>
              <a:t>Have you heard of the Turing Test?</a:t>
            </a:r>
          </a:p>
          <a:p>
            <a:pPr>
              <a:lnSpc>
                <a:spcPct val="90000"/>
              </a:lnSpc>
              <a:spcBef>
                <a:spcPts val="1001"/>
              </a:spcBef>
              <a:buClr>
                <a:srgbClr val="0B163B"/>
              </a:buClr>
              <a:tabLst>
                <a:tab pos="0" algn="l"/>
              </a:tabLst>
            </a:pPr>
            <a:endParaRPr lang="en-US" sz="1400" b="1" u="sng" strike="noStrike" dirty="0">
              <a:solidFill>
                <a:srgbClr val="0B163B"/>
              </a:solidFill>
              <a:effectLst/>
              <a:uFillTx/>
              <a:latin typeface="Garet Book"/>
            </a:endParaRPr>
          </a:p>
          <a:p>
            <a:pPr marL="285750" indent="-285750">
              <a:lnSpc>
                <a:spcPct val="90000"/>
              </a:lnSpc>
              <a:spcBef>
                <a:spcPts val="1001"/>
              </a:spcBef>
              <a:buClr>
                <a:srgbClr val="0B163B"/>
              </a:buClr>
              <a:buFont typeface="Arial" panose="020B0604020202020204" pitchFamily="34" charset="0"/>
              <a:buChar char="•"/>
              <a:tabLst>
                <a:tab pos="0" algn="l"/>
              </a:tabLst>
            </a:pPr>
            <a:r>
              <a:rPr lang="en-US" sz="1400" b="1" u="sng" strike="noStrike" dirty="0">
                <a:solidFill>
                  <a:srgbClr val="0B163B"/>
                </a:solidFill>
                <a:effectLst/>
                <a:uFillTx/>
                <a:latin typeface="Garet Book"/>
              </a:rPr>
              <a:t>What is being tested here?</a:t>
            </a:r>
            <a:br>
              <a:rPr lang="en-US" sz="1400" b="0" u="sng" strike="noStrike" dirty="0">
                <a:solidFill>
                  <a:srgbClr val="0B163B"/>
                </a:solidFill>
                <a:effectLst/>
                <a:uFillTx/>
                <a:latin typeface="Arial"/>
              </a:rPr>
            </a:br>
            <a:endParaRPr lang="nl-BE" sz="1400" b="0" u="sng" strike="noStrike" dirty="0">
              <a:solidFill>
                <a:srgbClr val="0B163B"/>
              </a:solidFill>
              <a:effectLst/>
              <a:uFillTx/>
              <a:latin typeface="Arial"/>
            </a:endParaRPr>
          </a:p>
        </p:txBody>
      </p:sp>
      <p:sp>
        <p:nvSpPr>
          <p:cNvPr id="8" name="Rechteck 7">
            <a:extLst>
              <a:ext uri="{FF2B5EF4-FFF2-40B4-BE49-F238E27FC236}">
                <a16:creationId xmlns:a16="http://schemas.microsoft.com/office/drawing/2014/main" id="{23A09AA5-3C54-A093-3AEF-F4C1927468F1}"/>
              </a:ext>
            </a:extLst>
          </p:cNvPr>
          <p:cNvSpPr/>
          <p:nvPr/>
        </p:nvSpPr>
        <p:spPr>
          <a:xfrm>
            <a:off x="4917538" y="3103517"/>
            <a:ext cx="3774289" cy="230832"/>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https://en.wikipedia.org/wiki/Alan_Turing</a:t>
            </a:r>
            <a:endParaRPr lang="de-DE" sz="1050" b="1" dirty="0">
              <a:solidFill>
                <a:srgbClr val="0B163B"/>
              </a:solidFill>
              <a:latin typeface="Garet Book"/>
            </a:endParaRPr>
          </a:p>
        </p:txBody>
      </p:sp>
      <p:sp>
        <p:nvSpPr>
          <p:cNvPr id="9" name="Rechteck 8">
            <a:extLst>
              <a:ext uri="{FF2B5EF4-FFF2-40B4-BE49-F238E27FC236}">
                <a16:creationId xmlns:a16="http://schemas.microsoft.com/office/drawing/2014/main" id="{BFC5BE73-387F-F43E-8135-F903E04928BF}"/>
              </a:ext>
            </a:extLst>
          </p:cNvPr>
          <p:cNvSpPr/>
          <p:nvPr/>
        </p:nvSpPr>
        <p:spPr>
          <a:xfrm>
            <a:off x="4958599" y="6329918"/>
            <a:ext cx="4800591" cy="507831"/>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Tom </a:t>
            </a:r>
            <a:r>
              <a:rPr lang="en-US" sz="900" dirty="0" err="1">
                <a:solidFill>
                  <a:srgbClr val="0B163B"/>
                </a:solidFill>
                <a:latin typeface="Garet Book"/>
              </a:rPr>
              <a:t>Gauld</a:t>
            </a:r>
            <a:r>
              <a:rPr lang="en-US" sz="900" dirty="0">
                <a:solidFill>
                  <a:srgbClr val="0B163B"/>
                </a:solidFill>
                <a:latin typeface="Garet Book"/>
              </a:rPr>
              <a:t> for New Scientist (https://www.newscientist.com/article/0-tom-gaulds-attempts-to-create-a-sarcastic-ai-are-really-genius/)</a:t>
            </a:r>
            <a:endParaRPr lang="de-DE" sz="1050" b="1" dirty="0">
              <a:solidFill>
                <a:srgbClr val="0B163B"/>
              </a:solidFill>
              <a:latin typeface="Garet Book"/>
            </a:endParaRPr>
          </a:p>
        </p:txBody>
      </p:sp>
    </p:spTree>
    <p:extLst>
      <p:ext uri="{BB962C8B-B14F-4D97-AF65-F5344CB8AC3E}">
        <p14:creationId xmlns:p14="http://schemas.microsoft.com/office/powerpoint/2010/main" val="4208102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Lst>
  </p:timing>
</p:sld>
</file>

<file path=ppt/theme/theme1.xml><?xml version="1.0" encoding="utf-8"?>
<a:theme xmlns:a="http://schemas.openxmlformats.org/drawingml/2006/main" name="Titel (Deckblatt)">
  <a:themeElements>
    <a:clrScheme name="ITA Farben">
      <a:dk1>
        <a:srgbClr val="000000"/>
      </a:dk1>
      <a:lt1>
        <a:srgbClr val="FFFFFF"/>
      </a:lt1>
      <a:dk2>
        <a:srgbClr val="000000"/>
      </a:dk2>
      <a:lt2>
        <a:srgbClr val="808080"/>
      </a:lt2>
      <a:accent1>
        <a:srgbClr val="BCCF00"/>
      </a:accent1>
      <a:accent2>
        <a:srgbClr val="00807B"/>
      </a:accent2>
      <a:accent3>
        <a:srgbClr val="FFFFFF"/>
      </a:accent3>
      <a:accent4>
        <a:srgbClr val="000000"/>
      </a:accent4>
      <a:accent5>
        <a:srgbClr val="BCCF00"/>
      </a:accent5>
      <a:accent6>
        <a:srgbClr val="00807B"/>
      </a:accent6>
      <a:hlink>
        <a:srgbClr val="005FA0"/>
      </a:hlink>
      <a:folHlink>
        <a:srgbClr val="B2B2B2"/>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CBAAADF-0558-B24D-8F54-FBA5DEB55F52}" vid="{66730A3F-DC3F-3F4C-9296-8B87651B4934}"/>
    </a:ext>
  </a:extLst>
</a:theme>
</file>

<file path=ppt/theme/theme2.xml><?xml version="1.0" encoding="utf-8"?>
<a:theme xmlns:a="http://schemas.openxmlformats.org/drawingml/2006/main" name="Inhalt">
  <a:themeElements>
    <a:clrScheme name="Benutzerdefiniert 8">
      <a:dk1>
        <a:srgbClr val="0B163B"/>
      </a:dk1>
      <a:lt1>
        <a:srgbClr val="FFFFFF"/>
      </a:lt1>
      <a:dk2>
        <a:srgbClr val="0B163B"/>
      </a:dk2>
      <a:lt2>
        <a:srgbClr val="808080"/>
      </a:lt2>
      <a:accent1>
        <a:srgbClr val="F4EEFE"/>
      </a:accent1>
      <a:accent2>
        <a:srgbClr val="FC0FF5"/>
      </a:accent2>
      <a:accent3>
        <a:srgbClr val="8F52F5"/>
      </a:accent3>
      <a:accent4>
        <a:srgbClr val="0B163B"/>
      </a:accent4>
      <a:accent5>
        <a:srgbClr val="FC0FF5"/>
      </a:accent5>
      <a:accent6>
        <a:srgbClr val="8F52F5"/>
      </a:accent6>
      <a:hlink>
        <a:srgbClr val="F4EEFE"/>
      </a:hlink>
      <a:folHlink>
        <a:srgbClr val="B2B2B2"/>
      </a:folHlink>
    </a:clrScheme>
    <a:fontScheme name="Benutzerdefiniert 2">
      <a:majorFont>
        <a:latin typeface="Garet Heavy"/>
        <a:ea typeface=""/>
        <a:cs typeface=""/>
      </a:majorFont>
      <a:minorFont>
        <a:latin typeface="Gare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CBAAADF-0558-B24D-8F54-FBA5DEB55F52}" vid="{EDB44733-4060-A148-BC79-325E68B3E95F}"/>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D">
      <a:dk1>
        <a:srgbClr val="0B163B"/>
      </a:dk1>
      <a:lt1>
        <a:srgbClr val="F4EEFE"/>
      </a:lt1>
      <a:dk2>
        <a:srgbClr val="44546A"/>
      </a:dk2>
      <a:lt2>
        <a:srgbClr val="E7E9EC"/>
      </a:lt2>
      <a:accent1>
        <a:srgbClr val="F4EEFE"/>
      </a:accent1>
      <a:accent2>
        <a:srgbClr val="113B6C"/>
      </a:accent2>
      <a:accent3>
        <a:srgbClr val="38FBDB"/>
      </a:accent3>
      <a:accent4>
        <a:srgbClr val="0B163B"/>
      </a:accent4>
      <a:accent5>
        <a:srgbClr val="FC0FF5"/>
      </a:accent5>
      <a:accent6>
        <a:srgbClr val="8F52F5"/>
      </a:accent6>
      <a:hlink>
        <a:srgbClr val="1F2C8F"/>
      </a:hlink>
      <a:folHlink>
        <a:srgbClr val="AAC3E9"/>
      </a:folHlink>
    </a:clrScheme>
    <a:fontScheme name="AI.D">
      <a:majorFont>
        <a:latin typeface="Garet Heavy"/>
        <a:ea typeface=""/>
        <a:cs typeface=""/>
      </a:majorFont>
      <a:minorFont>
        <a:latin typeface="Garet Book"/>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ITA-Powerpoint_2022_EN</Template>
  <TotalTime>0</TotalTime>
  <Words>1249</Words>
  <Application>Microsoft Office PowerPoint</Application>
  <PresentationFormat>Breitbild</PresentationFormat>
  <Paragraphs>146</Paragraphs>
  <Slides>19</Slides>
  <Notes>2</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19</vt:i4>
      </vt:variant>
    </vt:vector>
  </HeadingPairs>
  <TitlesOfParts>
    <vt:vector size="32" baseType="lpstr">
      <vt:lpstr>Garet Heavy</vt:lpstr>
      <vt:lpstr>Times New Roman</vt:lpstr>
      <vt:lpstr>Wingdings</vt:lpstr>
      <vt:lpstr>Palatino Linotype</vt:lpstr>
      <vt:lpstr>Symbol</vt:lpstr>
      <vt:lpstr>Courier New</vt:lpstr>
      <vt:lpstr>Arial</vt:lpstr>
      <vt:lpstr>Calibri</vt:lpstr>
      <vt:lpstr>Garet Book</vt:lpstr>
      <vt:lpstr>Titel (Deckblatt)</vt:lpstr>
      <vt:lpstr>Inhalt</vt:lpstr>
      <vt:lpstr>Benutzerdefiniertes Design</vt:lpstr>
      <vt:lpstr>Office Theme</vt:lpstr>
      <vt:lpstr>Origins, Definitions and Meaning of AI</vt:lpstr>
      <vt:lpstr>Content</vt:lpstr>
      <vt:lpstr>What is AI?</vt:lpstr>
      <vt:lpstr>Flash discussion</vt:lpstr>
      <vt:lpstr>What is Artificial Intelligence (AI)?  – origins, definitions and meaning </vt:lpstr>
      <vt:lpstr>What is Artificial Intelligence (AI)?  – origins, definitions and meaning </vt:lpstr>
      <vt:lpstr>How AI involves imitation and deception (Turing Test)</vt:lpstr>
      <vt:lpstr>Flash discussion</vt:lpstr>
      <vt:lpstr>The Turing-Test or the „Turing-Misconception“</vt:lpstr>
      <vt:lpstr>Reflecting on common narratives and claims of AI</vt:lpstr>
      <vt:lpstr>Common Narratives on Artificial Intelligence</vt:lpstr>
      <vt:lpstr>Group discussion</vt:lpstr>
      <vt:lpstr>What is the impact of AI?</vt:lpstr>
      <vt:lpstr>Potential impact of AI in almost all societal domains</vt:lpstr>
      <vt:lpstr>Single work + group discussion</vt:lpstr>
      <vt:lpstr>Summary and lessons learned</vt:lpstr>
      <vt:lpstr>Reality check: differentiate AI usage between prospect and reality</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Strauß, Stefan</dc:creator>
  <cp:lastModifiedBy>lfender</cp:lastModifiedBy>
  <cp:revision>470</cp:revision>
  <cp:lastPrinted>2012-08-20T13:38:50Z</cp:lastPrinted>
  <dcterms:created xsi:type="dcterms:W3CDTF">2022-06-21T14:12:07Z</dcterms:created>
  <dcterms:modified xsi:type="dcterms:W3CDTF">2026-03-24T11:13:55Z</dcterms:modified>
</cp:coreProperties>
</file>